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78"/>
  </p:notesMasterIdLst>
  <p:sldIdLst>
    <p:sldId id="452" r:id="rId2"/>
    <p:sldId id="1914" r:id="rId3"/>
    <p:sldId id="1916" r:id="rId4"/>
    <p:sldId id="1917" r:id="rId5"/>
    <p:sldId id="1915" r:id="rId6"/>
    <p:sldId id="1865" r:id="rId7"/>
    <p:sldId id="1918" r:id="rId8"/>
    <p:sldId id="1929" r:id="rId9"/>
    <p:sldId id="792" r:id="rId10"/>
    <p:sldId id="1931" r:id="rId11"/>
    <p:sldId id="1932" r:id="rId12"/>
    <p:sldId id="797" r:id="rId13"/>
    <p:sldId id="807" r:id="rId14"/>
    <p:sldId id="1930" r:id="rId15"/>
    <p:sldId id="1999" r:id="rId16"/>
    <p:sldId id="1963" r:id="rId17"/>
    <p:sldId id="1923" r:id="rId18"/>
    <p:sldId id="1962" r:id="rId19"/>
    <p:sldId id="1964" r:id="rId20"/>
    <p:sldId id="477" r:id="rId21"/>
    <p:sldId id="478" r:id="rId22"/>
    <p:sldId id="1943" r:id="rId23"/>
    <p:sldId id="1944" r:id="rId24"/>
    <p:sldId id="1945" r:id="rId25"/>
    <p:sldId id="1946" r:id="rId26"/>
    <p:sldId id="1947" r:id="rId27"/>
    <p:sldId id="1955" r:id="rId28"/>
    <p:sldId id="1948" r:id="rId29"/>
    <p:sldId id="1949" r:id="rId30"/>
    <p:sldId id="1956" r:id="rId31"/>
    <p:sldId id="1957" r:id="rId32"/>
    <p:sldId id="1958" r:id="rId33"/>
    <p:sldId id="1959" r:id="rId34"/>
    <p:sldId id="1954" r:id="rId35"/>
    <p:sldId id="490" r:id="rId36"/>
    <p:sldId id="495" r:id="rId37"/>
    <p:sldId id="496" r:id="rId38"/>
    <p:sldId id="497" r:id="rId39"/>
    <p:sldId id="547" r:id="rId40"/>
    <p:sldId id="1960" r:id="rId41"/>
    <p:sldId id="1921" r:id="rId42"/>
    <p:sldId id="1901" r:id="rId43"/>
    <p:sldId id="1997" r:id="rId44"/>
    <p:sldId id="1910" r:id="rId45"/>
    <p:sldId id="1965" r:id="rId46"/>
    <p:sldId id="1967" r:id="rId47"/>
    <p:sldId id="1966" r:id="rId48"/>
    <p:sldId id="1968" r:id="rId49"/>
    <p:sldId id="1969" r:id="rId50"/>
    <p:sldId id="1970" r:id="rId51"/>
    <p:sldId id="1990" r:id="rId52"/>
    <p:sldId id="1991" r:id="rId53"/>
    <p:sldId id="1992" r:id="rId54"/>
    <p:sldId id="1993" r:id="rId55"/>
    <p:sldId id="1994" r:id="rId56"/>
    <p:sldId id="1971" r:id="rId57"/>
    <p:sldId id="1996" r:id="rId58"/>
    <p:sldId id="1972" r:id="rId59"/>
    <p:sldId id="1974" r:id="rId60"/>
    <p:sldId id="1973" r:id="rId61"/>
    <p:sldId id="1976" r:id="rId62"/>
    <p:sldId id="1977" r:id="rId63"/>
    <p:sldId id="1979" r:id="rId64"/>
    <p:sldId id="1981" r:id="rId65"/>
    <p:sldId id="1995" r:id="rId66"/>
    <p:sldId id="1982" r:id="rId67"/>
    <p:sldId id="352" r:id="rId68"/>
    <p:sldId id="353" r:id="rId69"/>
    <p:sldId id="369" r:id="rId70"/>
    <p:sldId id="1983" r:id="rId71"/>
    <p:sldId id="1984" r:id="rId72"/>
    <p:sldId id="1985" r:id="rId73"/>
    <p:sldId id="1986" r:id="rId74"/>
    <p:sldId id="1987" r:id="rId75"/>
    <p:sldId id="1989" r:id="rId76"/>
    <p:sldId id="1913" r:id="rId7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5FF"/>
    <a:srgbClr val="A58FC2"/>
    <a:srgbClr val="BF2DC0"/>
    <a:srgbClr val="62B3D5"/>
    <a:srgbClr val="53D5A8"/>
    <a:srgbClr val="092C63"/>
    <a:srgbClr val="DE84A2"/>
    <a:srgbClr val="C384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62"/>
    <p:restoredTop sz="91009"/>
  </p:normalViewPr>
  <p:slideViewPr>
    <p:cSldViewPr snapToGrid="0" snapToObjects="1">
      <p:cViewPr>
        <p:scale>
          <a:sx n="109" d="100"/>
          <a:sy n="109" d="100"/>
        </p:scale>
        <p:origin x="1216" y="1248"/>
      </p:cViewPr>
      <p:guideLst/>
    </p:cSldViewPr>
  </p:slideViewPr>
  <p:notesTextViewPr>
    <p:cViewPr>
      <p:scale>
        <a:sx n="185" d="100"/>
        <a:sy n="185" d="100"/>
      </p:scale>
      <p:origin x="0" y="0"/>
    </p:cViewPr>
  </p:notesTextViewPr>
  <p:sorterViewPr>
    <p:cViewPr>
      <p:scale>
        <a:sx n="80" d="100"/>
        <a:sy n="80" d="100"/>
      </p:scale>
      <p:origin x="0" y="0"/>
    </p:cViewPr>
  </p:sorterViewPr>
  <p:notesViewPr>
    <p:cSldViewPr snapToGrid="0" snapToObjects="1">
      <p:cViewPr varScale="1">
        <p:scale>
          <a:sx n="92" d="100"/>
          <a:sy n="92" d="100"/>
        </p:scale>
        <p:origin x="3600"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tiff>
</file>

<file path=ppt/media/image10.tiff>
</file>

<file path=ppt/media/image11.tiff>
</file>

<file path=ppt/media/image12.png>
</file>

<file path=ppt/media/image14.png>
</file>

<file path=ppt/media/image16.png>
</file>

<file path=ppt/media/image2.tiff>
</file>

<file path=ppt/media/image27.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5010D5-81C9-C448-82E8-71177EBFEC32}" type="datetimeFigureOut">
              <a:rPr lang="en-US" smtClean="0"/>
              <a:t>9/15/19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86DF27-AD16-B741-919E-EA3A35DE951A}" type="slidenum">
              <a:rPr lang="en-US" smtClean="0"/>
              <a:t>‹#›</a:t>
            </a:fld>
            <a:endParaRPr lang="en-US"/>
          </a:p>
        </p:txBody>
      </p:sp>
    </p:spTree>
    <p:extLst>
      <p:ext uri="{BB962C8B-B14F-4D97-AF65-F5344CB8AC3E}">
        <p14:creationId xmlns:p14="http://schemas.microsoft.com/office/powerpoint/2010/main" val="14756074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gist.github.com/jhclark/2845836"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st.github.com/jhclark/2845836"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1</a:t>
            </a:fld>
            <a:endParaRPr lang="en-US"/>
          </a:p>
        </p:txBody>
      </p:sp>
    </p:spTree>
    <p:extLst>
      <p:ext uri="{BB962C8B-B14F-4D97-AF65-F5344CB8AC3E}">
        <p14:creationId xmlns:p14="http://schemas.microsoft.com/office/powerpoint/2010/main" val="4072673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52</a:t>
            </a:fld>
            <a:endParaRPr lang="en-US"/>
          </a:p>
        </p:txBody>
      </p:sp>
    </p:spTree>
    <p:extLst>
      <p:ext uri="{BB962C8B-B14F-4D97-AF65-F5344CB8AC3E}">
        <p14:creationId xmlns:p14="http://schemas.microsoft.com/office/powerpoint/2010/main" val="2999628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53</a:t>
            </a:fld>
            <a:endParaRPr lang="en-US"/>
          </a:p>
        </p:txBody>
      </p:sp>
    </p:spTree>
    <p:extLst>
      <p:ext uri="{BB962C8B-B14F-4D97-AF65-F5344CB8AC3E}">
        <p14:creationId xmlns:p14="http://schemas.microsoft.com/office/powerpoint/2010/main" val="36469423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54</a:t>
            </a:fld>
            <a:endParaRPr lang="en-US"/>
          </a:p>
        </p:txBody>
      </p:sp>
    </p:spTree>
    <p:extLst>
      <p:ext uri="{BB962C8B-B14F-4D97-AF65-F5344CB8AC3E}">
        <p14:creationId xmlns:p14="http://schemas.microsoft.com/office/powerpoint/2010/main" val="14092184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55</a:t>
            </a:fld>
            <a:endParaRPr lang="en-US"/>
          </a:p>
        </p:txBody>
      </p:sp>
    </p:spTree>
    <p:extLst>
      <p:ext uri="{BB962C8B-B14F-4D97-AF65-F5344CB8AC3E}">
        <p14:creationId xmlns:p14="http://schemas.microsoft.com/office/powerpoint/2010/main" val="2051110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59</a:t>
            </a:fld>
            <a:endParaRPr lang="en-US"/>
          </a:p>
        </p:txBody>
      </p:sp>
    </p:spTree>
    <p:extLst>
      <p:ext uri="{BB962C8B-B14F-4D97-AF65-F5344CB8AC3E}">
        <p14:creationId xmlns:p14="http://schemas.microsoft.com/office/powerpoint/2010/main" val="29923748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62</a:t>
            </a:fld>
            <a:endParaRPr lang="en-US"/>
          </a:p>
        </p:txBody>
      </p:sp>
    </p:spTree>
    <p:extLst>
      <p:ext uri="{BB962C8B-B14F-4D97-AF65-F5344CB8AC3E}">
        <p14:creationId xmlns:p14="http://schemas.microsoft.com/office/powerpoint/2010/main" val="13682558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63</a:t>
            </a:fld>
            <a:endParaRPr lang="en-US"/>
          </a:p>
        </p:txBody>
      </p:sp>
    </p:spTree>
    <p:extLst>
      <p:ext uri="{BB962C8B-B14F-4D97-AF65-F5344CB8AC3E}">
        <p14:creationId xmlns:p14="http://schemas.microsoft.com/office/powerpoint/2010/main" val="42627724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would we want to normalize? Let’s say we wanted to change the price of an item…SQL queries can get really messy and expensive when you have a lot of repeated data.</a:t>
            </a:r>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67</a:t>
            </a:fld>
            <a:endParaRPr lang="en-US">
              <a:uFillTx/>
            </a:endParaRPr>
          </a:p>
        </p:txBody>
      </p:sp>
    </p:spTree>
    <p:extLst>
      <p:ext uri="{BB962C8B-B14F-4D97-AF65-F5344CB8AC3E}">
        <p14:creationId xmlns:p14="http://schemas.microsoft.com/office/powerpoint/2010/main" val="3606133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Collection of tables with the fact table at the center and a variety of key relationships.</a:t>
            </a:r>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69</a:t>
            </a:fld>
            <a:endParaRPr lang="en-US">
              <a:uFillTx/>
            </a:endParaRPr>
          </a:p>
        </p:txBody>
      </p:sp>
    </p:spTree>
    <p:extLst>
      <p:ext uri="{BB962C8B-B14F-4D97-AF65-F5344CB8AC3E}">
        <p14:creationId xmlns:p14="http://schemas.microsoft.com/office/powerpoint/2010/main" val="3081085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Normalization does not refer to statistical normalization – if you want to learn more, take CS 186. There are many forms of normalization, but we won’t cover that here.</a:t>
            </a:r>
          </a:p>
        </p:txBody>
      </p:sp>
      <p:sp>
        <p:nvSpPr>
          <p:cNvPr id="4" name="Slide Number Placeholder 3"/>
          <p:cNvSpPr>
            <a:spLocks noGrp="1"/>
          </p:cNvSpPr>
          <p:nvPr>
            <p:ph type="sldNum" sz="quarter" idx="10"/>
          </p:nvPr>
        </p:nvSpPr>
        <p:spPr/>
        <p:txBody>
          <a:bodyPr/>
          <a:lstStyle/>
          <a:p>
            <a:fld id="{1986DF27-AD16-B741-919E-EA3A35DE951A}" type="slidenum">
              <a:rPr lang="en-US" smtClean="0">
                <a:uFillTx/>
              </a:rPr>
              <a:t>70</a:t>
            </a:fld>
            <a:endParaRPr lang="en-US">
              <a:uFillTx/>
            </a:endParaRPr>
          </a:p>
        </p:txBody>
      </p:sp>
    </p:spTree>
    <p:extLst>
      <p:ext uri="{BB962C8B-B14F-4D97-AF65-F5344CB8AC3E}">
        <p14:creationId xmlns:p14="http://schemas.microsoft.com/office/powerpoint/2010/main" val="34488116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32B9E8-698A-8948-9227-39339D245734}" type="slidenum">
              <a:rPr kumimoji="0" lang="en-US" sz="1200" b="0" i="0" u="none" strike="noStrike" kern="1200" cap="none" spc="0" normalizeH="0" baseline="0" noProof="0" smtClean="0">
                <a:ln>
                  <a:noFill/>
                </a:ln>
                <a:solidFill>
                  <a:prstClr val="black"/>
                </a:solidFill>
                <a:effectLst/>
                <a:uLnTx/>
                <a:uFillTx/>
                <a:latin typeface="Helvetica Neue Regular"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Helvetica Neue Regular" charset="0"/>
              <a:ea typeface="+mn-ea"/>
              <a:cs typeface="+mn-cs"/>
            </a:endParaRPr>
          </a:p>
        </p:txBody>
      </p:sp>
    </p:spTree>
    <p:extLst>
      <p:ext uri="{BB962C8B-B14F-4D97-AF65-F5344CB8AC3E}">
        <p14:creationId xmlns:p14="http://schemas.microsoft.com/office/powerpoint/2010/main" val="2245822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71</a:t>
            </a:fld>
            <a:endParaRPr lang="en-US"/>
          </a:p>
        </p:txBody>
      </p:sp>
    </p:spTree>
    <p:extLst>
      <p:ext uri="{BB962C8B-B14F-4D97-AF65-F5344CB8AC3E}">
        <p14:creationId xmlns:p14="http://schemas.microsoft.com/office/powerpoint/2010/main" val="32121716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72</a:t>
            </a:fld>
            <a:endParaRPr lang="en-US"/>
          </a:p>
        </p:txBody>
      </p:sp>
    </p:spTree>
    <p:extLst>
      <p:ext uri="{BB962C8B-B14F-4D97-AF65-F5344CB8AC3E}">
        <p14:creationId xmlns:p14="http://schemas.microsoft.com/office/powerpoint/2010/main" val="37873752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73</a:t>
            </a:fld>
            <a:endParaRPr lang="en-US"/>
          </a:p>
        </p:txBody>
      </p:sp>
    </p:spTree>
    <p:extLst>
      <p:ext uri="{BB962C8B-B14F-4D97-AF65-F5344CB8AC3E}">
        <p14:creationId xmlns:p14="http://schemas.microsoft.com/office/powerpoint/2010/main" val="41322062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74</a:t>
            </a:fld>
            <a:endParaRPr lang="en-US"/>
          </a:p>
        </p:txBody>
      </p:sp>
    </p:spTree>
    <p:extLst>
      <p:ext uri="{BB962C8B-B14F-4D97-AF65-F5344CB8AC3E}">
        <p14:creationId xmlns:p14="http://schemas.microsoft.com/office/powerpoint/2010/main" val="3246639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32B9E8-698A-8948-9227-39339D245734}" type="slidenum">
              <a:rPr kumimoji="0" lang="en-US" sz="1200" b="0" i="0" u="none" strike="noStrike" kern="1200" cap="none" spc="0" normalizeH="0" baseline="0" noProof="0" smtClean="0">
                <a:ln>
                  <a:noFill/>
                </a:ln>
                <a:solidFill>
                  <a:prstClr val="black"/>
                </a:solidFill>
                <a:effectLst/>
                <a:uLnTx/>
                <a:uFillTx/>
                <a:latin typeface="Helvetica Neue Regular"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Helvetica Neue Regular" charset="0"/>
              <a:ea typeface="+mn-ea"/>
              <a:cs typeface="+mn-cs"/>
            </a:endParaRPr>
          </a:p>
        </p:txBody>
      </p:sp>
    </p:spTree>
    <p:extLst>
      <p:ext uri="{BB962C8B-B14F-4D97-AF65-F5344CB8AC3E}">
        <p14:creationId xmlns:p14="http://schemas.microsoft.com/office/powerpoint/2010/main" val="4077104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14</a:t>
            </a:fld>
            <a:endParaRPr lang="en-US"/>
          </a:p>
        </p:txBody>
      </p:sp>
    </p:spTree>
    <p:extLst>
      <p:ext uri="{BB962C8B-B14F-4D97-AF65-F5344CB8AC3E}">
        <p14:creationId xmlns:p14="http://schemas.microsoft.com/office/powerpoint/2010/main" val="728892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https://gist.github.com/jhclark/2845836</a:t>
            </a:r>
            <a:endParaRPr lang="en-US" dirty="0"/>
          </a:p>
          <a:p>
            <a:r>
              <a:rPr lang="en-US" sz="1200" kern="1200" dirty="0">
                <a:solidFill>
                  <a:schemeClr val="tx1"/>
                </a:solidFill>
                <a:effectLst/>
                <a:latin typeface="+mn-lt"/>
                <a:ea typeface="+mn-ea"/>
                <a:cs typeface="+mn-cs"/>
              </a:rPr>
              <a:t>1 ns = 10-9 seconds</a:t>
            </a:r>
          </a:p>
          <a:p>
            <a:r>
              <a:rPr lang="en-US" sz="1200" kern="1200" dirty="0">
                <a:solidFill>
                  <a:schemeClr val="tx1"/>
                </a:solidFill>
                <a:effectLst/>
                <a:latin typeface="+mn-lt"/>
                <a:ea typeface="+mn-ea"/>
                <a:cs typeface="+mn-cs"/>
              </a:rPr>
              <a:t>1 </a:t>
            </a:r>
            <a:r>
              <a:rPr lang="en-US" sz="1200" kern="1200" dirty="0" err="1">
                <a:solidFill>
                  <a:schemeClr val="tx1"/>
                </a:solidFill>
                <a:effectLst/>
                <a:latin typeface="+mn-lt"/>
                <a:ea typeface="+mn-ea"/>
                <a:cs typeface="+mn-cs"/>
              </a:rPr>
              <a:t>ms</a:t>
            </a:r>
            <a:r>
              <a:rPr lang="en-US" sz="1200" kern="1200" dirty="0">
                <a:solidFill>
                  <a:schemeClr val="tx1"/>
                </a:solidFill>
                <a:effectLst/>
                <a:latin typeface="+mn-lt"/>
                <a:ea typeface="+mn-ea"/>
                <a:cs typeface="+mn-cs"/>
              </a:rPr>
              <a:t> = 10-3 seconds</a:t>
            </a:r>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17</a:t>
            </a:fld>
            <a:endParaRPr lang="en-US"/>
          </a:p>
        </p:txBody>
      </p:sp>
    </p:spTree>
    <p:extLst>
      <p:ext uri="{BB962C8B-B14F-4D97-AF65-F5344CB8AC3E}">
        <p14:creationId xmlns:p14="http://schemas.microsoft.com/office/powerpoint/2010/main" val="38015113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https://gist.github.com/jhclark/2845836</a:t>
            </a:r>
            <a:endParaRPr lang="en-US" dirty="0"/>
          </a:p>
          <a:p>
            <a:r>
              <a:rPr lang="en-US" sz="1200" kern="1200" dirty="0">
                <a:solidFill>
                  <a:schemeClr val="tx1"/>
                </a:solidFill>
                <a:effectLst/>
                <a:latin typeface="+mn-lt"/>
                <a:ea typeface="+mn-ea"/>
                <a:cs typeface="+mn-cs"/>
              </a:rPr>
              <a:t>1 ns = 10-9 seconds</a:t>
            </a:r>
          </a:p>
          <a:p>
            <a:r>
              <a:rPr lang="en-US" sz="1200" kern="1200" dirty="0">
                <a:solidFill>
                  <a:schemeClr val="tx1"/>
                </a:solidFill>
                <a:effectLst/>
                <a:latin typeface="+mn-lt"/>
                <a:ea typeface="+mn-ea"/>
                <a:cs typeface="+mn-cs"/>
              </a:rPr>
              <a:t>1 </a:t>
            </a:r>
            <a:r>
              <a:rPr lang="en-US" sz="1200" kern="1200" dirty="0" err="1">
                <a:solidFill>
                  <a:schemeClr val="tx1"/>
                </a:solidFill>
                <a:effectLst/>
                <a:latin typeface="+mn-lt"/>
                <a:ea typeface="+mn-ea"/>
                <a:cs typeface="+mn-cs"/>
              </a:rPr>
              <a:t>ms</a:t>
            </a:r>
            <a:r>
              <a:rPr lang="en-US" sz="1200" kern="1200" dirty="0">
                <a:solidFill>
                  <a:schemeClr val="tx1"/>
                </a:solidFill>
                <a:effectLst/>
                <a:latin typeface="+mn-lt"/>
                <a:ea typeface="+mn-ea"/>
                <a:cs typeface="+mn-cs"/>
              </a:rPr>
              <a:t> = 10-3 seconds</a:t>
            </a:r>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18</a:t>
            </a:fld>
            <a:endParaRPr lang="en-US"/>
          </a:p>
        </p:txBody>
      </p:sp>
    </p:spTree>
    <p:extLst>
      <p:ext uri="{BB962C8B-B14F-4D97-AF65-F5344CB8AC3E}">
        <p14:creationId xmlns:p14="http://schemas.microsoft.com/office/powerpoint/2010/main" val="3109894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a:lstStyle>
            <a:lvl1pPr eaLnBrk="0" hangingPunct="0">
              <a:defRPr sz="1200">
                <a:solidFill>
                  <a:srgbClr val="000000"/>
                </a:solidFill>
                <a:latin typeface="Arial" charset="0"/>
                <a:ea typeface="Osaka" charset="0"/>
                <a:cs typeface="Osaka" charset="0"/>
              </a:defRPr>
            </a:lvl1pPr>
            <a:lvl2pPr marL="742950" indent="-285750" eaLnBrk="0" hangingPunct="0">
              <a:defRPr sz="1200">
                <a:solidFill>
                  <a:srgbClr val="000000"/>
                </a:solidFill>
                <a:latin typeface="Arial" charset="0"/>
                <a:ea typeface="Osaka" charset="0"/>
                <a:cs typeface="Osaka" charset="0"/>
              </a:defRPr>
            </a:lvl2pPr>
            <a:lvl3pPr marL="1143000" indent="-228600" eaLnBrk="0" hangingPunct="0">
              <a:defRPr sz="1200">
                <a:solidFill>
                  <a:srgbClr val="000000"/>
                </a:solidFill>
                <a:latin typeface="Arial" charset="0"/>
                <a:ea typeface="Osaka" charset="0"/>
                <a:cs typeface="Osaka" charset="0"/>
              </a:defRPr>
            </a:lvl3pPr>
            <a:lvl4pPr marL="1600200" indent="-228600" eaLnBrk="0" hangingPunct="0">
              <a:defRPr sz="1200">
                <a:solidFill>
                  <a:srgbClr val="000000"/>
                </a:solidFill>
                <a:latin typeface="Arial" charset="0"/>
                <a:ea typeface="Osaka" charset="0"/>
                <a:cs typeface="Osaka" charset="0"/>
              </a:defRPr>
            </a:lvl4pPr>
            <a:lvl5pPr marL="2057400" indent="-228600" eaLnBrk="0" hangingPunct="0">
              <a:defRPr sz="1200">
                <a:solidFill>
                  <a:srgbClr val="000000"/>
                </a:solidFill>
                <a:latin typeface="Arial" charset="0"/>
                <a:ea typeface="Osaka" charset="0"/>
                <a:cs typeface="Osaka" charset="0"/>
              </a:defRPr>
            </a:lvl5pPr>
            <a:lvl6pPr marL="2514600" indent="-228600" eaLnBrk="0" fontAlgn="base" hangingPunct="0">
              <a:spcBef>
                <a:spcPct val="0"/>
              </a:spcBef>
              <a:spcAft>
                <a:spcPct val="0"/>
              </a:spcAft>
              <a:defRPr sz="1200">
                <a:solidFill>
                  <a:srgbClr val="000000"/>
                </a:solidFill>
                <a:latin typeface="Arial" charset="0"/>
                <a:ea typeface="Osaka" charset="0"/>
                <a:cs typeface="Osaka" charset="0"/>
              </a:defRPr>
            </a:lvl6pPr>
            <a:lvl7pPr marL="2971800" indent="-228600" eaLnBrk="0" fontAlgn="base" hangingPunct="0">
              <a:spcBef>
                <a:spcPct val="0"/>
              </a:spcBef>
              <a:spcAft>
                <a:spcPct val="0"/>
              </a:spcAft>
              <a:defRPr sz="1200">
                <a:solidFill>
                  <a:srgbClr val="000000"/>
                </a:solidFill>
                <a:latin typeface="Arial" charset="0"/>
                <a:ea typeface="Osaka" charset="0"/>
                <a:cs typeface="Osaka" charset="0"/>
              </a:defRPr>
            </a:lvl7pPr>
            <a:lvl8pPr marL="3429000" indent="-228600" eaLnBrk="0" fontAlgn="base" hangingPunct="0">
              <a:spcBef>
                <a:spcPct val="0"/>
              </a:spcBef>
              <a:spcAft>
                <a:spcPct val="0"/>
              </a:spcAft>
              <a:defRPr sz="1200">
                <a:solidFill>
                  <a:srgbClr val="000000"/>
                </a:solidFill>
                <a:latin typeface="Arial" charset="0"/>
                <a:ea typeface="Osaka" charset="0"/>
                <a:cs typeface="Osaka" charset="0"/>
              </a:defRPr>
            </a:lvl8pPr>
            <a:lvl9pPr marL="3886200" indent="-228600" eaLnBrk="0" fontAlgn="base" hangingPunct="0">
              <a:spcBef>
                <a:spcPct val="0"/>
              </a:spcBef>
              <a:spcAft>
                <a:spcPct val="0"/>
              </a:spcAft>
              <a:defRPr sz="1200">
                <a:solidFill>
                  <a:srgbClr val="000000"/>
                </a:solidFill>
                <a:latin typeface="Arial" charset="0"/>
                <a:ea typeface="Osaka" charset="0"/>
                <a:cs typeface="Osaka"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6929A18-D150-AA48-A2B0-FDBF349A6A15}" type="slidenum">
              <a:rPr kumimoji="0" lang="en-US" sz="1200" b="0" i="0" u="none" strike="noStrike" kern="1200" cap="none" spc="0" normalizeH="0" baseline="0" noProof="0">
                <a:ln>
                  <a:noFill/>
                </a:ln>
                <a:solidFill>
                  <a:srgbClr val="000000"/>
                </a:solidFill>
                <a:effectLst/>
                <a:uLnTx/>
                <a:uFillTx/>
                <a:latin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39</a:t>
            </a:fld>
            <a:endParaRPr kumimoji="0" lang="en-US" sz="1200" b="0" i="0" u="none" strike="noStrike" kern="1200" cap="none" spc="0" normalizeH="0" baseline="0" noProof="0">
              <a:ln>
                <a:noFill/>
              </a:ln>
              <a:solidFill>
                <a:srgbClr val="000000"/>
              </a:solidFill>
              <a:effectLst/>
              <a:uLnTx/>
              <a:uFillTx/>
              <a:latin typeface="Arial" charset="0"/>
            </a:endParaRPr>
          </a:p>
        </p:txBody>
      </p:sp>
    </p:spTree>
    <p:extLst>
      <p:ext uri="{BB962C8B-B14F-4D97-AF65-F5344CB8AC3E}">
        <p14:creationId xmlns:p14="http://schemas.microsoft.com/office/powerpoint/2010/main" val="27170371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a:lstStyle>
            <a:lvl1pPr eaLnBrk="0" hangingPunct="0">
              <a:defRPr sz="1200">
                <a:solidFill>
                  <a:srgbClr val="000000"/>
                </a:solidFill>
                <a:latin typeface="Arial" charset="0"/>
                <a:ea typeface="Osaka" charset="0"/>
                <a:cs typeface="Osaka" charset="0"/>
              </a:defRPr>
            </a:lvl1pPr>
            <a:lvl2pPr marL="742950" indent="-285750" eaLnBrk="0" hangingPunct="0">
              <a:defRPr sz="1200">
                <a:solidFill>
                  <a:srgbClr val="000000"/>
                </a:solidFill>
                <a:latin typeface="Arial" charset="0"/>
                <a:ea typeface="Osaka" charset="0"/>
                <a:cs typeface="Osaka" charset="0"/>
              </a:defRPr>
            </a:lvl2pPr>
            <a:lvl3pPr marL="1143000" indent="-228600" eaLnBrk="0" hangingPunct="0">
              <a:defRPr sz="1200">
                <a:solidFill>
                  <a:srgbClr val="000000"/>
                </a:solidFill>
                <a:latin typeface="Arial" charset="0"/>
                <a:ea typeface="Osaka" charset="0"/>
                <a:cs typeface="Osaka" charset="0"/>
              </a:defRPr>
            </a:lvl3pPr>
            <a:lvl4pPr marL="1600200" indent="-228600" eaLnBrk="0" hangingPunct="0">
              <a:defRPr sz="1200">
                <a:solidFill>
                  <a:srgbClr val="000000"/>
                </a:solidFill>
                <a:latin typeface="Arial" charset="0"/>
                <a:ea typeface="Osaka" charset="0"/>
                <a:cs typeface="Osaka" charset="0"/>
              </a:defRPr>
            </a:lvl4pPr>
            <a:lvl5pPr marL="2057400" indent="-228600" eaLnBrk="0" hangingPunct="0">
              <a:defRPr sz="1200">
                <a:solidFill>
                  <a:srgbClr val="000000"/>
                </a:solidFill>
                <a:latin typeface="Arial" charset="0"/>
                <a:ea typeface="Osaka" charset="0"/>
                <a:cs typeface="Osaka" charset="0"/>
              </a:defRPr>
            </a:lvl5pPr>
            <a:lvl6pPr marL="2514600" indent="-228600" eaLnBrk="0" fontAlgn="base" hangingPunct="0">
              <a:spcBef>
                <a:spcPct val="0"/>
              </a:spcBef>
              <a:spcAft>
                <a:spcPct val="0"/>
              </a:spcAft>
              <a:defRPr sz="1200">
                <a:solidFill>
                  <a:srgbClr val="000000"/>
                </a:solidFill>
                <a:latin typeface="Arial" charset="0"/>
                <a:ea typeface="Osaka" charset="0"/>
                <a:cs typeface="Osaka" charset="0"/>
              </a:defRPr>
            </a:lvl6pPr>
            <a:lvl7pPr marL="2971800" indent="-228600" eaLnBrk="0" fontAlgn="base" hangingPunct="0">
              <a:spcBef>
                <a:spcPct val="0"/>
              </a:spcBef>
              <a:spcAft>
                <a:spcPct val="0"/>
              </a:spcAft>
              <a:defRPr sz="1200">
                <a:solidFill>
                  <a:srgbClr val="000000"/>
                </a:solidFill>
                <a:latin typeface="Arial" charset="0"/>
                <a:ea typeface="Osaka" charset="0"/>
                <a:cs typeface="Osaka" charset="0"/>
              </a:defRPr>
            </a:lvl7pPr>
            <a:lvl8pPr marL="3429000" indent="-228600" eaLnBrk="0" fontAlgn="base" hangingPunct="0">
              <a:spcBef>
                <a:spcPct val="0"/>
              </a:spcBef>
              <a:spcAft>
                <a:spcPct val="0"/>
              </a:spcAft>
              <a:defRPr sz="1200">
                <a:solidFill>
                  <a:srgbClr val="000000"/>
                </a:solidFill>
                <a:latin typeface="Arial" charset="0"/>
                <a:ea typeface="Osaka" charset="0"/>
                <a:cs typeface="Osaka" charset="0"/>
              </a:defRPr>
            </a:lvl8pPr>
            <a:lvl9pPr marL="3886200" indent="-228600" eaLnBrk="0" fontAlgn="base" hangingPunct="0">
              <a:spcBef>
                <a:spcPct val="0"/>
              </a:spcBef>
              <a:spcAft>
                <a:spcPct val="0"/>
              </a:spcAft>
              <a:defRPr sz="1200">
                <a:solidFill>
                  <a:srgbClr val="000000"/>
                </a:solidFill>
                <a:latin typeface="Arial" charset="0"/>
                <a:ea typeface="Osaka" charset="0"/>
                <a:cs typeface="Osaka"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6929A18-D150-AA48-A2B0-FDBF349A6A15}" type="slidenum">
              <a:rPr kumimoji="0" lang="en-US" sz="1200" b="0" i="0" u="none" strike="noStrike" kern="1200" cap="none" spc="0" normalizeH="0" baseline="0" noProof="0">
                <a:ln>
                  <a:noFill/>
                </a:ln>
                <a:solidFill>
                  <a:srgbClr val="000000"/>
                </a:solidFill>
                <a:effectLst/>
                <a:uLnTx/>
                <a:uFillTx/>
                <a:latin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40</a:t>
            </a:fld>
            <a:endParaRPr kumimoji="0" lang="en-US" sz="1200" b="0" i="0" u="none" strike="noStrike" kern="1200" cap="none" spc="0" normalizeH="0" baseline="0" noProof="0">
              <a:ln>
                <a:noFill/>
              </a:ln>
              <a:solidFill>
                <a:srgbClr val="000000"/>
              </a:solidFill>
              <a:effectLst/>
              <a:uLnTx/>
              <a:uFillTx/>
              <a:latin typeface="Arial" charset="0"/>
            </a:endParaRPr>
          </a:p>
        </p:txBody>
      </p:sp>
    </p:spTree>
    <p:extLst>
      <p:ext uri="{BB962C8B-B14F-4D97-AF65-F5344CB8AC3E}">
        <p14:creationId xmlns:p14="http://schemas.microsoft.com/office/powerpoint/2010/main" val="3346497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6DF27-AD16-B741-919E-EA3A35DE951A}" type="slidenum">
              <a:rPr lang="en-US" smtClean="0"/>
              <a:t>51</a:t>
            </a:fld>
            <a:endParaRPr lang="en-US"/>
          </a:p>
        </p:txBody>
      </p:sp>
    </p:spTree>
    <p:extLst>
      <p:ext uri="{BB962C8B-B14F-4D97-AF65-F5344CB8AC3E}">
        <p14:creationId xmlns:p14="http://schemas.microsoft.com/office/powerpoint/2010/main" val="10017430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uFillTx/>
              </a:defRPr>
            </a:lvl1pPr>
          </a:lstStyle>
          <a:p>
            <a:r>
              <a:rPr lang="en-US">
                <a:uFillTx/>
              </a:rPr>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uFillTx/>
              </a:defRPr>
            </a:lvl1pPr>
            <a:lvl2pPr marL="457189" indent="0" algn="ctr">
              <a:buNone/>
              <a:defRPr sz="2000">
                <a:uFillTx/>
              </a:defRPr>
            </a:lvl2pPr>
            <a:lvl3pPr marL="914377" indent="0" algn="ctr">
              <a:buNone/>
              <a:defRPr sz="1800">
                <a:uFillTx/>
              </a:defRPr>
            </a:lvl3pPr>
            <a:lvl4pPr marL="1371566" indent="0" algn="ctr">
              <a:buNone/>
              <a:defRPr sz="1600">
                <a:uFillTx/>
              </a:defRPr>
            </a:lvl4pPr>
            <a:lvl5pPr marL="1828754" indent="0" algn="ctr">
              <a:buNone/>
              <a:defRPr sz="1600">
                <a:uFillTx/>
              </a:defRPr>
            </a:lvl5pPr>
            <a:lvl6pPr marL="2285943" indent="0" algn="ctr">
              <a:buNone/>
              <a:defRPr sz="1600">
                <a:uFillTx/>
              </a:defRPr>
            </a:lvl6pPr>
            <a:lvl7pPr marL="2743131" indent="0" algn="ctr">
              <a:buNone/>
              <a:defRPr sz="1600">
                <a:uFillTx/>
              </a:defRPr>
            </a:lvl7pPr>
            <a:lvl8pPr marL="3200320" indent="0" algn="ctr">
              <a:buNone/>
              <a:defRPr sz="1600">
                <a:uFillTx/>
              </a:defRPr>
            </a:lvl8pPr>
            <a:lvl9pPr marL="3657509" indent="0" algn="ctr">
              <a:buNone/>
              <a:defRPr sz="1600">
                <a:uFillTx/>
              </a:defRPr>
            </a:lvl9pPr>
          </a:lstStyle>
          <a:p>
            <a:r>
              <a:rPr lang="en-US" dirty="0">
                <a:uFillTx/>
              </a:rPr>
              <a:t>Click to edit Master subtitle style</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426786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2_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tx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tx1"/>
                </a:solidFill>
                <a:uFillTx/>
              </a:defRPr>
            </a:lvl1pPr>
          </a:lstStyle>
          <a:p>
            <a:fld id="{F51376BE-D49D-E946-9484-81A0C482C8D7}" type="datetimeFigureOut">
              <a:rPr lang="en-US" smtClean="0">
                <a:uFillTx/>
              </a:rPr>
              <a:pPr/>
              <a:t>9/15/19</a:t>
            </a:fld>
            <a:endParaRPr lang="en-US">
              <a:uFillTx/>
            </a:endParaRPr>
          </a:p>
        </p:txBody>
      </p:sp>
      <p:sp>
        <p:nvSpPr>
          <p:cNvPr id="5" name="Footer Placeholder 4"/>
          <p:cNvSpPr>
            <a:spLocks noGrp="1"/>
          </p:cNvSpPr>
          <p:nvPr>
            <p:ph type="ftr" sz="quarter" idx="11"/>
          </p:nvPr>
        </p:nvSpPr>
        <p:spPr/>
        <p:txBody>
          <a:bodyPr/>
          <a:lstStyle>
            <a:lvl1pPr>
              <a:defRPr>
                <a:solidFill>
                  <a:schemeClr val="tx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tx1"/>
                </a:solidFill>
                <a:uFillTx/>
              </a:defRPr>
            </a:lvl1pPr>
          </a:lstStyle>
          <a:p>
            <a:fld id="{DC2A921A-EC74-6F4D-8465-D463C43FF014}" type="slidenum">
              <a:rPr lang="en-US" smtClean="0">
                <a:uFillTx/>
              </a:rPr>
              <a:pPr/>
              <a:t>‹#›</a:t>
            </a:fld>
            <a:endParaRPr lang="en-US">
              <a:uFillTx/>
            </a:endParaRPr>
          </a:p>
        </p:txBody>
      </p:sp>
    </p:spTree>
    <p:extLst>
      <p:ext uri="{BB962C8B-B14F-4D97-AF65-F5344CB8AC3E}">
        <p14:creationId xmlns:p14="http://schemas.microsoft.com/office/powerpoint/2010/main" val="1835504515"/>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sz="half" idx="1"/>
          </p:nvPr>
        </p:nvSpPr>
        <p:spPr>
          <a:xfrm>
            <a:off x="838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Content Placeholder 3"/>
          <p:cNvSpPr>
            <a:spLocks noGrp="1"/>
          </p:cNvSpPr>
          <p:nvPr>
            <p:ph sz="half" idx="2"/>
          </p:nvPr>
        </p:nvSpPr>
        <p:spPr>
          <a:xfrm>
            <a:off x="6172200" y="1825625"/>
            <a:ext cx="5181600" cy="4351339"/>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29393901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uFillTx/>
              </a:rPr>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uFillTx/>
              </a:defRPr>
            </a:lvl1pPr>
            <a:lvl2pPr marL="457189" indent="0">
              <a:buNone/>
              <a:defRPr sz="2000" b="1">
                <a:uFillTx/>
              </a:defRPr>
            </a:lvl2pPr>
            <a:lvl3pPr marL="914377" indent="0">
              <a:buNone/>
              <a:defRPr sz="1800" b="1">
                <a:uFillTx/>
              </a:defRPr>
            </a:lvl3pPr>
            <a:lvl4pPr marL="1371566" indent="0">
              <a:buNone/>
              <a:defRPr sz="1600" b="1">
                <a:uFillTx/>
              </a:defRPr>
            </a:lvl4pPr>
            <a:lvl5pPr marL="1828754" indent="0">
              <a:buNone/>
              <a:defRPr sz="1600" b="1">
                <a:uFillTx/>
              </a:defRPr>
            </a:lvl5pPr>
            <a:lvl6pPr marL="2285943" indent="0">
              <a:buNone/>
              <a:defRPr sz="1600" b="1">
                <a:uFillTx/>
              </a:defRPr>
            </a:lvl6pPr>
            <a:lvl7pPr marL="2743131" indent="0">
              <a:buNone/>
              <a:defRPr sz="1600" b="1">
                <a:uFillTx/>
              </a:defRPr>
            </a:lvl7pPr>
            <a:lvl8pPr marL="3200320" indent="0">
              <a:buNone/>
              <a:defRPr sz="1600" b="1">
                <a:uFillTx/>
              </a:defRPr>
            </a:lvl8pPr>
            <a:lvl9pPr marL="3657509" indent="0">
              <a:buNone/>
              <a:defRPr sz="1600" b="1">
                <a:uFillTx/>
              </a:defRPr>
            </a:lvl9pPr>
          </a:lstStyle>
          <a:p>
            <a:pPr lvl="0"/>
            <a:r>
              <a:rPr lang="en-US">
                <a:uFillTx/>
              </a:rPr>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7" name="Date Placeholder 6"/>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8" name="Footer Placeholder 7"/>
          <p:cNvSpPr>
            <a:spLocks noGrp="1"/>
          </p:cNvSpPr>
          <p:nvPr>
            <p:ph type="ftr" sz="quarter" idx="11"/>
          </p:nvPr>
        </p:nvSpPr>
        <p:spPr/>
        <p:txBody>
          <a:bodyPr/>
          <a:lstStyle/>
          <a:p>
            <a:endParaRPr lang="en-US">
              <a:solidFill>
                <a:srgbClr val="000000">
                  <a:tint val="75000"/>
                </a:srgbClr>
              </a:solidFill>
              <a:uFillTx/>
            </a:endParaRPr>
          </a:p>
        </p:txBody>
      </p:sp>
      <p:sp>
        <p:nvSpPr>
          <p:cNvPr id="9" name="Slide Number Placeholder 8"/>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14508073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Date Placeholder 2"/>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4" name="Footer Placeholder 3"/>
          <p:cNvSpPr>
            <a:spLocks noGrp="1"/>
          </p:cNvSpPr>
          <p:nvPr>
            <p:ph type="ftr" sz="quarter" idx="11"/>
          </p:nvPr>
        </p:nvSpPr>
        <p:spPr/>
        <p:txBody>
          <a:bodyPr/>
          <a:lstStyle/>
          <a:p>
            <a:endParaRPr lang="en-US">
              <a:solidFill>
                <a:srgbClr val="000000">
                  <a:tint val="75000"/>
                </a:srgbClr>
              </a:solidFill>
              <a:uFillTx/>
            </a:endParaRPr>
          </a:p>
        </p:txBody>
      </p:sp>
      <p:sp>
        <p:nvSpPr>
          <p:cNvPr id="5" name="Slide Number Placeholder 4"/>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27351448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3" name="Footer Placeholder 2"/>
          <p:cNvSpPr>
            <a:spLocks noGrp="1"/>
          </p:cNvSpPr>
          <p:nvPr>
            <p:ph type="ftr" sz="quarter" idx="11"/>
          </p:nvPr>
        </p:nvSpPr>
        <p:spPr/>
        <p:txBody>
          <a:bodyPr/>
          <a:lstStyle/>
          <a:p>
            <a:endParaRPr lang="en-US">
              <a:solidFill>
                <a:srgbClr val="000000">
                  <a:tint val="75000"/>
                </a:srgbClr>
              </a:solidFill>
              <a:uFillTx/>
            </a:endParaRPr>
          </a:p>
        </p:txBody>
      </p:sp>
      <p:sp>
        <p:nvSpPr>
          <p:cNvPr id="4" name="Slide Number Placeholder 3"/>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39510131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Content Placeholder 2"/>
          <p:cNvSpPr>
            <a:spLocks noGrp="1"/>
          </p:cNvSpPr>
          <p:nvPr>
            <p:ph idx="1"/>
          </p:nvPr>
        </p:nvSpPr>
        <p:spPr>
          <a:xfrm>
            <a:off x="5183188" y="987426"/>
            <a:ext cx="6172200" cy="4873625"/>
          </a:xfrm>
        </p:spPr>
        <p:txBody>
          <a:bodyPr/>
          <a:lstStyle>
            <a:lvl1pPr>
              <a:defRPr sz="3200">
                <a:uFillTx/>
              </a:defRPr>
            </a:lvl1pPr>
            <a:lvl2pPr>
              <a:defRPr sz="2800">
                <a:uFillTx/>
              </a:defRPr>
            </a:lvl2pPr>
            <a:lvl3pPr>
              <a:defRPr sz="2400">
                <a:uFillTx/>
              </a:defRPr>
            </a:lvl3pPr>
            <a:lvl4pPr>
              <a:defRPr sz="2000">
                <a:uFillTx/>
              </a:defRPr>
            </a:lvl4pPr>
            <a:lvl5pPr>
              <a:defRPr sz="2000">
                <a:uFillTx/>
              </a:defRPr>
            </a:lvl5pPr>
            <a:lvl6pPr>
              <a:defRPr sz="2000">
                <a:uFillTx/>
              </a:defRPr>
            </a:lvl6pPr>
            <a:lvl7pPr>
              <a:defRPr sz="2000">
                <a:uFillTx/>
              </a:defRPr>
            </a:lvl7pPr>
            <a:lvl8pPr>
              <a:defRPr sz="2000">
                <a:uFillTx/>
              </a:defRPr>
            </a:lvl8pPr>
            <a:lvl9pPr>
              <a:defRPr sz="2000">
                <a:uFillTx/>
              </a:defRPr>
            </a:lvl9p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10006184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uFillTx/>
              </a:defRPr>
            </a:lvl1pPr>
          </a:lstStyle>
          <a:p>
            <a:r>
              <a:rPr lang="en-US">
                <a:uFillTx/>
              </a:rPr>
              <a:t>Click to edit Master title style</a:t>
            </a:r>
          </a:p>
        </p:txBody>
      </p:sp>
      <p:sp>
        <p:nvSpPr>
          <p:cNvPr id="3" name="Picture Placeholder 2"/>
          <p:cNvSpPr>
            <a:spLocks noGrp="1"/>
          </p:cNvSpPr>
          <p:nvPr>
            <p:ph type="pic" idx="1"/>
          </p:nvPr>
        </p:nvSpPr>
        <p:spPr>
          <a:xfrm>
            <a:off x="5183188" y="987426"/>
            <a:ext cx="6172200" cy="4873625"/>
          </a:xfrm>
        </p:spPr>
        <p:txBody>
          <a:bodyPr/>
          <a:lstStyle>
            <a:lvl1pPr marL="0" indent="0">
              <a:buNone/>
              <a:defRPr sz="3200">
                <a:uFillTx/>
              </a:defRPr>
            </a:lvl1pPr>
            <a:lvl2pPr marL="457189" indent="0">
              <a:buNone/>
              <a:defRPr sz="2800">
                <a:uFillTx/>
              </a:defRPr>
            </a:lvl2pPr>
            <a:lvl3pPr marL="914377" indent="0">
              <a:buNone/>
              <a:defRPr sz="2400">
                <a:uFillTx/>
              </a:defRPr>
            </a:lvl3pPr>
            <a:lvl4pPr marL="1371566" indent="0">
              <a:buNone/>
              <a:defRPr sz="2000">
                <a:uFillTx/>
              </a:defRPr>
            </a:lvl4pPr>
            <a:lvl5pPr marL="1828754" indent="0">
              <a:buNone/>
              <a:defRPr sz="2000">
                <a:uFillTx/>
              </a:defRPr>
            </a:lvl5pPr>
            <a:lvl6pPr marL="2285943" indent="0">
              <a:buNone/>
              <a:defRPr sz="2000">
                <a:uFillTx/>
              </a:defRPr>
            </a:lvl6pPr>
            <a:lvl7pPr marL="2743131" indent="0">
              <a:buNone/>
              <a:defRPr sz="2000">
                <a:uFillTx/>
              </a:defRPr>
            </a:lvl7pPr>
            <a:lvl8pPr marL="3200320" indent="0">
              <a:buNone/>
              <a:defRPr sz="2000">
                <a:uFillTx/>
              </a:defRPr>
            </a:lvl8pPr>
            <a:lvl9pPr marL="3657509" indent="0">
              <a:buNone/>
              <a:defRPr sz="2000">
                <a:uFillTx/>
              </a:defRPr>
            </a:lvl9pPr>
          </a:lstStyle>
          <a:p>
            <a:endParaRPr lang="en-US">
              <a:uFillTx/>
            </a:endParaRP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uFillTx/>
              </a:defRPr>
            </a:lvl1pPr>
            <a:lvl2pPr marL="457189" indent="0">
              <a:buNone/>
              <a:defRPr sz="1400">
                <a:uFillTx/>
              </a:defRPr>
            </a:lvl2pPr>
            <a:lvl3pPr marL="914377" indent="0">
              <a:buNone/>
              <a:defRPr sz="1200">
                <a:uFillTx/>
              </a:defRPr>
            </a:lvl3pPr>
            <a:lvl4pPr marL="1371566" indent="0">
              <a:buNone/>
              <a:defRPr sz="1000">
                <a:uFillTx/>
              </a:defRPr>
            </a:lvl4pPr>
            <a:lvl5pPr marL="1828754" indent="0">
              <a:buNone/>
              <a:defRPr sz="1000">
                <a:uFillTx/>
              </a:defRPr>
            </a:lvl5pPr>
            <a:lvl6pPr marL="2285943" indent="0">
              <a:buNone/>
              <a:defRPr sz="1000">
                <a:uFillTx/>
              </a:defRPr>
            </a:lvl6pPr>
            <a:lvl7pPr marL="2743131" indent="0">
              <a:buNone/>
              <a:defRPr sz="1000">
                <a:uFillTx/>
              </a:defRPr>
            </a:lvl7pPr>
            <a:lvl8pPr marL="3200320" indent="0">
              <a:buNone/>
              <a:defRPr sz="1000">
                <a:uFillTx/>
              </a:defRPr>
            </a:lvl8pPr>
            <a:lvl9pPr marL="3657509" indent="0">
              <a:buNone/>
              <a:defRPr sz="1000">
                <a:uFillTx/>
              </a:defRPr>
            </a:lvl9pPr>
          </a:lstStyle>
          <a:p>
            <a:pPr lvl="0"/>
            <a:r>
              <a:rPr lang="en-US">
                <a:uFillTx/>
              </a:rPr>
              <a:t>Click to edit Master text styles</a:t>
            </a:r>
          </a:p>
        </p:txBody>
      </p:sp>
      <p:sp>
        <p:nvSpPr>
          <p:cNvPr id="5" name="Date Placeholder 4"/>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6" name="Footer Placeholder 5"/>
          <p:cNvSpPr>
            <a:spLocks noGrp="1"/>
          </p:cNvSpPr>
          <p:nvPr>
            <p:ph type="ftr" sz="quarter" idx="11"/>
          </p:nvPr>
        </p:nvSpPr>
        <p:spPr/>
        <p:txBody>
          <a:bodyPr/>
          <a:lstStyle/>
          <a:p>
            <a:endParaRPr lang="en-US">
              <a:solidFill>
                <a:srgbClr val="000000">
                  <a:tint val="75000"/>
                </a:srgbClr>
              </a:solidFill>
              <a:uFillTx/>
            </a:endParaRPr>
          </a:p>
        </p:txBody>
      </p:sp>
      <p:sp>
        <p:nvSpPr>
          <p:cNvPr id="7" name="Slide Number Placeholder 6"/>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7956953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Vertical Text Placeholder 2"/>
          <p:cNvSpPr>
            <a:spLocks noGrp="1"/>
          </p:cNvSpPr>
          <p:nvPr>
            <p:ph type="body" orient="vert" idx="1"/>
          </p:nvPr>
        </p:nvSpPr>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42397568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uFillTx/>
              </a:rPr>
              <a:t>Click to edit Master title style</a:t>
            </a:r>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429193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3_Title Slide">
    <p:bg>
      <p:bgRef idx="1003">
        <a:schemeClr val="bg2"/>
      </p:bgRef>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dirty="0">
                <a:uFillTx/>
              </a:rPr>
              <a:t>Click to edit Master title style</a:t>
            </a: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0707532D-10C1-AA49-B4A4-A871B8E03AF0}" type="slidenum">
              <a:rPr lang="en-US" smtClean="0">
                <a:uFillTx/>
              </a:rPr>
              <a:pPr/>
              <a:t>‹#›</a:t>
            </a:fld>
            <a:endParaRPr lang="en-US">
              <a:uFillTx/>
            </a:endParaRPr>
          </a:p>
        </p:txBody>
      </p:sp>
    </p:spTree>
    <p:extLst>
      <p:ext uri="{BB962C8B-B14F-4D97-AF65-F5344CB8AC3E}">
        <p14:creationId xmlns:p14="http://schemas.microsoft.com/office/powerpoint/2010/main" val="2232571785"/>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20465784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4_Title Slide">
    <p:bg>
      <p:bgPr>
        <a:solidFill>
          <a:schemeClr val="accent5"/>
        </a:solidFill>
        <a:effectLst/>
      </p:bgPr>
    </p:bg>
    <p:spTree>
      <p:nvGrpSpPr>
        <p:cNvPr id="1" name=""/>
        <p:cNvGrpSpPr/>
        <p:nvPr/>
      </p:nvGrpSpPr>
      <p:grpSpPr>
        <a:xfrm>
          <a:off x="0" y="0"/>
          <a:ext cx="0" cy="0"/>
          <a:chOff x="0" y="0"/>
          <a:chExt cx="0" cy="0"/>
        </a:xfrm>
      </p:grpSpPr>
      <p:sp>
        <p:nvSpPr>
          <p:cNvPr id="111618" name="Rectangle 2"/>
          <p:cNvSpPr>
            <a:spLocks noGrp="1" noChangeArrowheads="1"/>
          </p:cNvSpPr>
          <p:nvPr>
            <p:ph type="ctrTitle"/>
          </p:nvPr>
        </p:nvSpPr>
        <p:spPr>
          <a:xfrm>
            <a:off x="1" y="1915566"/>
            <a:ext cx="12191999" cy="1996034"/>
          </a:xfrm>
        </p:spPr>
        <p:txBody>
          <a:bodyPr/>
          <a:lstStyle>
            <a:lvl1pPr algn="ctr">
              <a:defRPr b="0" i="0">
                <a:solidFill>
                  <a:schemeClr val="tx1"/>
                </a:solidFill>
                <a:uFillTx/>
                <a:latin typeface="Helvetica Neue Light" charset="0"/>
                <a:ea typeface="Helvetica Neue Light" charset="0"/>
                <a:cs typeface="Helvetica Neue Light" charset="0"/>
              </a:defRPr>
            </a:lvl1pPr>
          </a:lstStyle>
          <a:p>
            <a:r>
              <a:rPr lang="en-US" dirty="0">
                <a:uFillTx/>
              </a:rPr>
              <a:t>Click to edit Master title style</a:t>
            </a:r>
          </a:p>
        </p:txBody>
      </p:sp>
      <p:sp>
        <p:nvSpPr>
          <p:cNvPr id="5" name="Date Placeholder 4"/>
          <p:cNvSpPr>
            <a:spLocks noGrp="1" noChangeArrowheads="1"/>
          </p:cNvSpPr>
          <p:nvPr>
            <p:ph type="dt" sz="half" idx="10"/>
          </p:nvPr>
        </p:nvSpPr>
        <p:spPr bwMode="auto">
          <a:xfrm>
            <a:off x="914400" y="6248400"/>
            <a:ext cx="2540000" cy="457200"/>
          </a:xfrm>
          <a:prstGeom prst="rect">
            <a:avLst/>
          </a:prstGeom>
          <a:ln>
            <a:miter lim="800000"/>
          </a:ln>
        </p:spPr>
        <p:txBody>
          <a:bodyPr vert="horz" wrap="square" lIns="91440" tIns="45720" rIns="91440" bIns="45720" numCol="1" anchor="t" anchorCtr="0" compatLnSpc="1">
            <a:prstTxWarp prst="textNoShape">
              <a:avLst/>
            </a:prstTxWarp>
          </a:bodyPr>
          <a:lstStyle>
            <a:lvl1pP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6" name="Footer Placeholder 5"/>
          <p:cNvSpPr>
            <a:spLocks noGrp="1" noChangeArrowheads="1"/>
          </p:cNvSpPr>
          <p:nvPr>
            <p:ph type="ftr" sz="quarter" idx="11"/>
          </p:nvPr>
        </p:nvSpPr>
        <p:spPr bwMode="auto">
          <a:xfrm>
            <a:off x="4165600" y="6248400"/>
            <a:ext cx="3860800" cy="457200"/>
          </a:xfrm>
          <a:prstGeom prst="rect">
            <a:avLst/>
          </a:prstGeom>
          <a:ln>
            <a:miter lim="800000"/>
          </a:ln>
        </p:spPr>
        <p:txBody>
          <a:bodyPr vert="horz" wrap="square" lIns="91440" tIns="45720" rIns="91440" bIns="45720" numCol="1" anchor="t" anchorCtr="0" compatLnSpc="1">
            <a:prstTxWarp prst="textNoShape">
              <a:avLst/>
            </a:prstTxWarp>
          </a:bodyPr>
          <a:lstStyle>
            <a:lvl1pPr algn="ctr" eaLnBrk="0" hangingPunct="0">
              <a:defRPr sz="1400" b="0" i="0">
                <a:solidFill>
                  <a:schemeClr val="tx1"/>
                </a:solidFill>
                <a:uFillTx/>
                <a:latin typeface="Helvetica Neue Light" charset="0"/>
                <a:ea typeface="Helvetica Neue Light" charset="0"/>
                <a:cs typeface="Helvetica Neue Light" charset="0"/>
              </a:defRPr>
            </a:lvl1pPr>
          </a:lstStyle>
          <a:p>
            <a:pPr>
              <a:defRPr>
                <a:uFillTx/>
              </a:defRPr>
            </a:pPr>
            <a:endParaRPr lang="en-US">
              <a:uFillTx/>
            </a:endParaRPr>
          </a:p>
        </p:txBody>
      </p:sp>
      <p:sp>
        <p:nvSpPr>
          <p:cNvPr id="7" name="Rectangle 6"/>
          <p:cNvSpPr>
            <a:spLocks noGrp="1" noChangeArrowheads="1"/>
          </p:cNvSpPr>
          <p:nvPr>
            <p:ph type="sldNum" sz="quarter" idx="12"/>
          </p:nvPr>
        </p:nvSpPr>
        <p:spPr>
          <a:xfrm>
            <a:off x="8737600" y="6248400"/>
            <a:ext cx="2540000" cy="457200"/>
          </a:xfrm>
        </p:spPr>
        <p:txBody>
          <a:bodyPr/>
          <a:lstStyle>
            <a:lvl1pPr>
              <a:defRPr b="0" i="0">
                <a:uFillTx/>
                <a:latin typeface="Helvetica Neue Light" charset="0"/>
                <a:ea typeface="Helvetica Neue Light" charset="0"/>
                <a:cs typeface="Helvetica Neue Light" charset="0"/>
              </a:defRPr>
            </a:lvl1pPr>
          </a:lstStyle>
          <a:p>
            <a:fld id="{0707532D-10C1-AA49-B4A4-A871B8E03AF0}" type="slidenum">
              <a:rPr lang="en-US" smtClean="0">
                <a:uFillTx/>
              </a:rPr>
              <a:pPr/>
              <a:t>‹#›</a:t>
            </a:fld>
            <a:endParaRPr lang="en-US">
              <a:uFillTx/>
            </a:endParaRPr>
          </a:p>
        </p:txBody>
      </p:sp>
    </p:spTree>
    <p:extLst>
      <p:ext uri="{BB962C8B-B14F-4D97-AF65-F5344CB8AC3E}">
        <p14:creationId xmlns:p14="http://schemas.microsoft.com/office/powerpoint/2010/main" val="2861090753"/>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2450" y="541060"/>
            <a:ext cx="10801350" cy="1305579"/>
          </a:xfrm>
        </p:spPr>
        <p:txBody>
          <a:bodyPr/>
          <a:lstStyle/>
          <a:p>
            <a:r>
              <a:rPr lang="en-US">
                <a:uFillTx/>
              </a:rPr>
              <a:t>Click to edit Master title style</a:t>
            </a:r>
          </a:p>
        </p:txBody>
      </p:sp>
      <p:sp>
        <p:nvSpPr>
          <p:cNvPr id="3" name="Content Placeholder 2"/>
          <p:cNvSpPr>
            <a:spLocks noGrp="1"/>
          </p:cNvSpPr>
          <p:nvPr>
            <p:ph idx="1"/>
          </p:nvPr>
        </p:nvSpPr>
        <p:spPr>
          <a:xfrm>
            <a:off x="838200" y="2026025"/>
            <a:ext cx="10515600" cy="4150940"/>
          </a:xfrm>
        </p:spPr>
        <p:txBody>
          <a:bodyPr/>
          <a:lstStyle>
            <a:lvl1pPr marL="457200" indent="-442913">
              <a:buClr>
                <a:schemeClr val="tx1"/>
              </a:buClr>
              <a:buSzPct val="100000"/>
              <a:buFont typeface="Wingdings" charset="2"/>
              <a:buChar char="Ø"/>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
        <p:nvSpPr>
          <p:cNvPr id="7" name="TextBox 6"/>
          <p:cNvSpPr txBox="1">
            <a:spLocks/>
          </p:cNvSpPr>
          <p:nvPr userDrawn="1"/>
        </p:nvSpPr>
        <p:spPr>
          <a:xfrm>
            <a:off x="175999" y="171728"/>
            <a:ext cx="1324402" cy="369332"/>
          </a:xfrm>
          <a:prstGeom prst="rect">
            <a:avLst/>
          </a:prstGeom>
          <a:noFill/>
        </p:spPr>
        <p:txBody>
          <a:bodyPr wrap="none" rtlCol="0">
            <a:spAutoFit/>
          </a:bodyPr>
          <a:lstStyle/>
          <a:p>
            <a:r>
              <a:rPr lang="en-US" dirty="0" err="1">
                <a:uFillTx/>
              </a:rPr>
              <a:t>Todo</a:t>
            </a:r>
            <a:r>
              <a:rPr lang="en-US" dirty="0">
                <a:uFillTx/>
              </a:rPr>
              <a:t> Slide</a:t>
            </a:r>
          </a:p>
        </p:txBody>
      </p:sp>
      <p:sp>
        <p:nvSpPr>
          <p:cNvPr id="8" name="TextBox 7"/>
          <p:cNvSpPr txBox="1">
            <a:spLocks/>
          </p:cNvSpPr>
          <p:nvPr userDrawn="1"/>
        </p:nvSpPr>
        <p:spPr>
          <a:xfrm rot="2080315">
            <a:off x="8030560" y="740354"/>
            <a:ext cx="5319706" cy="461665"/>
          </a:xfrm>
          <a:prstGeom prst="rect">
            <a:avLst/>
          </a:prstGeom>
          <a:pattFill prst="wdUpDiag">
            <a:fgClr>
              <a:schemeClr val="accent2">
                <a:lumMod val="50000"/>
              </a:schemeClr>
            </a:fgClr>
            <a:bgClr>
              <a:srgbClr val="FFC000"/>
            </a:bgClr>
          </a:pattFill>
        </p:spPr>
        <p:txBody>
          <a:bodyPr wrap="square" rtlCol="0">
            <a:spAutoFit/>
          </a:bodyPr>
          <a:lstStyle/>
          <a:p>
            <a:pPr algn="ctr"/>
            <a:r>
              <a:rPr lang="en-US" sz="2400" b="1">
                <a:effectLst>
                  <a:glow rad="368300">
                    <a:srgbClr val="FFC000">
                      <a:alpha val="76000"/>
                    </a:srgbClr>
                  </a:glow>
                </a:effectLst>
                <a:uFillTx/>
              </a:rPr>
              <a:t>Under Construction</a:t>
            </a:r>
          </a:p>
        </p:txBody>
      </p:sp>
    </p:spTree>
    <p:extLst>
      <p:ext uri="{BB962C8B-B14F-4D97-AF65-F5344CB8AC3E}">
        <p14:creationId xmlns:p14="http://schemas.microsoft.com/office/powerpoint/2010/main" val="695182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defRPr>
            </a:lvl1pPr>
            <a:lvl2pPr marL="914400" indent="-457200">
              <a:defRPr>
                <a:uFillTx/>
              </a:defRPr>
            </a:lvl2pPr>
            <a:lvl3pPr marL="1373188" indent="-311150">
              <a:defRPr>
                <a:uFillTx/>
              </a:defRPr>
            </a:lvl3pPr>
            <a:lvl4pPr marL="1830388" indent="-236538">
              <a:defRPr>
                <a:uFillTx/>
              </a:defRPr>
            </a:lvl4pPr>
            <a:lvl5pPr marL="2287588" indent="-234950">
              <a:defRPr>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1303313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Click to edit Master title style</a:t>
            </a:r>
          </a:p>
        </p:txBody>
      </p:sp>
      <p:sp>
        <p:nvSpPr>
          <p:cNvPr id="3" name="Content Placeholder 2"/>
          <p:cNvSpPr>
            <a:spLocks noGrp="1"/>
          </p:cNvSpPr>
          <p:nvPr>
            <p:ph idx="1"/>
          </p:nvPr>
        </p:nvSpPr>
        <p:spPr/>
        <p:txBody>
          <a:bodyPr/>
          <a:lstStyle>
            <a:lvl1pPr marL="14287" indent="0">
              <a:buClr>
                <a:schemeClr val="tx1"/>
              </a:buClr>
              <a:buSzPct val="100000"/>
              <a:buFont typeface="Wingdings" charset="2"/>
              <a:buNone/>
              <a:defRPr>
                <a:uFillTx/>
                <a:latin typeface="Monaco" charset="0"/>
                <a:ea typeface="Monaco" charset="0"/>
                <a:cs typeface="Monaco" charset="0"/>
              </a:defRPr>
            </a:lvl1pPr>
            <a:lvl2pPr marL="457200" indent="0">
              <a:buNone/>
              <a:defRPr>
                <a:uFillTx/>
                <a:latin typeface="Monaco" charset="0"/>
                <a:ea typeface="Monaco" charset="0"/>
                <a:cs typeface="Monaco" charset="0"/>
              </a:defRPr>
            </a:lvl2pPr>
            <a:lvl3pPr marL="1062038" indent="0">
              <a:buNone/>
              <a:defRPr>
                <a:uFillTx/>
                <a:latin typeface="Monaco" charset="0"/>
                <a:ea typeface="Monaco" charset="0"/>
                <a:cs typeface="Monaco" charset="0"/>
              </a:defRPr>
            </a:lvl3pPr>
            <a:lvl4pPr marL="1593850" indent="0">
              <a:buNone/>
              <a:defRPr>
                <a:uFillTx/>
                <a:latin typeface="Monaco" charset="0"/>
                <a:ea typeface="Monaco" charset="0"/>
                <a:cs typeface="Monaco" charset="0"/>
              </a:defRPr>
            </a:lvl4pPr>
            <a:lvl5pPr marL="2052638" indent="0">
              <a:buNone/>
              <a:defRPr>
                <a:uFillTx/>
                <a:latin typeface="Monaco" charset="0"/>
                <a:ea typeface="Monaco" charset="0"/>
                <a:cs typeface="Monaco" charset="0"/>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2038405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9/15/19</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extLst>
      <p:ext uri="{BB962C8B-B14F-4D97-AF65-F5344CB8AC3E}">
        <p14:creationId xmlns:p14="http://schemas.microsoft.com/office/powerpoint/2010/main" val="1361223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uFillTx/>
              </a:defRPr>
            </a:lvl1pPr>
          </a:lstStyle>
          <a:p>
            <a:r>
              <a:rPr lang="en-US" dirty="0">
                <a:uFillTx/>
              </a:rPr>
              <a:t>Click to edit Master title style</a:t>
            </a:r>
          </a:p>
        </p:txBody>
      </p:sp>
      <p:sp>
        <p:nvSpPr>
          <p:cNvPr id="3" name="Content Placeholder 2"/>
          <p:cNvSpPr>
            <a:spLocks noGrp="1"/>
          </p:cNvSpPr>
          <p:nvPr>
            <p:ph idx="1"/>
          </p:nvPr>
        </p:nvSpPr>
        <p:spPr/>
        <p:txBody>
          <a:bodyPr/>
          <a:lstStyle>
            <a:lvl1pPr marL="457200" indent="-442913">
              <a:buClr>
                <a:schemeClr val="bg1"/>
              </a:buClr>
              <a:buSzPct val="100000"/>
              <a:buFont typeface="Wingdings" charset="2"/>
              <a:buChar char="Ø"/>
              <a:defRPr>
                <a:solidFill>
                  <a:schemeClr val="bg1"/>
                </a:solidFill>
                <a:uFillTx/>
              </a:defRPr>
            </a:lvl1pPr>
            <a:lvl2pPr marL="914400" indent="-457200">
              <a:defRPr>
                <a:solidFill>
                  <a:schemeClr val="bg1"/>
                </a:solidFill>
                <a:uFillTx/>
              </a:defRPr>
            </a:lvl2pPr>
            <a:lvl3pPr marL="1373188" indent="-311150">
              <a:defRPr>
                <a:solidFill>
                  <a:schemeClr val="bg1"/>
                </a:solidFill>
                <a:uFillTx/>
              </a:defRPr>
            </a:lvl3pPr>
            <a:lvl4pPr marL="1830388" indent="-236538">
              <a:defRPr>
                <a:solidFill>
                  <a:schemeClr val="bg1"/>
                </a:solidFill>
                <a:uFillTx/>
              </a:defRPr>
            </a:lvl4pPr>
            <a:lvl5pPr marL="2287588" indent="-234950">
              <a:defRPr>
                <a:solidFill>
                  <a:schemeClr val="bg1"/>
                </a:solidFill>
                <a:uFillTx/>
              </a:defRPr>
            </a:lvl5p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9/15/19</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extLst>
      <p:ext uri="{BB962C8B-B14F-4D97-AF65-F5344CB8AC3E}">
        <p14:creationId xmlns:p14="http://schemas.microsoft.com/office/powerpoint/2010/main" val="2243548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p>
            <a:fld id="{F51376BE-D49D-E946-9484-81A0C482C8D7}" type="datetimeFigureOut">
              <a:rPr lang="en-US" smtClean="0">
                <a:solidFill>
                  <a:srgbClr val="000000">
                    <a:tint val="75000"/>
                  </a:srgbClr>
                </a:solidFill>
                <a:uFillTx/>
              </a:rPr>
              <a:pPr/>
              <a:t>9/15/19</a:t>
            </a:fld>
            <a:endParaRPr lang="en-US">
              <a:solidFill>
                <a:srgbClr val="000000">
                  <a:tint val="75000"/>
                </a:srgbClr>
              </a:solidFill>
              <a:uFillTx/>
            </a:endParaRPr>
          </a:p>
        </p:txBody>
      </p:sp>
      <p:sp>
        <p:nvSpPr>
          <p:cNvPr id="5" name="Footer Placeholder 4"/>
          <p:cNvSpPr>
            <a:spLocks noGrp="1"/>
          </p:cNvSpPr>
          <p:nvPr>
            <p:ph type="ftr" sz="quarter" idx="11"/>
          </p:nvPr>
        </p:nvSpPr>
        <p:spPr/>
        <p:txBody>
          <a:bodyPr/>
          <a:lstStyle/>
          <a:p>
            <a:endParaRPr lang="en-US">
              <a:solidFill>
                <a:srgbClr val="000000">
                  <a:tint val="75000"/>
                </a:srgbClr>
              </a:solidFill>
              <a:uFillTx/>
            </a:endParaRPr>
          </a:p>
        </p:txBody>
      </p:sp>
      <p:sp>
        <p:nvSpPr>
          <p:cNvPr id="6" name="Slide Number Placeholder 5"/>
          <p:cNvSpPr>
            <a:spLocks noGrp="1"/>
          </p:cNvSpPr>
          <p:nvPr>
            <p:ph type="sldNum" sz="quarter" idx="12"/>
          </p:nvPr>
        </p:nvSpPr>
        <p:spPr/>
        <p:txBody>
          <a:bodyPr/>
          <a:lstStyle/>
          <a:p>
            <a:fld id="{DC2A921A-EC74-6F4D-8465-D463C43FF014}" type="slidenum">
              <a:rPr lang="en-US" smtClean="0">
                <a:solidFill>
                  <a:srgbClr val="000000">
                    <a:tint val="75000"/>
                  </a:srgbClr>
                </a:solidFill>
                <a:uFillTx/>
              </a:rPr>
              <a:pPr/>
              <a:t>‹#›</a:t>
            </a:fld>
            <a:endParaRPr lang="en-US">
              <a:solidFill>
                <a:srgbClr val="000000">
                  <a:tint val="75000"/>
                </a:srgbClr>
              </a:solidFill>
              <a:uFillTx/>
            </a:endParaRPr>
          </a:p>
        </p:txBody>
      </p:sp>
    </p:spTree>
    <p:extLst>
      <p:ext uri="{BB962C8B-B14F-4D97-AF65-F5344CB8AC3E}">
        <p14:creationId xmlns:p14="http://schemas.microsoft.com/office/powerpoint/2010/main" val="2744087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solidFill>
                  <a:schemeClr val="bg1"/>
                </a:solidFill>
                <a:uFillTx/>
              </a:defRPr>
            </a:lvl1pPr>
          </a:lstStyle>
          <a:p>
            <a:r>
              <a:rPr lang="en-US">
                <a:uFillTx/>
              </a:rPr>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bg1"/>
                </a:solidFill>
                <a:uFillTx/>
              </a:defRPr>
            </a:lvl1pPr>
            <a:lvl2pPr marL="457189" indent="0">
              <a:buNone/>
              <a:defRPr sz="2000">
                <a:solidFill>
                  <a:schemeClr val="tx1">
                    <a:tint val="75000"/>
                  </a:schemeClr>
                </a:solidFill>
                <a:uFillTx/>
              </a:defRPr>
            </a:lvl2pPr>
            <a:lvl3pPr marL="914377" indent="0">
              <a:buNone/>
              <a:defRPr sz="1800">
                <a:solidFill>
                  <a:schemeClr val="tx1">
                    <a:tint val="75000"/>
                  </a:schemeClr>
                </a:solidFill>
                <a:uFillTx/>
              </a:defRPr>
            </a:lvl3pPr>
            <a:lvl4pPr marL="1371566" indent="0">
              <a:buNone/>
              <a:defRPr sz="1600">
                <a:solidFill>
                  <a:schemeClr val="tx1">
                    <a:tint val="75000"/>
                  </a:schemeClr>
                </a:solidFill>
                <a:uFillTx/>
              </a:defRPr>
            </a:lvl4pPr>
            <a:lvl5pPr marL="1828754" indent="0">
              <a:buNone/>
              <a:defRPr sz="1600">
                <a:solidFill>
                  <a:schemeClr val="tx1">
                    <a:tint val="75000"/>
                  </a:schemeClr>
                </a:solidFill>
                <a:uFillTx/>
              </a:defRPr>
            </a:lvl5pPr>
            <a:lvl6pPr marL="2285943" indent="0">
              <a:buNone/>
              <a:defRPr sz="1600">
                <a:solidFill>
                  <a:schemeClr val="tx1">
                    <a:tint val="75000"/>
                  </a:schemeClr>
                </a:solidFill>
                <a:uFillTx/>
              </a:defRPr>
            </a:lvl6pPr>
            <a:lvl7pPr marL="2743131" indent="0">
              <a:buNone/>
              <a:defRPr sz="1600">
                <a:solidFill>
                  <a:schemeClr val="tx1">
                    <a:tint val="75000"/>
                  </a:schemeClr>
                </a:solidFill>
                <a:uFillTx/>
              </a:defRPr>
            </a:lvl7pPr>
            <a:lvl8pPr marL="3200320" indent="0">
              <a:buNone/>
              <a:defRPr sz="1600">
                <a:solidFill>
                  <a:schemeClr val="tx1">
                    <a:tint val="75000"/>
                  </a:schemeClr>
                </a:solidFill>
                <a:uFillTx/>
              </a:defRPr>
            </a:lvl8pPr>
            <a:lvl9pPr marL="3657509" indent="0">
              <a:buNone/>
              <a:defRPr sz="1600">
                <a:solidFill>
                  <a:schemeClr val="tx1">
                    <a:tint val="75000"/>
                  </a:schemeClr>
                </a:solidFill>
                <a:uFillTx/>
              </a:defRPr>
            </a:lvl9pPr>
          </a:lstStyle>
          <a:p>
            <a:pPr lvl="0"/>
            <a:r>
              <a:rPr lang="en-US">
                <a:uFillTx/>
              </a:rPr>
              <a:t>Click to edit Master text styles</a:t>
            </a:r>
          </a:p>
        </p:txBody>
      </p:sp>
      <p:sp>
        <p:nvSpPr>
          <p:cNvPr id="4" name="Date Placeholder 3"/>
          <p:cNvSpPr>
            <a:spLocks noGrp="1"/>
          </p:cNvSpPr>
          <p:nvPr>
            <p:ph type="dt" sz="half" idx="10"/>
          </p:nvPr>
        </p:nvSpPr>
        <p:spPr/>
        <p:txBody>
          <a:bodyPr/>
          <a:lstStyle>
            <a:lvl1pPr>
              <a:defRPr>
                <a:solidFill>
                  <a:schemeClr val="bg1"/>
                </a:solidFill>
                <a:uFillTx/>
              </a:defRPr>
            </a:lvl1pPr>
          </a:lstStyle>
          <a:p>
            <a:fld id="{F51376BE-D49D-E946-9484-81A0C482C8D7}" type="datetimeFigureOut">
              <a:rPr lang="en-US" smtClean="0">
                <a:uFillTx/>
              </a:rPr>
              <a:pPr/>
              <a:t>9/15/19</a:t>
            </a:fld>
            <a:endParaRPr lang="en-US">
              <a:uFillTx/>
            </a:endParaRPr>
          </a:p>
        </p:txBody>
      </p:sp>
      <p:sp>
        <p:nvSpPr>
          <p:cNvPr id="5" name="Footer Placeholder 4"/>
          <p:cNvSpPr>
            <a:spLocks noGrp="1"/>
          </p:cNvSpPr>
          <p:nvPr>
            <p:ph type="ftr" sz="quarter" idx="11"/>
          </p:nvPr>
        </p:nvSpPr>
        <p:spPr/>
        <p:txBody>
          <a:bodyPr/>
          <a:lstStyle>
            <a:lvl1pPr>
              <a:defRPr>
                <a:solidFill>
                  <a:schemeClr val="bg1"/>
                </a:solidFill>
                <a:uFillTx/>
              </a:defRPr>
            </a:lvl1pPr>
          </a:lstStyle>
          <a:p>
            <a:endParaRPr lang="en-US">
              <a:uFillTx/>
            </a:endParaRPr>
          </a:p>
        </p:txBody>
      </p:sp>
      <p:sp>
        <p:nvSpPr>
          <p:cNvPr id="6" name="Slide Number Placeholder 5"/>
          <p:cNvSpPr>
            <a:spLocks noGrp="1"/>
          </p:cNvSpPr>
          <p:nvPr>
            <p:ph type="sldNum" sz="quarter" idx="12"/>
          </p:nvPr>
        </p:nvSpPr>
        <p:spPr/>
        <p:txBody>
          <a:bodyPr/>
          <a:lstStyle>
            <a:lvl1pPr>
              <a:defRPr>
                <a:solidFill>
                  <a:schemeClr val="bg1"/>
                </a:solidFill>
                <a:uFillTx/>
              </a:defRPr>
            </a:lvl1pPr>
          </a:lstStyle>
          <a:p>
            <a:fld id="{DC2A921A-EC74-6F4D-8465-D463C43FF014}" type="slidenum">
              <a:rPr lang="en-US" smtClean="0">
                <a:uFillTx/>
              </a:rPr>
              <a:pPr/>
              <a:t>‹#›</a:t>
            </a:fld>
            <a:endParaRPr lang="en-US">
              <a:uFillTx/>
            </a:endParaRPr>
          </a:p>
        </p:txBody>
      </p:sp>
    </p:spTree>
    <p:extLst>
      <p:ext uri="{BB962C8B-B14F-4D97-AF65-F5344CB8AC3E}">
        <p14:creationId xmlns:p14="http://schemas.microsoft.com/office/powerpoint/2010/main" val="3792104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52450" y="320675"/>
            <a:ext cx="10801350" cy="1325563"/>
          </a:xfrm>
          <a:prstGeom prst="rect">
            <a:avLst/>
          </a:prstGeom>
        </p:spPr>
        <p:txBody>
          <a:bodyPr vert="horz" lIns="91440" tIns="45720" rIns="91440" bIns="45720" rtlCol="0" anchor="ctr">
            <a:normAutofit/>
          </a:bodyPr>
          <a:lstStyle/>
          <a:p>
            <a:r>
              <a:rPr lang="en-US" dirty="0">
                <a:uFillTx/>
              </a:rPr>
              <a:t>Click to edit Master title style</a:t>
            </a: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dirty="0">
                <a:uFillTx/>
              </a:rPr>
              <a:t>Click to edit Master text styles</a:t>
            </a:r>
          </a:p>
          <a:p>
            <a:pPr lvl="1"/>
            <a:r>
              <a:rPr lang="en-US" dirty="0">
                <a:uFillTx/>
              </a:rPr>
              <a:t>Second level</a:t>
            </a:r>
          </a:p>
          <a:p>
            <a:pPr lvl="2"/>
            <a:r>
              <a:rPr lang="en-US" dirty="0">
                <a:uFillTx/>
              </a:rPr>
              <a:t>Third level</a:t>
            </a:r>
          </a:p>
          <a:p>
            <a:pPr lvl="3"/>
            <a:r>
              <a:rPr lang="en-US" dirty="0">
                <a:uFillTx/>
              </a:rPr>
              <a:t>Fourth level</a:t>
            </a:r>
          </a:p>
          <a:p>
            <a:pPr lvl="4"/>
            <a:r>
              <a:rPr lang="en-US" dirty="0">
                <a:uFillTx/>
              </a:rPr>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uFillTx/>
                <a:latin typeface="Helvetica Neue" charset="0"/>
                <a:ea typeface="Helvetica Neue" charset="0"/>
                <a:cs typeface="Helvetica Neue" charset="0"/>
              </a:defRPr>
            </a:lvl1pPr>
          </a:lstStyle>
          <a:p>
            <a:pPr defTabSz="914377"/>
            <a:fld id="{F51376BE-D49D-E946-9484-81A0C482C8D7}" type="datetimeFigureOut">
              <a:rPr lang="en-US" smtClean="0">
                <a:solidFill>
                  <a:srgbClr val="000000">
                    <a:tint val="75000"/>
                  </a:srgbClr>
                </a:solidFill>
                <a:uFillTx/>
              </a:rPr>
              <a:pPr defTabSz="914377"/>
              <a:t>9/15/19</a:t>
            </a:fld>
            <a:endParaRPr lang="en-US">
              <a:solidFill>
                <a:srgbClr val="000000">
                  <a:tint val="75000"/>
                </a:srgbClr>
              </a:solidFill>
              <a:uFillTx/>
            </a:endParaRPr>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uFillTx/>
                <a:latin typeface="Helvetica Neue" charset="0"/>
                <a:ea typeface="Helvetica Neue" charset="0"/>
                <a:cs typeface="Helvetica Neue" charset="0"/>
              </a:defRPr>
            </a:lvl1pPr>
          </a:lstStyle>
          <a:p>
            <a:pPr defTabSz="914377"/>
            <a:endParaRPr lang="en-US">
              <a:solidFill>
                <a:srgbClr val="000000">
                  <a:tint val="75000"/>
                </a:srgbClr>
              </a:solidFill>
              <a:uFillTx/>
            </a:endParaRPr>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uFillTx/>
                <a:latin typeface="Helvetica Neue" charset="0"/>
                <a:ea typeface="Helvetica Neue" charset="0"/>
                <a:cs typeface="Helvetica Neue" charset="0"/>
              </a:defRPr>
            </a:lvl1pPr>
          </a:lstStyle>
          <a:p>
            <a:pPr defTabSz="914377"/>
            <a:fld id="{DC2A921A-EC74-6F4D-8465-D463C43FF014}" type="slidenum">
              <a:rPr lang="en-US" smtClean="0">
                <a:solidFill>
                  <a:srgbClr val="000000">
                    <a:tint val="75000"/>
                  </a:srgbClr>
                </a:solidFill>
                <a:uFillTx/>
              </a:rPr>
              <a:pPr defTabSz="914377"/>
              <a:t>‹#›</a:t>
            </a:fld>
            <a:endParaRPr lang="en-US">
              <a:solidFill>
                <a:srgbClr val="000000">
                  <a:tint val="75000"/>
                </a:srgbClr>
              </a:solidFill>
              <a:uFillTx/>
            </a:endParaRPr>
          </a:p>
        </p:txBody>
      </p:sp>
    </p:spTree>
    <p:extLst>
      <p:ext uri="{BB962C8B-B14F-4D97-AF65-F5344CB8AC3E}">
        <p14:creationId xmlns:p14="http://schemas.microsoft.com/office/powerpoint/2010/main" val="238765047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Lst>
  <p:txStyles>
    <p:titleStyle>
      <a:lvl1pPr algn="l" defTabSz="914377" rtl="0" eaLnBrk="1" latinLnBrk="0" hangingPunct="1">
        <a:lnSpc>
          <a:spcPct val="90000"/>
        </a:lnSpc>
        <a:spcBef>
          <a:spcPct val="0"/>
        </a:spcBef>
        <a:buNone/>
        <a:defRPr sz="4400" kern="1200">
          <a:solidFill>
            <a:schemeClr val="tx1"/>
          </a:solidFill>
          <a:uFillTx/>
          <a:latin typeface="+mj-lt"/>
          <a:ea typeface="Helvetica Neue" charset="0"/>
          <a:cs typeface="Helvetica Neue" charset="0"/>
        </a:defRPr>
      </a:lvl1pPr>
    </p:titleStyle>
    <p:bodyStyle>
      <a:lvl1pPr marL="0" indent="0" algn="l" defTabSz="914377" rtl="0" eaLnBrk="1" latinLnBrk="0" hangingPunct="1">
        <a:lnSpc>
          <a:spcPct val="90000"/>
        </a:lnSpc>
        <a:spcBef>
          <a:spcPts val="2200"/>
        </a:spcBef>
        <a:buFont typeface="Wingdings" charset="2"/>
        <a:buNone/>
        <a:defRPr sz="2800" b="0" i="0" kern="1200">
          <a:solidFill>
            <a:schemeClr val="tx1"/>
          </a:solidFill>
          <a:uFillTx/>
          <a:latin typeface="+mn-lt"/>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p:bodyStyle>
    <p:otherStyle>
      <a:defPPr>
        <a:defRPr lang="en-US">
          <a:uFillTx/>
        </a:defRPr>
      </a:defPPr>
      <a:lvl1pPr marL="0" algn="l" defTabSz="914377" rtl="0" eaLnBrk="1" latinLnBrk="0" hangingPunct="1">
        <a:defRPr sz="1800" kern="1200">
          <a:solidFill>
            <a:schemeClr val="tx1"/>
          </a:solidFill>
          <a:uFillTx/>
          <a:latin typeface="+mn-lt"/>
          <a:ea typeface="+mn-ea"/>
          <a:cs typeface="+mn-cs"/>
        </a:defRPr>
      </a:lvl1pPr>
      <a:lvl2pPr marL="457189" algn="l" defTabSz="914377" rtl="0" eaLnBrk="1" latinLnBrk="0" hangingPunct="1">
        <a:defRPr sz="1800" kern="1200">
          <a:solidFill>
            <a:schemeClr val="tx1"/>
          </a:solidFill>
          <a:uFillTx/>
          <a:latin typeface="+mn-lt"/>
          <a:ea typeface="+mn-ea"/>
          <a:cs typeface="+mn-cs"/>
        </a:defRPr>
      </a:lvl2pPr>
      <a:lvl3pPr marL="914377" algn="l" defTabSz="914377" rtl="0" eaLnBrk="1" latinLnBrk="0" hangingPunct="1">
        <a:defRPr sz="1800" kern="1200">
          <a:solidFill>
            <a:schemeClr val="tx1"/>
          </a:solidFill>
          <a:uFillTx/>
          <a:latin typeface="+mn-lt"/>
          <a:ea typeface="+mn-ea"/>
          <a:cs typeface="+mn-cs"/>
        </a:defRPr>
      </a:lvl3pPr>
      <a:lvl4pPr marL="1371566" algn="l" defTabSz="914377" rtl="0" eaLnBrk="1" latinLnBrk="0" hangingPunct="1">
        <a:defRPr sz="1800" kern="1200">
          <a:solidFill>
            <a:schemeClr val="tx1"/>
          </a:solidFill>
          <a:uFillTx/>
          <a:latin typeface="+mn-lt"/>
          <a:ea typeface="+mn-ea"/>
          <a:cs typeface="+mn-cs"/>
        </a:defRPr>
      </a:lvl4pPr>
      <a:lvl5pPr marL="1828754" algn="l" defTabSz="914377" rtl="0" eaLnBrk="1" latinLnBrk="0" hangingPunct="1">
        <a:defRPr sz="1800" kern="1200">
          <a:solidFill>
            <a:schemeClr val="tx1"/>
          </a:solidFill>
          <a:uFillTx/>
          <a:latin typeface="+mn-lt"/>
          <a:ea typeface="+mn-ea"/>
          <a:cs typeface="+mn-cs"/>
        </a:defRPr>
      </a:lvl5pPr>
      <a:lvl6pPr marL="2285943" algn="l" defTabSz="914377" rtl="0" eaLnBrk="1" latinLnBrk="0" hangingPunct="1">
        <a:defRPr sz="1800" kern="1200">
          <a:solidFill>
            <a:schemeClr val="tx1"/>
          </a:solidFill>
          <a:uFillTx/>
          <a:latin typeface="+mn-lt"/>
          <a:ea typeface="+mn-ea"/>
          <a:cs typeface="+mn-cs"/>
        </a:defRPr>
      </a:lvl6pPr>
      <a:lvl7pPr marL="2743131" algn="l" defTabSz="914377" rtl="0" eaLnBrk="1" latinLnBrk="0" hangingPunct="1">
        <a:defRPr sz="1800" kern="1200">
          <a:solidFill>
            <a:schemeClr val="tx1"/>
          </a:solidFill>
          <a:uFillTx/>
          <a:latin typeface="+mn-lt"/>
          <a:ea typeface="+mn-ea"/>
          <a:cs typeface="+mn-cs"/>
        </a:defRPr>
      </a:lvl7pPr>
      <a:lvl8pPr marL="3200320" algn="l" defTabSz="914377" rtl="0" eaLnBrk="1" latinLnBrk="0" hangingPunct="1">
        <a:defRPr sz="1800" kern="1200">
          <a:solidFill>
            <a:schemeClr val="tx1"/>
          </a:solidFill>
          <a:uFillTx/>
          <a:latin typeface="+mn-lt"/>
          <a:ea typeface="+mn-ea"/>
          <a:cs typeface="+mn-cs"/>
        </a:defRPr>
      </a:lvl8pPr>
      <a:lvl9pPr marL="3657509" algn="l" defTabSz="914377" rtl="0" eaLnBrk="1" latinLnBrk="0" hangingPunct="1">
        <a:defRPr sz="1800" kern="1200">
          <a:solidFill>
            <a:schemeClr val="tx1"/>
          </a:solidFill>
          <a:uFillTx/>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1.tiff"/><Relationship Id="rId5" Type="http://schemas.openxmlformats.org/officeDocument/2006/relationships/image" Target="../media/image10.tiff"/><Relationship Id="rId4" Type="http://schemas.openxmlformats.org/officeDocument/2006/relationships/image" Target="../media/image9.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tiff"/><Relationship Id="rId7" Type="http://schemas.openxmlformats.org/officeDocument/2006/relationships/image" Target="../media/image6.tiff"/><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db.csail.mit.edu/pubs/sigmod06-mauvedb.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hyperlink" Target="https://cs.stanford.edu/people/chrismre/papers/mod539-zhang.pdf" TargetMode="External"/><Relationship Id="rId2" Type="http://schemas.openxmlformats.org/officeDocument/2006/relationships/hyperlink" Target="https://www.cs.stanford.edu/people/chrismre/papers/bismarck.pdf" TargetMode="External"/><Relationship Id="rId1" Type="http://schemas.openxmlformats.org/officeDocument/2006/relationships/slideLayout" Target="../slideLayouts/slideLayout2.xml"/><Relationship Id="rId4" Type="http://schemas.openxmlformats.org/officeDocument/2006/relationships/hyperlink" Target="http://pages.cs.wisc.edu/~jignesh/publ/GLMs-over-joins.pdf"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hyperlink" Target="https://arxiv.org/pdf/1507.01030.pdf"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hyperlink" Target="http://martin.zinkevich.org/publications/nips2010.pdf"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6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 Id="rId9" Type="http://schemas.openxmlformats.org/officeDocument/2006/relationships/image" Target="../media/image7.tiff"/></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ubtitle 2">
            <a:extLst>
              <a:ext uri="{FF2B5EF4-FFF2-40B4-BE49-F238E27FC236}">
                <a16:creationId xmlns:a16="http://schemas.microsoft.com/office/drawing/2014/main" id="{2E258B90-0F12-634D-B10B-BF94645DDE0A}"/>
              </a:ext>
            </a:extLst>
          </p:cNvPr>
          <p:cNvSpPr txBox="1">
            <a:spLocks/>
          </p:cNvSpPr>
          <p:nvPr/>
        </p:nvSpPr>
        <p:spPr bwMode="auto">
          <a:xfrm>
            <a:off x="4517745" y="4683739"/>
            <a:ext cx="7001435" cy="12717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lvl1pPr marL="342900" lvl="0" indent="-342900" algn="ctr" defTabSz="457200" rtl="0" eaLnBrk="0" fontAlgn="base" hangingPunct="0">
              <a:lnSpc>
                <a:spcPct val="100000"/>
              </a:lnSpc>
              <a:spcBef>
                <a:spcPts val="0"/>
              </a:spcBef>
              <a:spcAft>
                <a:spcPts val="0"/>
              </a:spcAft>
              <a:buSzPct val="100000"/>
              <a:buFont typeface="Arial" pitchFamily="34" charset="0"/>
              <a:buNone/>
              <a:defRPr sz="2800" b="0" i="0" kern="1200">
                <a:solidFill>
                  <a:srgbClr val="404040"/>
                </a:solidFill>
                <a:latin typeface="Tahoma"/>
                <a:ea typeface="Helvetica Neue Light" charset="0"/>
                <a:cs typeface="Tahoma"/>
              </a:defRPr>
            </a:lvl1pPr>
            <a:lvl2pPr marL="628650" lvl="1" indent="-171450" algn="ctr" defTabSz="457200" rtl="0" eaLnBrk="0" fontAlgn="base" hangingPunct="0">
              <a:lnSpc>
                <a:spcPct val="100000"/>
              </a:lnSpc>
              <a:spcBef>
                <a:spcPts val="0"/>
              </a:spcBef>
              <a:spcAft>
                <a:spcPts val="0"/>
              </a:spcAft>
              <a:buSzPct val="100000"/>
              <a:buFont typeface="Arial" pitchFamily="34" charset="0"/>
              <a:buNone/>
              <a:defRPr sz="2800" b="0" i="0" kern="1200">
                <a:solidFill>
                  <a:srgbClr val="404040"/>
                </a:solidFill>
                <a:latin typeface="Helvetica Neue Light" charset="0"/>
                <a:ea typeface="Helvetica Neue Light" charset="0"/>
                <a:cs typeface="Helvetica Neue Light" charset="0"/>
              </a:defRPr>
            </a:lvl2pPr>
            <a:lvl3pPr marL="1089025" lvl="2" indent="-174625" algn="ctr" defTabSz="457200" rtl="0" eaLnBrk="0" fontAlgn="base" hangingPunct="0">
              <a:lnSpc>
                <a:spcPct val="100000"/>
              </a:lnSpc>
              <a:spcBef>
                <a:spcPts val="0"/>
              </a:spcBef>
              <a:spcAft>
                <a:spcPts val="0"/>
              </a:spcAft>
              <a:buSzPct val="100000"/>
              <a:buFont typeface="Lucida Grande" charset="0"/>
              <a:buNone/>
              <a:defRPr sz="2800" b="0" i="0" kern="1200">
                <a:solidFill>
                  <a:srgbClr val="404040"/>
                </a:solidFill>
                <a:latin typeface="Helvetica Neue Light" charset="0"/>
                <a:ea typeface="Helvetica Neue Light" charset="0"/>
                <a:cs typeface="Helvetica Neue Light" charset="0"/>
              </a:defRPr>
            </a:lvl3pPr>
            <a:lvl4pPr marL="1541463" lvl="3" indent="-169863" algn="ctr" defTabSz="457200" rtl="0" eaLnBrk="0" fontAlgn="base" hangingPunct="0">
              <a:lnSpc>
                <a:spcPct val="100000"/>
              </a:lnSpc>
              <a:spcBef>
                <a:spcPts val="0"/>
              </a:spcBef>
              <a:spcAft>
                <a:spcPts val="0"/>
              </a:spcAft>
              <a:buSzPct val="100000"/>
              <a:buFont typeface="Arial" pitchFamily="34" charset="0"/>
              <a:buNone/>
              <a:defRPr sz="2800" b="0" i="0" kern="1200">
                <a:solidFill>
                  <a:srgbClr val="404040"/>
                </a:solidFill>
                <a:latin typeface="Helvetica Neue Light" charset="0"/>
                <a:ea typeface="Helvetica Neue Light" charset="0"/>
                <a:cs typeface="Helvetica Neue Light" charset="0"/>
              </a:defRPr>
            </a:lvl4pPr>
            <a:lvl5pPr marL="2001838" lvl="4" indent="-173038" algn="ctr" defTabSz="457200" rtl="0" eaLnBrk="0" fontAlgn="base" hangingPunct="0">
              <a:lnSpc>
                <a:spcPct val="100000"/>
              </a:lnSpc>
              <a:spcBef>
                <a:spcPts val="0"/>
              </a:spcBef>
              <a:spcAft>
                <a:spcPts val="0"/>
              </a:spcAft>
              <a:buSzPct val="100000"/>
              <a:buFont typeface="Lucida Grande" charset="0"/>
              <a:buNone/>
              <a:defRPr sz="2800" b="0" i="0" kern="1200">
                <a:solidFill>
                  <a:srgbClr val="404040"/>
                </a:solidFill>
                <a:latin typeface="Helvetica Neue Light" charset="0"/>
                <a:ea typeface="Helvetica Neue Light" charset="0"/>
                <a:cs typeface="Helvetica Neue Light" charset="0"/>
              </a:defRPr>
            </a:lvl5pPr>
            <a:lvl6pPr marL="2514600" lvl="5" indent="-228600" algn="ctr" defTabSz="457200" rtl="0" eaLnBrk="1" latinLnBrk="0" hangingPunct="1">
              <a:lnSpc>
                <a:spcPct val="100000"/>
              </a:lnSpc>
              <a:spcBef>
                <a:spcPts val="0"/>
              </a:spcBef>
              <a:spcAft>
                <a:spcPts val="0"/>
              </a:spcAft>
              <a:buSzPct val="100000"/>
              <a:buFont typeface="Arial"/>
              <a:buNone/>
              <a:defRPr sz="2800" kern="1200">
                <a:solidFill>
                  <a:schemeClr val="tx1"/>
                </a:solidFill>
                <a:latin typeface="+mn-lt"/>
                <a:ea typeface="+mn-ea"/>
                <a:cs typeface="+mn-cs"/>
              </a:defRPr>
            </a:lvl6pPr>
            <a:lvl7pPr marL="2971800" lvl="6" indent="-228600" algn="ctr" defTabSz="457200" rtl="0" eaLnBrk="1" latinLnBrk="0" hangingPunct="1">
              <a:lnSpc>
                <a:spcPct val="100000"/>
              </a:lnSpc>
              <a:spcBef>
                <a:spcPts val="0"/>
              </a:spcBef>
              <a:spcAft>
                <a:spcPts val="0"/>
              </a:spcAft>
              <a:buSzPct val="100000"/>
              <a:buFont typeface="Arial"/>
              <a:buNone/>
              <a:defRPr sz="2800" kern="1200">
                <a:solidFill>
                  <a:schemeClr val="tx1"/>
                </a:solidFill>
                <a:latin typeface="+mn-lt"/>
                <a:ea typeface="+mn-ea"/>
                <a:cs typeface="+mn-cs"/>
              </a:defRPr>
            </a:lvl7pPr>
            <a:lvl8pPr marL="3429000" lvl="7" indent="-228600" algn="ctr" defTabSz="457200" rtl="0" eaLnBrk="1" latinLnBrk="0" hangingPunct="1">
              <a:lnSpc>
                <a:spcPct val="100000"/>
              </a:lnSpc>
              <a:spcBef>
                <a:spcPts val="0"/>
              </a:spcBef>
              <a:spcAft>
                <a:spcPts val="0"/>
              </a:spcAft>
              <a:buSzPct val="100000"/>
              <a:buFont typeface="Arial"/>
              <a:buNone/>
              <a:defRPr sz="2800" kern="1200">
                <a:solidFill>
                  <a:schemeClr val="tx1"/>
                </a:solidFill>
                <a:latin typeface="+mn-lt"/>
                <a:ea typeface="+mn-ea"/>
                <a:cs typeface="+mn-cs"/>
              </a:defRPr>
            </a:lvl8pPr>
            <a:lvl9pPr marL="3886200" lvl="8" indent="-228600" algn="ctr" defTabSz="457200" rtl="0" eaLnBrk="1" latinLnBrk="0" hangingPunct="1">
              <a:lnSpc>
                <a:spcPct val="100000"/>
              </a:lnSpc>
              <a:spcBef>
                <a:spcPts val="0"/>
              </a:spcBef>
              <a:spcAft>
                <a:spcPts val="0"/>
              </a:spcAft>
              <a:buSzPct val="100000"/>
              <a:buFont typeface="Arial"/>
              <a:buNone/>
              <a:defRPr sz="2800" kern="1200">
                <a:solidFill>
                  <a:schemeClr val="tx1"/>
                </a:solidFill>
                <a:latin typeface="+mn-lt"/>
                <a:ea typeface="+mn-ea"/>
                <a:cs typeface="+mn-cs"/>
              </a:defRPr>
            </a:lvl9pPr>
          </a:lstStyle>
          <a:p>
            <a:pPr marL="342900" marR="0" lvl="0" indent="-342900" algn="r" defTabSz="457200" rtl="0" eaLnBrk="0" fontAlgn="base" latinLnBrk="0" hangingPunct="0">
              <a:lnSpc>
                <a:spcPct val="100000"/>
              </a:lnSpc>
              <a:spcBef>
                <a:spcPts val="0"/>
              </a:spcBef>
              <a:spcAft>
                <a:spcPts val="0"/>
              </a:spcAft>
              <a:buClrTx/>
              <a:buSzPct val="100000"/>
              <a:buFont typeface="Arial" pitchFamily="34" charset="0"/>
              <a:buNone/>
              <a:tabLst/>
              <a:defRPr/>
            </a:pPr>
            <a:r>
              <a:rPr kumimoji="0" lang="en-US" sz="3600" b="0" i="0" u="none" strike="noStrike" kern="1200" cap="none" spc="0" normalizeH="0" baseline="0" noProof="0" dirty="0">
                <a:ln>
                  <a:noFill/>
                </a:ln>
                <a:solidFill>
                  <a:srgbClr val="404040"/>
                </a:solidFill>
                <a:effectLst/>
                <a:uLnTx/>
                <a:uFillTx/>
                <a:latin typeface="Century Gothic" panose="020B0502020202020204" pitchFamily="34" charset="0"/>
                <a:cs typeface="Calibri" panose="020F0502020204030204" pitchFamily="34" charset="0"/>
              </a:rPr>
              <a:t>Joseph E. Gonzalez</a:t>
            </a:r>
          </a:p>
          <a:p>
            <a:pPr marL="342900" marR="0" lvl="0" indent="-342900" algn="r" defTabSz="457200" rtl="0" eaLnBrk="0" fontAlgn="base" latinLnBrk="0" hangingPunct="0">
              <a:lnSpc>
                <a:spcPct val="100000"/>
              </a:lnSpc>
              <a:spcBef>
                <a:spcPts val="0"/>
              </a:spcBef>
              <a:spcAft>
                <a:spcPts val="0"/>
              </a:spcAft>
              <a:buClrTx/>
              <a:buSzPct val="100000"/>
              <a:buFont typeface="Arial" pitchFamily="34" charset="0"/>
              <a:buNone/>
              <a:tabLst/>
              <a:defRPr/>
            </a:pPr>
            <a:r>
              <a:rPr lang="en-US" sz="2400" dirty="0">
                <a:latin typeface="Century Gothic" panose="020B0502020202020204" pitchFamily="34" charset="0"/>
                <a:cs typeface="Calibri" panose="020F0502020204030204" pitchFamily="34" charset="0"/>
              </a:rPr>
              <a:t>Co-director of the RISE Lab</a:t>
            </a:r>
            <a:br>
              <a:rPr lang="en-US" sz="2400" dirty="0">
                <a:latin typeface="Century Gothic" panose="020B0502020202020204" pitchFamily="34" charset="0"/>
                <a:cs typeface="Calibri" panose="020F0502020204030204" pitchFamily="34" charset="0"/>
              </a:rPr>
            </a:br>
            <a:r>
              <a:rPr kumimoji="0" lang="en-US" sz="2000" b="0" i="0" u="sng" strike="noStrike" kern="1200" cap="none" spc="0" normalizeH="0" baseline="0" noProof="0" dirty="0" err="1">
                <a:ln>
                  <a:noFill/>
                </a:ln>
                <a:solidFill>
                  <a:srgbClr val="0070C0"/>
                </a:solidFill>
                <a:effectLst/>
                <a:uLnTx/>
                <a:uFillTx/>
                <a:latin typeface="Century Gothic" panose="020B0502020202020204" pitchFamily="34" charset="0"/>
                <a:cs typeface="Calibri" panose="020F0502020204030204" pitchFamily="34" charset="0"/>
              </a:rPr>
              <a:t>jegonzal@cs.berkeley.edu</a:t>
            </a:r>
            <a:endParaRPr kumimoji="0" lang="en-US" sz="2000" b="0" i="0" u="sng" strike="noStrike" kern="1200" cap="none" spc="0" normalizeH="0" baseline="0" noProof="0" dirty="0">
              <a:ln>
                <a:noFill/>
              </a:ln>
              <a:solidFill>
                <a:srgbClr val="0070C0"/>
              </a:solidFill>
              <a:effectLst/>
              <a:uLnTx/>
              <a:uFillTx/>
              <a:latin typeface="Century Gothic" panose="020B0502020202020204" pitchFamily="34" charset="0"/>
              <a:cs typeface="Calibri" panose="020F0502020204030204" pitchFamily="34" charset="0"/>
            </a:endParaRPr>
          </a:p>
        </p:txBody>
      </p:sp>
      <p:sp>
        <p:nvSpPr>
          <p:cNvPr id="2" name="Title 1">
            <a:extLst>
              <a:ext uri="{FF2B5EF4-FFF2-40B4-BE49-F238E27FC236}">
                <a16:creationId xmlns:a16="http://schemas.microsoft.com/office/drawing/2014/main" id="{41DB2976-31A7-0C41-A48C-33994F729244}"/>
              </a:ext>
            </a:extLst>
          </p:cNvPr>
          <p:cNvSpPr>
            <a:spLocks noGrp="1"/>
          </p:cNvSpPr>
          <p:nvPr>
            <p:ph type="ctrTitle"/>
          </p:nvPr>
        </p:nvSpPr>
        <p:spPr>
          <a:xfrm>
            <a:off x="1041680" y="419757"/>
            <a:ext cx="10477500" cy="4053794"/>
          </a:xfrm>
        </p:spPr>
        <p:txBody>
          <a:bodyPr>
            <a:normAutofit/>
          </a:bodyPr>
          <a:lstStyle/>
          <a:p>
            <a:pPr algn="l"/>
            <a:r>
              <a:rPr lang="en-US" sz="4800" dirty="0">
                <a:solidFill>
                  <a:schemeClr val="accent2"/>
                </a:solidFill>
                <a:latin typeface="Aharoni" panose="02010803020104030203" pitchFamily="2" charset="-79"/>
                <a:cs typeface="Aharoni" panose="02010803020104030203" pitchFamily="2" charset="-79"/>
              </a:rPr>
              <a:t>AI-Systems</a:t>
            </a:r>
            <a:br>
              <a:rPr lang="en-US" sz="8800" dirty="0">
                <a:solidFill>
                  <a:schemeClr val="accent2"/>
                </a:solidFill>
                <a:latin typeface="Aharoni" panose="02010803020104030203" pitchFamily="2" charset="-79"/>
                <a:cs typeface="Aharoni" panose="02010803020104030203" pitchFamily="2" charset="-79"/>
              </a:rPr>
            </a:br>
            <a:r>
              <a:rPr lang="en-US" sz="7200" dirty="0">
                <a:solidFill>
                  <a:schemeClr val="accent2"/>
                </a:solidFill>
                <a:latin typeface="Aharoni" panose="02010803020104030203" pitchFamily="2" charset="-79"/>
                <a:cs typeface="Aharoni" panose="02010803020104030203" pitchFamily="2" charset="-79"/>
              </a:rPr>
              <a:t>Learning in a </a:t>
            </a:r>
            <a:r>
              <a:rPr lang="en-US" sz="8800" dirty="0">
                <a:solidFill>
                  <a:schemeClr val="accent2"/>
                </a:solidFill>
                <a:latin typeface="Aharoni" panose="02010803020104030203" pitchFamily="2" charset="-79"/>
                <a:cs typeface="Aharoni" panose="02010803020104030203" pitchFamily="2" charset="-79"/>
              </a:rPr>
              <a:t>DBMS</a:t>
            </a:r>
            <a:br>
              <a:rPr lang="en-US" sz="8800" dirty="0">
                <a:solidFill>
                  <a:schemeClr val="accent2"/>
                </a:solidFill>
                <a:latin typeface="Aharoni" panose="02010803020104030203" pitchFamily="2" charset="-79"/>
                <a:cs typeface="Aharoni" panose="02010803020104030203" pitchFamily="2" charset="-79"/>
              </a:rPr>
            </a:br>
            <a:r>
              <a:rPr lang="en-US" sz="4900" dirty="0">
                <a:solidFill>
                  <a:schemeClr val="accent2"/>
                </a:solidFill>
                <a:latin typeface="Aharoni" panose="02010803020104030203" pitchFamily="2" charset="-79"/>
                <a:cs typeface="Aharoni" panose="02010803020104030203" pitchFamily="2" charset="-79"/>
              </a:rPr>
              <a:t>(Database Management System)</a:t>
            </a:r>
            <a:endParaRPr lang="en-US" sz="8800" dirty="0">
              <a:solidFill>
                <a:schemeClr val="accent5"/>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6548785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9704">
        <p159:morph option="byObject"/>
      </p:transition>
    </mc:Choice>
    <mc:Fallback xmlns="">
      <p:transition spd="slow" advTm="19704">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Freeform 163"/>
          <p:cNvSpPr/>
          <p:nvPr/>
        </p:nvSpPr>
        <p:spPr>
          <a:xfrm>
            <a:off x="3593592" y="2020824"/>
            <a:ext cx="2862072" cy="4032504"/>
          </a:xfrm>
          <a:custGeom>
            <a:avLst/>
            <a:gdLst>
              <a:gd name="connsiteX0" fmla="*/ 2852928 w 2862072"/>
              <a:gd name="connsiteY0" fmla="*/ 813816 h 4032504"/>
              <a:gd name="connsiteX1" fmla="*/ 905256 w 2862072"/>
              <a:gd name="connsiteY1" fmla="*/ 0 h 4032504"/>
              <a:gd name="connsiteX2" fmla="*/ 0 w 2862072"/>
              <a:gd name="connsiteY2" fmla="*/ 2057400 h 4032504"/>
              <a:gd name="connsiteX3" fmla="*/ 1856232 w 2862072"/>
              <a:gd name="connsiteY3" fmla="*/ 4032504 h 4032504"/>
              <a:gd name="connsiteX4" fmla="*/ 2862072 w 2862072"/>
              <a:gd name="connsiteY4" fmla="*/ 2935224 h 4032504"/>
              <a:gd name="connsiteX5" fmla="*/ 2852928 w 2862072"/>
              <a:gd name="connsiteY5" fmla="*/ 813816 h 403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2072" h="4032504">
                <a:moveTo>
                  <a:pt x="2852928" y="813816"/>
                </a:moveTo>
                <a:lnTo>
                  <a:pt x="905256" y="0"/>
                </a:lnTo>
                <a:lnTo>
                  <a:pt x="0" y="2057400"/>
                </a:lnTo>
                <a:lnTo>
                  <a:pt x="1856232" y="4032504"/>
                </a:lnTo>
                <a:lnTo>
                  <a:pt x="2862072" y="2935224"/>
                </a:lnTo>
                <a:lnTo>
                  <a:pt x="2852928" y="813816"/>
                </a:lnTo>
                <a:close/>
              </a:path>
            </a:pathLst>
          </a:custGeom>
          <a:gradFill flip="none" rotWithShape="1">
            <a:gsLst>
              <a:gs pos="0">
                <a:schemeClr val="accent3">
                  <a:satMod val="103000"/>
                  <a:tint val="94000"/>
                  <a:alpha val="0"/>
                  <a:lumMod val="0"/>
                  <a:lumOff val="100000"/>
                </a:schemeClr>
              </a:gs>
              <a:gs pos="100000">
                <a:schemeClr val="accent3">
                  <a:satMod val="120000"/>
                  <a:shade val="78000"/>
                  <a:lumMod val="0"/>
                </a:schemeClr>
              </a:gs>
            </a:gsLst>
            <a:lin ang="0" scaled="1"/>
            <a:tileRect/>
          </a:gradFill>
        </p:spPr>
        <p:style>
          <a:lnRef idx="0">
            <a:schemeClr val="accent3"/>
          </a:lnRef>
          <a:fillRef idx="3">
            <a:schemeClr val="accent3"/>
          </a:fillRef>
          <a:effectRef idx="3">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Gothic" panose="020F0302020204030204"/>
              <a:ea typeface="+mn-ea"/>
              <a:cs typeface="+mn-cs"/>
            </a:endParaRPr>
          </a:p>
        </p:txBody>
      </p:sp>
      <p:graphicFrame>
        <p:nvGraphicFramePr>
          <p:cNvPr id="9" name="Table 8"/>
          <p:cNvGraphicFramePr>
            <a:graphicFrameLocks noGrp="1"/>
          </p:cNvGraphicFramePr>
          <p:nvPr/>
        </p:nvGraphicFramePr>
        <p:xfrm>
          <a:off x="891475" y="2002226"/>
          <a:ext cx="3640526" cy="1688758"/>
        </p:xfrm>
        <a:graphic>
          <a:graphicData uri="http://schemas.openxmlformats.org/drawingml/2006/table">
            <a:tbl>
              <a:tblPr firstRow="1" bandRow="1">
                <a:effectLst>
                  <a:outerShdw blurRad="50800" dist="76200" dir="2700000" algn="tl" rotWithShape="0">
                    <a:prstClr val="black">
                      <a:alpha val="40000"/>
                    </a:prstClr>
                  </a:outerShdw>
                </a:effectLst>
                <a:tableStyleId>{00A15C55-8517-42AA-B614-E9B94910E393}</a:tableStyleId>
              </a:tblPr>
              <a:tblGrid>
                <a:gridCol w="1273374">
                  <a:extLst>
                    <a:ext uri="{9D8B030D-6E8A-4147-A177-3AD203B41FA5}">
                      <a16:colId xmlns:a16="http://schemas.microsoft.com/office/drawing/2014/main" val="20000"/>
                    </a:ext>
                  </a:extLst>
                </a:gridCol>
                <a:gridCol w="1127968">
                  <a:extLst>
                    <a:ext uri="{9D8B030D-6E8A-4147-A177-3AD203B41FA5}">
                      <a16:colId xmlns:a16="http://schemas.microsoft.com/office/drawing/2014/main" val="20001"/>
                    </a:ext>
                  </a:extLst>
                </a:gridCol>
                <a:gridCol w="1239184">
                  <a:extLst>
                    <a:ext uri="{9D8B030D-6E8A-4147-A177-3AD203B41FA5}">
                      <a16:colId xmlns:a16="http://schemas.microsoft.com/office/drawing/2014/main" val="20002"/>
                    </a:ext>
                  </a:extLst>
                </a:gridCol>
              </a:tblGrid>
              <a:tr h="479623">
                <a:tc>
                  <a:txBody>
                    <a:bodyPr/>
                    <a:lstStyle/>
                    <a:p>
                      <a:r>
                        <a:rPr lang="en-US" sz="1600" dirty="0"/>
                        <a:t>Name</a:t>
                      </a:r>
                    </a:p>
                  </a:txBody>
                  <a:tcPr marL="157975" marR="157975" marT="78987" marB="78987"/>
                </a:tc>
                <a:tc>
                  <a:txBody>
                    <a:bodyPr/>
                    <a:lstStyle/>
                    <a:p>
                      <a:r>
                        <a:rPr lang="en-US" sz="1600" dirty="0"/>
                        <a:t>Prod</a:t>
                      </a:r>
                    </a:p>
                  </a:txBody>
                  <a:tcPr marL="157975" marR="157975" marT="78987" marB="78987"/>
                </a:tc>
                <a:tc>
                  <a:txBody>
                    <a:bodyPr/>
                    <a:lstStyle/>
                    <a:p>
                      <a:r>
                        <a:rPr lang="en-US" sz="1600" dirty="0"/>
                        <a:t>Price</a:t>
                      </a:r>
                    </a:p>
                  </a:txBody>
                  <a:tcPr marL="157975" marR="157975" marT="78987" marB="78987"/>
                </a:tc>
                <a:extLst>
                  <a:ext uri="{0D108BD9-81ED-4DB2-BD59-A6C34878D82A}">
                    <a16:rowId xmlns:a16="http://schemas.microsoft.com/office/drawing/2014/main" val="10000"/>
                  </a:ext>
                </a:extLst>
              </a:tr>
              <a:tr h="403045">
                <a:tc>
                  <a:txBody>
                    <a:bodyPr/>
                    <a:lstStyle/>
                    <a:p>
                      <a:r>
                        <a:rPr lang="en-US" sz="1600" dirty="0"/>
                        <a:t>Sue</a:t>
                      </a:r>
                    </a:p>
                  </a:txBody>
                  <a:tcPr marL="157975" marR="157975" marT="78987" marB="78987"/>
                </a:tc>
                <a:tc>
                  <a:txBody>
                    <a:bodyPr/>
                    <a:lstStyle/>
                    <a:p>
                      <a:r>
                        <a:rPr lang="en-US" sz="1600" dirty="0"/>
                        <a:t>iPod</a:t>
                      </a:r>
                    </a:p>
                  </a:txBody>
                  <a:tcPr marL="157975" marR="157975" marT="78987" marB="78987"/>
                </a:tc>
                <a:tc>
                  <a:txBody>
                    <a:bodyPr/>
                    <a:lstStyle/>
                    <a:p>
                      <a:r>
                        <a:rPr lang="en-US" sz="1600" dirty="0"/>
                        <a:t>$200.00</a:t>
                      </a:r>
                    </a:p>
                  </a:txBody>
                  <a:tcPr marL="157975" marR="157975" marT="78987" marB="78987"/>
                </a:tc>
                <a:extLst>
                  <a:ext uri="{0D108BD9-81ED-4DB2-BD59-A6C34878D82A}">
                    <a16:rowId xmlns:a16="http://schemas.microsoft.com/office/drawing/2014/main" val="10001"/>
                  </a:ext>
                </a:extLst>
              </a:tr>
              <a:tr h="403045">
                <a:tc>
                  <a:txBody>
                    <a:bodyPr/>
                    <a:lstStyle/>
                    <a:p>
                      <a:r>
                        <a:rPr lang="en-US" sz="1600" dirty="0"/>
                        <a:t>Joey</a:t>
                      </a:r>
                    </a:p>
                  </a:txBody>
                  <a:tcPr marL="157975" marR="157975" marT="78987" marB="78987"/>
                </a:tc>
                <a:tc>
                  <a:txBody>
                    <a:bodyPr/>
                    <a:lstStyle/>
                    <a:p>
                      <a:r>
                        <a:rPr lang="en-US" sz="1600" dirty="0"/>
                        <a:t>Bike</a:t>
                      </a:r>
                    </a:p>
                  </a:txBody>
                  <a:tcPr marL="157975" marR="157975" marT="78987" marB="78987"/>
                </a:tc>
                <a:tc>
                  <a:txBody>
                    <a:bodyPr/>
                    <a:lstStyle/>
                    <a:p>
                      <a:r>
                        <a:rPr lang="en-US" sz="1600" dirty="0"/>
                        <a:t>$333.99</a:t>
                      </a:r>
                    </a:p>
                  </a:txBody>
                  <a:tcPr marL="157975" marR="157975" marT="78987" marB="78987"/>
                </a:tc>
                <a:extLst>
                  <a:ext uri="{0D108BD9-81ED-4DB2-BD59-A6C34878D82A}">
                    <a16:rowId xmlns:a16="http://schemas.microsoft.com/office/drawing/2014/main" val="10002"/>
                  </a:ext>
                </a:extLst>
              </a:tr>
              <a:tr h="403045">
                <a:tc>
                  <a:txBody>
                    <a:bodyPr/>
                    <a:lstStyle/>
                    <a:p>
                      <a:r>
                        <a:rPr lang="en-US" sz="1600" dirty="0"/>
                        <a:t>Alice</a:t>
                      </a:r>
                    </a:p>
                  </a:txBody>
                  <a:tcPr marL="157975" marR="157975" marT="78987" marB="78987"/>
                </a:tc>
                <a:tc>
                  <a:txBody>
                    <a:bodyPr/>
                    <a:lstStyle/>
                    <a:p>
                      <a:r>
                        <a:rPr lang="en-US" sz="1600" dirty="0"/>
                        <a:t>Car</a:t>
                      </a:r>
                    </a:p>
                  </a:txBody>
                  <a:tcPr marL="157975" marR="157975" marT="78987" marB="78987"/>
                </a:tc>
                <a:tc>
                  <a:txBody>
                    <a:bodyPr/>
                    <a:lstStyle/>
                    <a:p>
                      <a:r>
                        <a:rPr lang="en-US" sz="1600" dirty="0"/>
                        <a:t>$999.00</a:t>
                      </a:r>
                    </a:p>
                  </a:txBody>
                  <a:tcPr marL="157975" marR="157975" marT="78987" marB="78987"/>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r>
              <a:rPr lang="en-US" dirty="0"/>
              <a:t>Relational Data </a:t>
            </a:r>
            <a:r>
              <a:rPr lang="en-US" b="1" dirty="0"/>
              <a:t>Abstraction</a:t>
            </a:r>
          </a:p>
        </p:txBody>
      </p:sp>
      <p:graphicFrame>
        <p:nvGraphicFramePr>
          <p:cNvPr id="6" name="Table 5"/>
          <p:cNvGraphicFramePr>
            <a:graphicFrameLocks noGrp="1"/>
          </p:cNvGraphicFramePr>
          <p:nvPr/>
        </p:nvGraphicFramePr>
        <p:xfrm>
          <a:off x="1861023" y="2932794"/>
          <a:ext cx="3152818" cy="1798015"/>
        </p:xfrm>
        <a:graphic>
          <a:graphicData uri="http://schemas.openxmlformats.org/drawingml/2006/table">
            <a:tbl>
              <a:tblPr firstRow="1" bandRow="1">
                <a:effectLst>
                  <a:outerShdw blurRad="50800" dist="76200" dir="2700000" algn="tl" rotWithShape="0">
                    <a:prstClr val="black">
                      <a:alpha val="40000"/>
                    </a:prstClr>
                  </a:outerShdw>
                </a:effectLst>
                <a:tableStyleId>{93296810-A885-4BE3-A3E7-6D5BEEA58F35}</a:tableStyleId>
              </a:tblPr>
              <a:tblGrid>
                <a:gridCol w="500617">
                  <a:extLst>
                    <a:ext uri="{9D8B030D-6E8A-4147-A177-3AD203B41FA5}">
                      <a16:colId xmlns:a16="http://schemas.microsoft.com/office/drawing/2014/main" val="20000"/>
                    </a:ext>
                  </a:extLst>
                </a:gridCol>
                <a:gridCol w="1072862">
                  <a:extLst>
                    <a:ext uri="{9D8B030D-6E8A-4147-A177-3AD203B41FA5}">
                      <a16:colId xmlns:a16="http://schemas.microsoft.com/office/drawing/2014/main" val="20001"/>
                    </a:ext>
                  </a:extLst>
                </a:gridCol>
                <a:gridCol w="932931">
                  <a:extLst>
                    <a:ext uri="{9D8B030D-6E8A-4147-A177-3AD203B41FA5}">
                      <a16:colId xmlns:a16="http://schemas.microsoft.com/office/drawing/2014/main" val="20002"/>
                    </a:ext>
                  </a:extLst>
                </a:gridCol>
                <a:gridCol w="646408">
                  <a:extLst>
                    <a:ext uri="{9D8B030D-6E8A-4147-A177-3AD203B41FA5}">
                      <a16:colId xmlns:a16="http://schemas.microsoft.com/office/drawing/2014/main" val="20003"/>
                    </a:ext>
                  </a:extLst>
                </a:gridCol>
              </a:tblGrid>
              <a:tr h="359603">
                <a:tc>
                  <a:txBody>
                    <a:bodyPr/>
                    <a:lstStyle/>
                    <a:p>
                      <a:r>
                        <a:rPr lang="en-US" sz="1600" u="sng" dirty="0" err="1"/>
                        <a:t>sid</a:t>
                      </a:r>
                      <a:endParaRPr lang="en-US" sz="1600" u="sng" dirty="0"/>
                    </a:p>
                  </a:txBody>
                  <a:tcPr marL="81690" marR="81690" marT="40845" marB="40845"/>
                </a:tc>
                <a:tc>
                  <a:txBody>
                    <a:bodyPr/>
                    <a:lstStyle/>
                    <a:p>
                      <a:r>
                        <a:rPr lang="en-US" sz="1600" dirty="0" err="1"/>
                        <a:t>sname</a:t>
                      </a:r>
                      <a:endParaRPr lang="en-US" sz="1600" dirty="0"/>
                    </a:p>
                  </a:txBody>
                  <a:tcPr marL="81690" marR="81690" marT="40845" marB="40845"/>
                </a:tc>
                <a:tc>
                  <a:txBody>
                    <a:bodyPr/>
                    <a:lstStyle/>
                    <a:p>
                      <a:r>
                        <a:rPr lang="en-US" sz="1600" dirty="0"/>
                        <a:t>rating</a:t>
                      </a:r>
                    </a:p>
                  </a:txBody>
                  <a:tcPr marL="81690" marR="81690" marT="40845" marB="40845"/>
                </a:tc>
                <a:tc>
                  <a:txBody>
                    <a:bodyPr/>
                    <a:lstStyle/>
                    <a:p>
                      <a:r>
                        <a:rPr lang="en-US" sz="1600" dirty="0"/>
                        <a:t>age</a:t>
                      </a:r>
                    </a:p>
                  </a:txBody>
                  <a:tcPr marL="81690" marR="81690" marT="40845" marB="40845"/>
                </a:tc>
                <a:extLst>
                  <a:ext uri="{0D108BD9-81ED-4DB2-BD59-A6C34878D82A}">
                    <a16:rowId xmlns:a16="http://schemas.microsoft.com/office/drawing/2014/main" val="10000"/>
                  </a:ext>
                </a:extLst>
              </a:tr>
              <a:tr h="359603">
                <a:tc>
                  <a:txBody>
                    <a:bodyPr/>
                    <a:lstStyle/>
                    <a:p>
                      <a:r>
                        <a:rPr lang="en-US" sz="1600" dirty="0"/>
                        <a:t>28</a:t>
                      </a:r>
                    </a:p>
                  </a:txBody>
                  <a:tcPr marL="81690" marR="81690" marT="40845" marB="40845"/>
                </a:tc>
                <a:tc>
                  <a:txBody>
                    <a:bodyPr/>
                    <a:lstStyle/>
                    <a:p>
                      <a:r>
                        <a:rPr lang="en-US" sz="1600" dirty="0" err="1"/>
                        <a:t>yuppy</a:t>
                      </a:r>
                      <a:endParaRPr lang="en-US" sz="1600" dirty="0"/>
                    </a:p>
                  </a:txBody>
                  <a:tcPr marL="81690" marR="81690" marT="40845" marB="40845"/>
                </a:tc>
                <a:tc>
                  <a:txBody>
                    <a:bodyPr/>
                    <a:lstStyle/>
                    <a:p>
                      <a:r>
                        <a:rPr lang="en-US" sz="1600" dirty="0"/>
                        <a:t>9</a:t>
                      </a:r>
                    </a:p>
                  </a:txBody>
                  <a:tcPr marL="81690" marR="81690" marT="40845" marB="40845"/>
                </a:tc>
                <a:tc>
                  <a:txBody>
                    <a:bodyPr/>
                    <a:lstStyle/>
                    <a:p>
                      <a:r>
                        <a:rPr lang="en-US" sz="1600" dirty="0"/>
                        <a:t>35.0</a:t>
                      </a:r>
                    </a:p>
                  </a:txBody>
                  <a:tcPr marL="81690" marR="81690" marT="40845" marB="40845"/>
                </a:tc>
                <a:extLst>
                  <a:ext uri="{0D108BD9-81ED-4DB2-BD59-A6C34878D82A}">
                    <a16:rowId xmlns:a16="http://schemas.microsoft.com/office/drawing/2014/main" val="10001"/>
                  </a:ext>
                </a:extLst>
              </a:tr>
              <a:tr h="359603">
                <a:tc>
                  <a:txBody>
                    <a:bodyPr/>
                    <a:lstStyle/>
                    <a:p>
                      <a:r>
                        <a:rPr lang="en-US" sz="1600" dirty="0"/>
                        <a:t>31</a:t>
                      </a:r>
                    </a:p>
                  </a:txBody>
                  <a:tcPr marL="81690" marR="81690" marT="40845" marB="40845"/>
                </a:tc>
                <a:tc>
                  <a:txBody>
                    <a:bodyPr/>
                    <a:lstStyle/>
                    <a:p>
                      <a:r>
                        <a:rPr lang="en-US" sz="1600" dirty="0"/>
                        <a:t>lubber</a:t>
                      </a:r>
                    </a:p>
                  </a:txBody>
                  <a:tcPr marL="81690" marR="81690" marT="40845" marB="40845"/>
                </a:tc>
                <a:tc>
                  <a:txBody>
                    <a:bodyPr/>
                    <a:lstStyle/>
                    <a:p>
                      <a:r>
                        <a:rPr lang="en-US" sz="1600" dirty="0"/>
                        <a:t>8</a:t>
                      </a:r>
                    </a:p>
                  </a:txBody>
                  <a:tcPr marL="81690" marR="81690" marT="40845" marB="40845"/>
                </a:tc>
                <a:tc>
                  <a:txBody>
                    <a:bodyPr/>
                    <a:lstStyle/>
                    <a:p>
                      <a:r>
                        <a:rPr lang="en-US" sz="1600" dirty="0"/>
                        <a:t>55.5</a:t>
                      </a:r>
                    </a:p>
                  </a:txBody>
                  <a:tcPr marL="81690" marR="81690" marT="40845" marB="40845"/>
                </a:tc>
                <a:extLst>
                  <a:ext uri="{0D108BD9-81ED-4DB2-BD59-A6C34878D82A}">
                    <a16:rowId xmlns:a16="http://schemas.microsoft.com/office/drawing/2014/main" val="10002"/>
                  </a:ext>
                </a:extLst>
              </a:tr>
              <a:tr h="359603">
                <a:tc>
                  <a:txBody>
                    <a:bodyPr/>
                    <a:lstStyle/>
                    <a:p>
                      <a:r>
                        <a:rPr lang="en-US" sz="1600" dirty="0"/>
                        <a:t>44</a:t>
                      </a:r>
                    </a:p>
                  </a:txBody>
                  <a:tcPr marL="81690" marR="81690" marT="40845" marB="40845"/>
                </a:tc>
                <a:tc>
                  <a:txBody>
                    <a:bodyPr/>
                    <a:lstStyle/>
                    <a:p>
                      <a:r>
                        <a:rPr lang="en-US" sz="1600" dirty="0"/>
                        <a:t>guppy</a:t>
                      </a:r>
                    </a:p>
                  </a:txBody>
                  <a:tcPr marL="81690" marR="81690" marT="40845" marB="40845"/>
                </a:tc>
                <a:tc>
                  <a:txBody>
                    <a:bodyPr/>
                    <a:lstStyle/>
                    <a:p>
                      <a:r>
                        <a:rPr lang="en-US" sz="1600" dirty="0"/>
                        <a:t>5</a:t>
                      </a:r>
                    </a:p>
                  </a:txBody>
                  <a:tcPr marL="81690" marR="81690" marT="40845" marB="40845"/>
                </a:tc>
                <a:tc>
                  <a:txBody>
                    <a:bodyPr/>
                    <a:lstStyle/>
                    <a:p>
                      <a:r>
                        <a:rPr lang="en-US" sz="1600" dirty="0"/>
                        <a:t>35.0</a:t>
                      </a:r>
                    </a:p>
                  </a:txBody>
                  <a:tcPr marL="81690" marR="81690" marT="40845" marB="40845"/>
                </a:tc>
                <a:extLst>
                  <a:ext uri="{0D108BD9-81ED-4DB2-BD59-A6C34878D82A}">
                    <a16:rowId xmlns:a16="http://schemas.microsoft.com/office/drawing/2014/main" val="10003"/>
                  </a:ext>
                </a:extLst>
              </a:tr>
              <a:tr h="359603">
                <a:tc>
                  <a:txBody>
                    <a:bodyPr/>
                    <a:lstStyle/>
                    <a:p>
                      <a:r>
                        <a:rPr lang="en-US" sz="1600" dirty="0"/>
                        <a:t>58</a:t>
                      </a:r>
                    </a:p>
                  </a:txBody>
                  <a:tcPr marL="81690" marR="81690" marT="40845" marB="40845"/>
                </a:tc>
                <a:tc>
                  <a:txBody>
                    <a:bodyPr/>
                    <a:lstStyle/>
                    <a:p>
                      <a:r>
                        <a:rPr lang="en-US" sz="1600" dirty="0"/>
                        <a:t>rusty</a:t>
                      </a:r>
                    </a:p>
                  </a:txBody>
                  <a:tcPr marL="81690" marR="81690" marT="40845" marB="40845"/>
                </a:tc>
                <a:tc>
                  <a:txBody>
                    <a:bodyPr/>
                    <a:lstStyle/>
                    <a:p>
                      <a:r>
                        <a:rPr lang="en-US" sz="1600" dirty="0"/>
                        <a:t>10</a:t>
                      </a:r>
                    </a:p>
                  </a:txBody>
                  <a:tcPr marL="81690" marR="81690" marT="40845" marB="40845"/>
                </a:tc>
                <a:tc>
                  <a:txBody>
                    <a:bodyPr/>
                    <a:lstStyle/>
                    <a:p>
                      <a:r>
                        <a:rPr lang="en-US" sz="1600" dirty="0"/>
                        <a:t>35.0</a:t>
                      </a:r>
                    </a:p>
                  </a:txBody>
                  <a:tcPr marL="81690" marR="81690" marT="40845" marB="40845"/>
                </a:tc>
                <a:extLst>
                  <a:ext uri="{0D108BD9-81ED-4DB2-BD59-A6C34878D82A}">
                    <a16:rowId xmlns:a16="http://schemas.microsoft.com/office/drawing/2014/main" val="10004"/>
                  </a:ext>
                </a:extLst>
              </a:tr>
            </a:tbl>
          </a:graphicData>
        </a:graphic>
      </p:graphicFrame>
      <p:graphicFrame>
        <p:nvGraphicFramePr>
          <p:cNvPr id="8" name="Table 7"/>
          <p:cNvGraphicFramePr>
            <a:graphicFrameLocks noGrp="1"/>
          </p:cNvGraphicFramePr>
          <p:nvPr/>
        </p:nvGraphicFramePr>
        <p:xfrm>
          <a:off x="2477000" y="4230954"/>
          <a:ext cx="2978869" cy="1821789"/>
        </p:xfrm>
        <a:graphic>
          <a:graphicData uri="http://schemas.openxmlformats.org/drawingml/2006/table">
            <a:tbl>
              <a:tblPr firstRow="1" bandRow="1">
                <a:effectLst>
                  <a:outerShdw blurRad="50800" dist="76200" dir="2700000" algn="tl" rotWithShape="0">
                    <a:prstClr val="black">
                      <a:alpha val="40000"/>
                    </a:prstClr>
                  </a:outerShdw>
                </a:effectLst>
                <a:tableStyleId>{5C22544A-7EE6-4342-B048-85BDC9FD1C3A}</a:tableStyleId>
              </a:tblPr>
              <a:tblGrid>
                <a:gridCol w="594983">
                  <a:extLst>
                    <a:ext uri="{9D8B030D-6E8A-4147-A177-3AD203B41FA5}">
                      <a16:colId xmlns:a16="http://schemas.microsoft.com/office/drawing/2014/main" val="20000"/>
                    </a:ext>
                  </a:extLst>
                </a:gridCol>
                <a:gridCol w="1441458">
                  <a:extLst>
                    <a:ext uri="{9D8B030D-6E8A-4147-A177-3AD203B41FA5}">
                      <a16:colId xmlns:a16="http://schemas.microsoft.com/office/drawing/2014/main" val="20001"/>
                    </a:ext>
                  </a:extLst>
                </a:gridCol>
                <a:gridCol w="942428">
                  <a:extLst>
                    <a:ext uri="{9D8B030D-6E8A-4147-A177-3AD203B41FA5}">
                      <a16:colId xmlns:a16="http://schemas.microsoft.com/office/drawing/2014/main" val="20002"/>
                    </a:ext>
                  </a:extLst>
                </a:gridCol>
              </a:tblGrid>
              <a:tr h="408970">
                <a:tc>
                  <a:txBody>
                    <a:bodyPr/>
                    <a:lstStyle/>
                    <a:p>
                      <a:r>
                        <a:rPr lang="en-US" sz="1600" u="sng" dirty="0"/>
                        <a:t>bid</a:t>
                      </a:r>
                    </a:p>
                  </a:txBody>
                  <a:tcPr marL="81690" marR="81690" marT="40845" marB="40845"/>
                </a:tc>
                <a:tc>
                  <a:txBody>
                    <a:bodyPr/>
                    <a:lstStyle/>
                    <a:p>
                      <a:r>
                        <a:rPr lang="en-US" sz="1600" u="none" dirty="0" err="1"/>
                        <a:t>bname</a:t>
                      </a:r>
                      <a:endParaRPr lang="en-US" sz="1600" u="none" dirty="0"/>
                    </a:p>
                  </a:txBody>
                  <a:tcPr marL="81690" marR="81690" marT="40845" marB="40845"/>
                </a:tc>
                <a:tc>
                  <a:txBody>
                    <a:bodyPr/>
                    <a:lstStyle/>
                    <a:p>
                      <a:r>
                        <a:rPr lang="en-US" sz="1600" u="none" dirty="0"/>
                        <a:t>color</a:t>
                      </a:r>
                    </a:p>
                  </a:txBody>
                  <a:tcPr marL="81690" marR="81690" marT="40845" marB="40845"/>
                </a:tc>
                <a:extLst>
                  <a:ext uri="{0D108BD9-81ED-4DB2-BD59-A6C34878D82A}">
                    <a16:rowId xmlns:a16="http://schemas.microsoft.com/office/drawing/2014/main" val="10000"/>
                  </a:ext>
                </a:extLst>
              </a:tr>
              <a:tr h="331298">
                <a:tc>
                  <a:txBody>
                    <a:bodyPr/>
                    <a:lstStyle/>
                    <a:p>
                      <a:r>
                        <a:rPr lang="en-US" sz="1600" dirty="0"/>
                        <a:t>101</a:t>
                      </a:r>
                    </a:p>
                  </a:txBody>
                  <a:tcPr marL="81690" marR="81690" marT="40845" marB="40845"/>
                </a:tc>
                <a:tc>
                  <a:txBody>
                    <a:bodyPr/>
                    <a:lstStyle/>
                    <a:p>
                      <a:r>
                        <a:rPr lang="en-US" sz="1600" dirty="0"/>
                        <a:t>Interlake</a:t>
                      </a:r>
                    </a:p>
                  </a:txBody>
                  <a:tcPr marL="81690" marR="81690" marT="40845" marB="40845"/>
                </a:tc>
                <a:tc>
                  <a:txBody>
                    <a:bodyPr/>
                    <a:lstStyle/>
                    <a:p>
                      <a:r>
                        <a:rPr lang="en-US" sz="1600" dirty="0"/>
                        <a:t>blue</a:t>
                      </a:r>
                    </a:p>
                  </a:txBody>
                  <a:tcPr marL="81690" marR="81690" marT="40845" marB="40845"/>
                </a:tc>
                <a:extLst>
                  <a:ext uri="{0D108BD9-81ED-4DB2-BD59-A6C34878D82A}">
                    <a16:rowId xmlns:a16="http://schemas.microsoft.com/office/drawing/2014/main" val="10001"/>
                  </a:ext>
                </a:extLst>
              </a:tr>
              <a:tr h="418925">
                <a:tc>
                  <a:txBody>
                    <a:bodyPr/>
                    <a:lstStyle/>
                    <a:p>
                      <a:r>
                        <a:rPr lang="en-US" sz="1600" dirty="0"/>
                        <a:t>102</a:t>
                      </a:r>
                    </a:p>
                  </a:txBody>
                  <a:tcPr marL="81690" marR="81690" marT="40845" marB="40845"/>
                </a:tc>
                <a:tc>
                  <a:txBody>
                    <a:bodyPr/>
                    <a:lstStyle/>
                    <a:p>
                      <a:r>
                        <a:rPr lang="en-US" sz="1600" dirty="0"/>
                        <a:t>Interlake</a:t>
                      </a:r>
                    </a:p>
                  </a:txBody>
                  <a:tcPr marL="81690" marR="81690" marT="40845" marB="40845"/>
                </a:tc>
                <a:tc>
                  <a:txBody>
                    <a:bodyPr/>
                    <a:lstStyle/>
                    <a:p>
                      <a:r>
                        <a:rPr lang="en-US" sz="1600" dirty="0"/>
                        <a:t>red</a:t>
                      </a:r>
                    </a:p>
                  </a:txBody>
                  <a:tcPr marL="81690" marR="81690" marT="40845" marB="40845"/>
                </a:tc>
                <a:extLst>
                  <a:ext uri="{0D108BD9-81ED-4DB2-BD59-A6C34878D82A}">
                    <a16:rowId xmlns:a16="http://schemas.microsoft.com/office/drawing/2014/main" val="10002"/>
                  </a:ext>
                </a:extLst>
              </a:tr>
              <a:tr h="331298">
                <a:tc>
                  <a:txBody>
                    <a:bodyPr/>
                    <a:lstStyle/>
                    <a:p>
                      <a:r>
                        <a:rPr lang="en-US" sz="1600" dirty="0"/>
                        <a:t>104</a:t>
                      </a:r>
                    </a:p>
                  </a:txBody>
                  <a:tcPr marL="81690" marR="81690" marT="40845" marB="40845"/>
                </a:tc>
                <a:tc>
                  <a:txBody>
                    <a:bodyPr/>
                    <a:lstStyle/>
                    <a:p>
                      <a:r>
                        <a:rPr lang="en-US" sz="1600" dirty="0"/>
                        <a:t>Marine</a:t>
                      </a:r>
                    </a:p>
                  </a:txBody>
                  <a:tcPr marL="81690" marR="81690" marT="40845" marB="40845"/>
                </a:tc>
                <a:tc>
                  <a:txBody>
                    <a:bodyPr/>
                    <a:lstStyle/>
                    <a:p>
                      <a:r>
                        <a:rPr lang="en-US" sz="1600" dirty="0"/>
                        <a:t>red</a:t>
                      </a:r>
                    </a:p>
                  </a:txBody>
                  <a:tcPr marL="81690" marR="81690" marT="40845" marB="40845"/>
                </a:tc>
                <a:extLst>
                  <a:ext uri="{0D108BD9-81ED-4DB2-BD59-A6C34878D82A}">
                    <a16:rowId xmlns:a16="http://schemas.microsoft.com/office/drawing/2014/main" val="10003"/>
                  </a:ext>
                </a:extLst>
              </a:tr>
              <a:tr h="331298">
                <a:tc>
                  <a:txBody>
                    <a:bodyPr/>
                    <a:lstStyle/>
                    <a:p>
                      <a:r>
                        <a:rPr lang="en-US" sz="1600" dirty="0"/>
                        <a:t>103</a:t>
                      </a:r>
                    </a:p>
                  </a:txBody>
                  <a:tcPr marL="81690" marR="81690" marT="40845" marB="40845"/>
                </a:tc>
                <a:tc>
                  <a:txBody>
                    <a:bodyPr/>
                    <a:lstStyle/>
                    <a:p>
                      <a:r>
                        <a:rPr lang="en-US" sz="1600" dirty="0"/>
                        <a:t>Clipper</a:t>
                      </a:r>
                    </a:p>
                  </a:txBody>
                  <a:tcPr marL="81690" marR="81690" marT="40845" marB="40845"/>
                </a:tc>
                <a:tc>
                  <a:txBody>
                    <a:bodyPr/>
                    <a:lstStyle/>
                    <a:p>
                      <a:r>
                        <a:rPr lang="en-US" sz="1600" dirty="0"/>
                        <a:t>green</a:t>
                      </a:r>
                    </a:p>
                  </a:txBody>
                  <a:tcPr marL="81690" marR="81690" marT="40845" marB="40845"/>
                </a:tc>
                <a:extLst>
                  <a:ext uri="{0D108BD9-81ED-4DB2-BD59-A6C34878D82A}">
                    <a16:rowId xmlns:a16="http://schemas.microsoft.com/office/drawing/2014/main" val="10004"/>
                  </a:ext>
                </a:extLst>
              </a:tr>
            </a:tbl>
          </a:graphicData>
        </a:graphic>
      </p:graphicFrame>
      <p:grpSp>
        <p:nvGrpSpPr>
          <p:cNvPr id="10" name="Group 9"/>
          <p:cNvGrpSpPr/>
          <p:nvPr/>
        </p:nvGrpSpPr>
        <p:grpSpPr>
          <a:xfrm>
            <a:off x="292481" y="4723743"/>
            <a:ext cx="2207479" cy="2207479"/>
            <a:chOff x="554035" y="4130066"/>
            <a:chExt cx="6858000" cy="6858000"/>
          </a:xfrm>
        </p:grpSpPr>
        <p:pic>
          <p:nvPicPr>
            <p:cNvPr id="11" name="Picture 10"/>
            <p:cNvPicPr>
              <a:picLocks noChangeAspect="1"/>
            </p:cNvPicPr>
            <p:nvPr/>
          </p:nvPicPr>
          <p:blipFill>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554035" y="4130066"/>
              <a:ext cx="6858000" cy="6858000"/>
            </a:xfrm>
            <a:prstGeom prst="rect">
              <a:avLst/>
            </a:prstGeom>
          </p:spPr>
        </p:pic>
        <p:pic>
          <p:nvPicPr>
            <p:cNvPr id="12" name="Picture 1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608730" y="5523213"/>
              <a:ext cx="4743148" cy="2704851"/>
            </a:xfrm>
            <a:prstGeom prst="rect">
              <a:avLst/>
            </a:prstGeom>
          </p:spPr>
        </p:pic>
        <p:pic>
          <p:nvPicPr>
            <p:cNvPr id="13" name="Picture 1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641122" y="7112727"/>
              <a:ext cx="2650321" cy="895200"/>
            </a:xfrm>
            <a:prstGeom prst="rect">
              <a:avLst/>
            </a:prstGeom>
          </p:spPr>
        </p:pic>
      </p:grpSp>
      <p:sp>
        <p:nvSpPr>
          <p:cNvPr id="14" name="TextBox 13"/>
          <p:cNvSpPr txBox="1"/>
          <p:nvPr/>
        </p:nvSpPr>
        <p:spPr>
          <a:xfrm>
            <a:off x="910497" y="1531845"/>
            <a:ext cx="3621504" cy="584775"/>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Century Gothic" panose="020F0302020204030204"/>
                <a:ea typeface="+mn-ea"/>
                <a:cs typeface="+mn-cs"/>
              </a:rPr>
              <a:t>Relations (Tables)</a:t>
            </a:r>
          </a:p>
        </p:txBody>
      </p:sp>
      <p:sp>
        <p:nvSpPr>
          <p:cNvPr id="16" name="Rectangle 15"/>
          <p:cNvSpPr/>
          <p:nvPr/>
        </p:nvSpPr>
        <p:spPr>
          <a:xfrm rot="16200000">
            <a:off x="4273527" y="3746357"/>
            <a:ext cx="4642266" cy="44202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FFFFF"/>
                </a:solidFill>
                <a:effectLst/>
                <a:uLnTx/>
                <a:uFillTx/>
                <a:latin typeface="Century Gothic" panose="020F0302020204030204"/>
                <a:ea typeface="+mn-ea"/>
                <a:cs typeface="+mn-cs"/>
              </a:rPr>
              <a:t>Abstraction</a:t>
            </a:r>
          </a:p>
        </p:txBody>
      </p:sp>
      <p:sp>
        <p:nvSpPr>
          <p:cNvPr id="18" name="Rectangle 17"/>
          <p:cNvSpPr/>
          <p:nvPr/>
        </p:nvSpPr>
        <p:spPr>
          <a:xfrm>
            <a:off x="6815674" y="1646237"/>
            <a:ext cx="4856414" cy="46422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entury Gothic" panose="020F0302020204030204"/>
              <a:ea typeface="+mn-ea"/>
              <a:cs typeface="+mn-cs"/>
            </a:endParaRPr>
          </a:p>
        </p:txBody>
      </p:sp>
      <p:sp>
        <p:nvSpPr>
          <p:cNvPr id="19" name="TextBox 18"/>
          <p:cNvSpPr txBox="1"/>
          <p:nvPr/>
        </p:nvSpPr>
        <p:spPr>
          <a:xfrm>
            <a:off x="6815674" y="1252886"/>
            <a:ext cx="4958409" cy="461665"/>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rPr>
              <a:t>Database Management System</a:t>
            </a:r>
          </a:p>
        </p:txBody>
      </p:sp>
      <p:sp>
        <p:nvSpPr>
          <p:cNvPr id="21" name="TextBox 20"/>
          <p:cNvSpPr txBox="1"/>
          <p:nvPr/>
        </p:nvSpPr>
        <p:spPr>
          <a:xfrm>
            <a:off x="6941169" y="1731406"/>
            <a:ext cx="4610007" cy="461665"/>
          </a:xfrm>
          <a:prstGeom prst="rect">
            <a:avLst/>
          </a:prstGeom>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rPr>
              <a:t>Optimized </a:t>
            </a:r>
            <a:r>
              <a:rPr kumimoji="0" lang="en-US" sz="2400" b="0" i="0" u="none" strike="noStrike" kern="1200" cap="none" spc="0" normalizeH="0" baseline="0" noProof="0">
                <a:ln>
                  <a:noFill/>
                </a:ln>
                <a:solidFill>
                  <a:srgbClr val="000000"/>
                </a:solidFill>
                <a:effectLst/>
                <a:uLnTx/>
                <a:uFillTx/>
                <a:latin typeface="Century Gothic" panose="020F0302020204030204"/>
                <a:ea typeface="+mn-ea"/>
                <a:cs typeface="+mn-cs"/>
              </a:rPr>
              <a:t>Data Structures</a:t>
            </a:r>
            <a:endPar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endParaRPr>
          </a:p>
        </p:txBody>
      </p:sp>
      <p:grpSp>
        <p:nvGrpSpPr>
          <p:cNvPr id="90" name="Group 89"/>
          <p:cNvGrpSpPr/>
          <p:nvPr/>
        </p:nvGrpSpPr>
        <p:grpSpPr>
          <a:xfrm>
            <a:off x="7542964" y="2128399"/>
            <a:ext cx="4008212" cy="1844310"/>
            <a:chOff x="7542964" y="2291013"/>
            <a:chExt cx="4008212" cy="1844310"/>
          </a:xfrm>
        </p:grpSpPr>
        <p:pic>
          <p:nvPicPr>
            <p:cNvPr id="20" name="Picture 19"/>
            <p:cNvPicPr>
              <a:picLocks noChangeAspect="1"/>
            </p:cNvPicPr>
            <p:nvPr/>
          </p:nvPicPr>
          <p:blipFill>
            <a:blip r:embed="rId6">
              <a:clrChange>
                <a:clrFrom>
                  <a:srgbClr val="FFFFFF"/>
                </a:clrFrom>
                <a:clrTo>
                  <a:srgbClr val="FFFFFF">
                    <a:alpha val="0"/>
                  </a:srgbClr>
                </a:clrTo>
              </a:clrChange>
            </a:blip>
            <a:stretch>
              <a:fillRect/>
            </a:stretch>
          </p:blipFill>
          <p:spPr>
            <a:xfrm>
              <a:off x="7542964" y="2291013"/>
              <a:ext cx="4008212" cy="1844310"/>
            </a:xfrm>
            <a:prstGeom prst="rect">
              <a:avLst/>
            </a:prstGeom>
          </p:spPr>
        </p:pic>
        <p:sp>
          <p:nvSpPr>
            <p:cNvPr id="22" name="TextBox 21"/>
            <p:cNvSpPr txBox="1"/>
            <p:nvPr/>
          </p:nvSpPr>
          <p:spPr>
            <a:xfrm>
              <a:off x="10324593" y="2779343"/>
              <a:ext cx="1106393" cy="400110"/>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Century Gothic" panose="020F0302020204030204"/>
                  <a:ea typeface="+mn-ea"/>
                  <a:cs typeface="+mn-cs"/>
                </a:rPr>
                <a:t>B+Trees</a:t>
              </a:r>
              <a:endParaRPr kumimoji="0" lang="en-US" sz="2000" b="0" i="0" u="none" strike="noStrike" kern="1200" cap="none" spc="0" normalizeH="0" baseline="0" noProof="0" dirty="0">
                <a:ln>
                  <a:noFill/>
                </a:ln>
                <a:solidFill>
                  <a:srgbClr val="000000"/>
                </a:solidFill>
                <a:effectLst/>
                <a:uLnTx/>
                <a:uFillTx/>
                <a:latin typeface="Century Gothic" panose="020F0302020204030204"/>
                <a:ea typeface="+mn-ea"/>
                <a:cs typeface="+mn-cs"/>
              </a:endParaRPr>
            </a:p>
          </p:txBody>
        </p:sp>
      </p:grpSp>
      <p:grpSp>
        <p:nvGrpSpPr>
          <p:cNvPr id="89" name="Group 88"/>
          <p:cNvGrpSpPr/>
          <p:nvPr/>
        </p:nvGrpSpPr>
        <p:grpSpPr>
          <a:xfrm>
            <a:off x="6999566" y="3972709"/>
            <a:ext cx="2045453" cy="2239949"/>
            <a:chOff x="446088" y="3587750"/>
            <a:chExt cx="3336925" cy="4171637"/>
          </a:xfrm>
        </p:grpSpPr>
        <p:sp>
          <p:nvSpPr>
            <p:cNvPr id="23" name="Rectangle 22"/>
            <p:cNvSpPr/>
            <p:nvPr/>
          </p:nvSpPr>
          <p:spPr bwMode="auto">
            <a:xfrm>
              <a:off x="446088" y="3587750"/>
              <a:ext cx="3336925" cy="4171637"/>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nvGrpSpPr>
            <p:cNvPr id="25" name="Group 147"/>
            <p:cNvGrpSpPr>
              <a:grpSpLocks/>
            </p:cNvGrpSpPr>
            <p:nvPr/>
          </p:nvGrpSpPr>
          <p:grpSpPr bwMode="auto">
            <a:xfrm>
              <a:off x="658813" y="3683000"/>
              <a:ext cx="2852737" cy="1239838"/>
              <a:chOff x="5520765" y="2200844"/>
              <a:chExt cx="2853314" cy="1238545"/>
            </a:xfrm>
          </p:grpSpPr>
          <p:grpSp>
            <p:nvGrpSpPr>
              <p:cNvPr id="26" name="Group 126"/>
              <p:cNvGrpSpPr>
                <a:grpSpLocks/>
              </p:cNvGrpSpPr>
              <p:nvPr/>
            </p:nvGrpSpPr>
            <p:grpSpPr bwMode="auto">
              <a:xfrm>
                <a:off x="5520765" y="2200844"/>
                <a:ext cx="1346704" cy="1238545"/>
                <a:chOff x="5520765" y="2476094"/>
                <a:chExt cx="1346704" cy="1238545"/>
              </a:xfrm>
            </p:grpSpPr>
            <p:sp>
              <p:nvSpPr>
                <p:cNvPr id="30" name="Folded Corner 29"/>
                <p:cNvSpPr/>
                <p:nvPr/>
              </p:nvSpPr>
              <p:spPr bwMode="auto">
                <a:xfrm rot="10800000">
                  <a:off x="5522352" y="2499882"/>
                  <a:ext cx="1344885" cy="1214757"/>
                </a:xfrm>
                <a:prstGeom prst="foldedCorner">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1" name="TextBox 109"/>
                <p:cNvSpPr txBox="1">
                  <a:spLocks noChangeArrowheads="1"/>
                </p:cNvSpPr>
                <p:nvPr/>
              </p:nvSpPr>
              <p:spPr bwMode="auto">
                <a:xfrm>
                  <a:off x="5520765" y="2476094"/>
                  <a:ext cx="1346704" cy="501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1</a:t>
                  </a:r>
                </a:p>
              </p:txBody>
            </p:sp>
          </p:grpSp>
          <p:grpSp>
            <p:nvGrpSpPr>
              <p:cNvPr id="27" name="Group 130"/>
              <p:cNvGrpSpPr>
                <a:grpSpLocks/>
              </p:cNvGrpSpPr>
              <p:nvPr/>
            </p:nvGrpSpPr>
            <p:grpSpPr bwMode="auto">
              <a:xfrm>
                <a:off x="7027375" y="2200844"/>
                <a:ext cx="1346704" cy="1238545"/>
                <a:chOff x="5520765" y="2476094"/>
                <a:chExt cx="1346704" cy="1238545"/>
              </a:xfrm>
            </p:grpSpPr>
            <p:sp>
              <p:nvSpPr>
                <p:cNvPr id="28" name="Folded Corner 27"/>
                <p:cNvSpPr/>
                <p:nvPr/>
              </p:nvSpPr>
              <p:spPr bwMode="auto">
                <a:xfrm rot="10800000">
                  <a:off x="5522585" y="2499882"/>
                  <a:ext cx="1344884" cy="1214757"/>
                </a:xfrm>
                <a:prstGeom prst="foldedCorner">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29" name="TextBox 132"/>
                <p:cNvSpPr txBox="1">
                  <a:spLocks noChangeArrowheads="1"/>
                </p:cNvSpPr>
                <p:nvPr/>
              </p:nvSpPr>
              <p:spPr bwMode="auto">
                <a:xfrm>
                  <a:off x="5520765" y="2476094"/>
                  <a:ext cx="1346704" cy="501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2</a:t>
                  </a:r>
                </a:p>
              </p:txBody>
            </p:sp>
          </p:grpSp>
        </p:grpSp>
        <p:sp>
          <p:nvSpPr>
            <p:cNvPr id="32" name="Folded Corner 31"/>
            <p:cNvSpPr/>
            <p:nvPr/>
          </p:nvSpPr>
          <p:spPr bwMode="auto">
            <a:xfrm rot="10800000">
              <a:off x="654050" y="5035550"/>
              <a:ext cx="1346200" cy="1214438"/>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3" name="TextBox 135"/>
            <p:cNvSpPr txBox="1">
              <a:spLocks noChangeArrowheads="1"/>
            </p:cNvSpPr>
            <p:nvPr/>
          </p:nvSpPr>
          <p:spPr bwMode="auto">
            <a:xfrm>
              <a:off x="652463" y="5010150"/>
              <a:ext cx="1347787" cy="50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3</a:t>
              </a:r>
            </a:p>
          </p:txBody>
        </p:sp>
        <p:sp>
          <p:nvSpPr>
            <p:cNvPr id="34" name="Folded Corner 33"/>
            <p:cNvSpPr/>
            <p:nvPr/>
          </p:nvSpPr>
          <p:spPr bwMode="auto">
            <a:xfrm rot="10800000">
              <a:off x="2160588" y="5035550"/>
              <a:ext cx="1346200" cy="1214438"/>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5" name="TextBox 138"/>
            <p:cNvSpPr txBox="1">
              <a:spLocks noChangeArrowheads="1"/>
            </p:cNvSpPr>
            <p:nvPr/>
          </p:nvSpPr>
          <p:spPr bwMode="auto">
            <a:xfrm>
              <a:off x="2159000" y="5010150"/>
              <a:ext cx="1347788" cy="50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4</a:t>
              </a:r>
            </a:p>
          </p:txBody>
        </p:sp>
        <p:sp>
          <p:nvSpPr>
            <p:cNvPr id="36" name="Folded Corner 35"/>
            <p:cNvSpPr/>
            <p:nvPr/>
          </p:nvSpPr>
          <p:spPr bwMode="auto">
            <a:xfrm rot="10800000">
              <a:off x="654050" y="6370638"/>
              <a:ext cx="1346200" cy="1214437"/>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7" name="TextBox 141"/>
            <p:cNvSpPr txBox="1">
              <a:spLocks noChangeArrowheads="1"/>
            </p:cNvSpPr>
            <p:nvPr/>
          </p:nvSpPr>
          <p:spPr bwMode="auto">
            <a:xfrm>
              <a:off x="652463" y="6345238"/>
              <a:ext cx="1347787" cy="50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5</a:t>
              </a:r>
            </a:p>
          </p:txBody>
        </p:sp>
        <p:sp>
          <p:nvSpPr>
            <p:cNvPr id="38" name="Folded Corner 37"/>
            <p:cNvSpPr/>
            <p:nvPr/>
          </p:nvSpPr>
          <p:spPr bwMode="auto">
            <a:xfrm rot="10800000">
              <a:off x="2160588" y="6370638"/>
              <a:ext cx="1346200" cy="1214437"/>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9" name="TextBox 144"/>
            <p:cNvSpPr txBox="1">
              <a:spLocks noChangeArrowheads="1"/>
            </p:cNvSpPr>
            <p:nvPr/>
          </p:nvSpPr>
          <p:spPr bwMode="auto">
            <a:xfrm>
              <a:off x="2159000" y="6345238"/>
              <a:ext cx="1347788" cy="50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6</a:t>
              </a:r>
            </a:p>
          </p:txBody>
        </p:sp>
        <p:grpSp>
          <p:nvGrpSpPr>
            <p:cNvPr id="44" name="Group 168"/>
            <p:cNvGrpSpPr>
              <a:grpSpLocks/>
            </p:cNvGrpSpPr>
            <p:nvPr/>
          </p:nvGrpSpPr>
          <p:grpSpPr bwMode="auto">
            <a:xfrm>
              <a:off x="768350" y="4059238"/>
              <a:ext cx="1155700" cy="365125"/>
              <a:chOff x="5599109" y="2630178"/>
              <a:chExt cx="1156186" cy="365970"/>
            </a:xfrm>
          </p:grpSpPr>
          <p:grpSp>
            <p:nvGrpSpPr>
              <p:cNvPr id="45" name="Group 158"/>
              <p:cNvGrpSpPr>
                <a:grpSpLocks/>
              </p:cNvGrpSpPr>
              <p:nvPr/>
            </p:nvGrpSpPr>
            <p:grpSpPr bwMode="auto">
              <a:xfrm>
                <a:off x="5599109" y="2630178"/>
                <a:ext cx="211059" cy="365970"/>
                <a:chOff x="1854286" y="5435378"/>
                <a:chExt cx="211059" cy="365970"/>
              </a:xfrm>
            </p:grpSpPr>
            <p:sp>
              <p:nvSpPr>
                <p:cNvPr id="53" name="Rectangle 52"/>
                <p:cNvSpPr/>
                <p:nvPr/>
              </p:nvSpPr>
              <p:spPr bwMode="auto">
                <a:xfrm>
                  <a:off x="1854286"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4" name="Oval 53"/>
                <p:cNvSpPr/>
                <p:nvPr/>
              </p:nvSpPr>
              <p:spPr bwMode="auto">
                <a:xfrm>
                  <a:off x="1922578" y="5578584"/>
                  <a:ext cx="74643"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46" name="Group 159"/>
              <p:cNvGrpSpPr>
                <a:grpSpLocks/>
              </p:cNvGrpSpPr>
              <p:nvPr/>
            </p:nvGrpSpPr>
            <p:grpSpPr bwMode="auto">
              <a:xfrm>
                <a:off x="5914151" y="2630178"/>
                <a:ext cx="211059" cy="365970"/>
                <a:chOff x="1854286" y="5435378"/>
                <a:chExt cx="211059" cy="365970"/>
              </a:xfrm>
            </p:grpSpPr>
            <p:sp>
              <p:nvSpPr>
                <p:cNvPr id="51" name="Rectangle 50"/>
                <p:cNvSpPr/>
                <p:nvPr/>
              </p:nvSpPr>
              <p:spPr bwMode="auto">
                <a:xfrm>
                  <a:off x="1853701"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2" name="Oval 51"/>
                <p:cNvSpPr/>
                <p:nvPr/>
              </p:nvSpPr>
              <p:spPr bwMode="auto">
                <a:xfrm>
                  <a:off x="1921993" y="5578584"/>
                  <a:ext cx="74643"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47" name="Group 162"/>
              <p:cNvGrpSpPr>
                <a:grpSpLocks/>
              </p:cNvGrpSpPr>
              <p:nvPr/>
            </p:nvGrpSpPr>
            <p:grpSpPr bwMode="auto">
              <a:xfrm>
                <a:off x="6229193" y="2630178"/>
                <a:ext cx="211059" cy="365970"/>
                <a:chOff x="1854286" y="5435378"/>
                <a:chExt cx="211059" cy="365970"/>
              </a:xfrm>
            </p:grpSpPr>
            <p:sp>
              <p:nvSpPr>
                <p:cNvPr id="49" name="Rectangle 48"/>
                <p:cNvSpPr/>
                <p:nvPr/>
              </p:nvSpPr>
              <p:spPr bwMode="auto">
                <a:xfrm>
                  <a:off x="1854705" y="54353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0" name="Oval 49"/>
                <p:cNvSpPr/>
                <p:nvPr/>
              </p:nvSpPr>
              <p:spPr bwMode="auto">
                <a:xfrm>
                  <a:off x="1922996" y="5578584"/>
                  <a:ext cx="74644"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48" name="Rectangle 47"/>
              <p:cNvSpPr/>
              <p:nvPr/>
            </p:nvSpPr>
            <p:spPr bwMode="auto">
              <a:xfrm>
                <a:off x="6544069" y="26301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grpSp>
        <p:grpSp>
          <p:nvGrpSpPr>
            <p:cNvPr id="55" name="Group 169"/>
            <p:cNvGrpSpPr>
              <a:grpSpLocks/>
            </p:cNvGrpSpPr>
            <p:nvPr/>
          </p:nvGrpSpPr>
          <p:grpSpPr bwMode="auto">
            <a:xfrm>
              <a:off x="768350" y="4503738"/>
              <a:ext cx="1155700" cy="366712"/>
              <a:chOff x="5599109" y="2630178"/>
              <a:chExt cx="1156186" cy="365970"/>
            </a:xfrm>
          </p:grpSpPr>
          <p:grpSp>
            <p:nvGrpSpPr>
              <p:cNvPr id="56" name="Group 170"/>
              <p:cNvGrpSpPr>
                <a:grpSpLocks/>
              </p:cNvGrpSpPr>
              <p:nvPr/>
            </p:nvGrpSpPr>
            <p:grpSpPr bwMode="auto">
              <a:xfrm>
                <a:off x="5599109" y="2630178"/>
                <a:ext cx="211059" cy="365970"/>
                <a:chOff x="1854286" y="5435378"/>
                <a:chExt cx="211059" cy="365970"/>
              </a:xfrm>
            </p:grpSpPr>
            <p:sp>
              <p:nvSpPr>
                <p:cNvPr id="62" name="Rectangle 61"/>
                <p:cNvSpPr/>
                <p:nvPr/>
              </p:nvSpPr>
              <p:spPr bwMode="auto">
                <a:xfrm>
                  <a:off x="1854286"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3" name="Oval 62"/>
                <p:cNvSpPr/>
                <p:nvPr/>
              </p:nvSpPr>
              <p:spPr bwMode="auto">
                <a:xfrm>
                  <a:off x="1922578" y="5579548"/>
                  <a:ext cx="74643" cy="76046"/>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57" name="Rectangle 56"/>
              <p:cNvSpPr/>
              <p:nvPr/>
            </p:nvSpPr>
            <p:spPr bwMode="auto">
              <a:xfrm>
                <a:off x="5913566" y="26301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8" name="Rectangle 57"/>
              <p:cNvSpPr/>
              <p:nvPr/>
            </p:nvSpPr>
            <p:spPr bwMode="auto">
              <a:xfrm>
                <a:off x="6229612" y="26301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grpSp>
            <p:nvGrpSpPr>
              <p:cNvPr id="59" name="Group 173"/>
              <p:cNvGrpSpPr>
                <a:grpSpLocks/>
              </p:cNvGrpSpPr>
              <p:nvPr/>
            </p:nvGrpSpPr>
            <p:grpSpPr bwMode="auto">
              <a:xfrm>
                <a:off x="6544236" y="2630178"/>
                <a:ext cx="211059" cy="365970"/>
                <a:chOff x="1854286" y="5435378"/>
                <a:chExt cx="211059" cy="365970"/>
              </a:xfrm>
            </p:grpSpPr>
            <p:sp>
              <p:nvSpPr>
                <p:cNvPr id="60" name="Rectangle 59"/>
                <p:cNvSpPr/>
                <p:nvPr/>
              </p:nvSpPr>
              <p:spPr bwMode="auto">
                <a:xfrm>
                  <a:off x="1854119" y="54353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1" name="Oval 60"/>
                <p:cNvSpPr/>
                <p:nvPr/>
              </p:nvSpPr>
              <p:spPr bwMode="auto">
                <a:xfrm>
                  <a:off x="1922410" y="5579548"/>
                  <a:ext cx="74644" cy="76046"/>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grpSp>
          <p:nvGrpSpPr>
            <p:cNvPr id="64" name="Group 182"/>
            <p:cNvGrpSpPr>
              <a:grpSpLocks/>
            </p:cNvGrpSpPr>
            <p:nvPr/>
          </p:nvGrpSpPr>
          <p:grpSpPr bwMode="auto">
            <a:xfrm>
              <a:off x="2281238" y="4059238"/>
              <a:ext cx="1155700" cy="365125"/>
              <a:chOff x="5599109" y="2630178"/>
              <a:chExt cx="1156186" cy="365970"/>
            </a:xfrm>
          </p:grpSpPr>
          <p:grpSp>
            <p:nvGrpSpPr>
              <p:cNvPr id="65" name="Group 183"/>
              <p:cNvGrpSpPr>
                <a:grpSpLocks/>
              </p:cNvGrpSpPr>
              <p:nvPr/>
            </p:nvGrpSpPr>
            <p:grpSpPr bwMode="auto">
              <a:xfrm>
                <a:off x="5599109" y="2630178"/>
                <a:ext cx="211059" cy="365970"/>
                <a:chOff x="1854286" y="5435378"/>
                <a:chExt cx="211059" cy="365970"/>
              </a:xfrm>
            </p:grpSpPr>
            <p:sp>
              <p:nvSpPr>
                <p:cNvPr id="71" name="Rectangle 70"/>
                <p:cNvSpPr/>
                <p:nvPr/>
              </p:nvSpPr>
              <p:spPr bwMode="auto">
                <a:xfrm>
                  <a:off x="1854286" y="54353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2" name="Oval 71"/>
                <p:cNvSpPr/>
                <p:nvPr/>
              </p:nvSpPr>
              <p:spPr bwMode="auto">
                <a:xfrm>
                  <a:off x="1922577" y="5578584"/>
                  <a:ext cx="74644"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66" name="Group 184"/>
              <p:cNvGrpSpPr>
                <a:grpSpLocks/>
              </p:cNvGrpSpPr>
              <p:nvPr/>
            </p:nvGrpSpPr>
            <p:grpSpPr bwMode="auto">
              <a:xfrm>
                <a:off x="5914151" y="2630178"/>
                <a:ext cx="211059" cy="365970"/>
                <a:chOff x="1854286" y="5435378"/>
                <a:chExt cx="211059" cy="365970"/>
              </a:xfrm>
            </p:grpSpPr>
            <p:sp>
              <p:nvSpPr>
                <p:cNvPr id="69" name="Rectangle 68"/>
                <p:cNvSpPr/>
                <p:nvPr/>
              </p:nvSpPr>
              <p:spPr bwMode="auto">
                <a:xfrm>
                  <a:off x="1852112"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0" name="Oval 69"/>
                <p:cNvSpPr/>
                <p:nvPr/>
              </p:nvSpPr>
              <p:spPr bwMode="auto">
                <a:xfrm>
                  <a:off x="1920404" y="5578584"/>
                  <a:ext cx="74643"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67" name="Rectangle 66"/>
              <p:cNvSpPr/>
              <p:nvPr/>
            </p:nvSpPr>
            <p:spPr bwMode="auto">
              <a:xfrm>
                <a:off x="6229611" y="26301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8" name="Rectangle 67"/>
              <p:cNvSpPr/>
              <p:nvPr/>
            </p:nvSpPr>
            <p:spPr bwMode="auto">
              <a:xfrm>
                <a:off x="6544068" y="26301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grpSp>
        <p:grpSp>
          <p:nvGrpSpPr>
            <p:cNvPr id="73" name="Group 195"/>
            <p:cNvGrpSpPr>
              <a:grpSpLocks/>
            </p:cNvGrpSpPr>
            <p:nvPr/>
          </p:nvGrpSpPr>
          <p:grpSpPr bwMode="auto">
            <a:xfrm>
              <a:off x="2281238" y="4503738"/>
              <a:ext cx="1155700" cy="366712"/>
              <a:chOff x="5599109" y="2630178"/>
              <a:chExt cx="1156186" cy="365970"/>
            </a:xfrm>
          </p:grpSpPr>
          <p:sp>
            <p:nvSpPr>
              <p:cNvPr id="74" name="Rectangle 73"/>
              <p:cNvSpPr/>
              <p:nvPr/>
            </p:nvSpPr>
            <p:spPr bwMode="auto">
              <a:xfrm>
                <a:off x="5599109" y="26301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5" name="Rectangle 74"/>
              <p:cNvSpPr/>
              <p:nvPr/>
            </p:nvSpPr>
            <p:spPr bwMode="auto">
              <a:xfrm>
                <a:off x="5913566" y="26301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6" name="Rectangle 75"/>
              <p:cNvSpPr/>
              <p:nvPr/>
            </p:nvSpPr>
            <p:spPr bwMode="auto">
              <a:xfrm>
                <a:off x="6229611" y="26301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grpSp>
            <p:nvGrpSpPr>
              <p:cNvPr id="77" name="Group 199"/>
              <p:cNvGrpSpPr>
                <a:grpSpLocks/>
              </p:cNvGrpSpPr>
              <p:nvPr/>
            </p:nvGrpSpPr>
            <p:grpSpPr bwMode="auto">
              <a:xfrm>
                <a:off x="6544236" y="2630178"/>
                <a:ext cx="211059" cy="365970"/>
                <a:chOff x="1854286" y="5435378"/>
                <a:chExt cx="211059" cy="365970"/>
              </a:xfrm>
            </p:grpSpPr>
            <p:sp>
              <p:nvSpPr>
                <p:cNvPr id="78" name="Rectangle 77"/>
                <p:cNvSpPr/>
                <p:nvPr/>
              </p:nvSpPr>
              <p:spPr bwMode="auto">
                <a:xfrm>
                  <a:off x="1854118"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9" name="Oval 78"/>
                <p:cNvSpPr/>
                <p:nvPr/>
              </p:nvSpPr>
              <p:spPr bwMode="auto">
                <a:xfrm>
                  <a:off x="1922410" y="5579548"/>
                  <a:ext cx="74643" cy="76046"/>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cxnSp>
          <p:nvCxnSpPr>
            <p:cNvPr id="80" name="Elbow Connector 79"/>
            <p:cNvCxnSpPr/>
            <p:nvPr/>
          </p:nvCxnSpPr>
          <p:spPr bwMode="auto">
            <a:xfrm flipV="1">
              <a:off x="1855788" y="4243388"/>
              <a:ext cx="425450" cy="444500"/>
            </a:xfrm>
            <a:prstGeom prst="bentConnector3">
              <a:avLst>
                <a:gd name="adj1" fmla="val 60826"/>
              </a:avLst>
            </a:prstGeom>
            <a:ln>
              <a:headEnd type="none" w="med" len="med"/>
              <a:tailEnd type="triangle"/>
            </a:ln>
          </p:spPr>
          <p:style>
            <a:lnRef idx="3">
              <a:schemeClr val="accent4"/>
            </a:lnRef>
            <a:fillRef idx="0">
              <a:schemeClr val="accent4"/>
            </a:fillRef>
            <a:effectRef idx="2">
              <a:schemeClr val="accent4"/>
            </a:effectRef>
            <a:fontRef idx="minor">
              <a:schemeClr val="tx1"/>
            </a:fontRef>
          </p:style>
        </p:cxnSp>
        <p:cxnSp>
          <p:nvCxnSpPr>
            <p:cNvPr id="81" name="Elbow Connector 210"/>
            <p:cNvCxnSpPr>
              <a:cxnSpLocks noChangeShapeType="1"/>
            </p:cNvCxnSpPr>
            <p:nvPr/>
          </p:nvCxnSpPr>
          <p:spPr bwMode="auto">
            <a:xfrm rot="10800000" flipV="1">
              <a:off x="654050" y="4241800"/>
              <a:ext cx="182563" cy="1400175"/>
            </a:xfrm>
            <a:prstGeom prst="bentConnector3">
              <a:avLst>
                <a:gd name="adj1" fmla="val 162051"/>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82" name="Elbow Connector 215"/>
            <p:cNvCxnSpPr>
              <a:cxnSpLocks noChangeShapeType="1"/>
            </p:cNvCxnSpPr>
            <p:nvPr/>
          </p:nvCxnSpPr>
          <p:spPr bwMode="auto">
            <a:xfrm rot="-5400000" flipH="1" flipV="1">
              <a:off x="-465138" y="5322888"/>
              <a:ext cx="2773363" cy="534988"/>
            </a:xfrm>
            <a:prstGeom prst="bentConnector4">
              <a:avLst>
                <a:gd name="adj1" fmla="val -1870"/>
                <a:gd name="adj2" fmla="val 129843"/>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83" name="Elbow Connector 224"/>
            <p:cNvCxnSpPr>
              <a:cxnSpLocks noChangeShapeType="1"/>
            </p:cNvCxnSpPr>
            <p:nvPr/>
          </p:nvCxnSpPr>
          <p:spPr bwMode="auto">
            <a:xfrm rot="16200000" flipH="1">
              <a:off x="1020763" y="4502150"/>
              <a:ext cx="992187" cy="1287463"/>
            </a:xfrm>
            <a:prstGeom prst="bentConnector4">
              <a:avLst>
                <a:gd name="adj1" fmla="val -7546"/>
                <a:gd name="adj2" fmla="val 91412"/>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84" name="Elbow Connector 229"/>
            <p:cNvCxnSpPr>
              <a:cxnSpLocks noChangeShapeType="1"/>
            </p:cNvCxnSpPr>
            <p:nvPr/>
          </p:nvCxnSpPr>
          <p:spPr bwMode="auto">
            <a:xfrm rot="16200000" flipH="1">
              <a:off x="1717675" y="5187950"/>
              <a:ext cx="2773363" cy="804863"/>
            </a:xfrm>
            <a:prstGeom prst="bentConnector4">
              <a:avLst>
                <a:gd name="adj1" fmla="val -2426"/>
                <a:gd name="adj2" fmla="val 128398"/>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86" name="Elbow Connector 85"/>
            <p:cNvCxnSpPr/>
            <p:nvPr/>
          </p:nvCxnSpPr>
          <p:spPr bwMode="auto">
            <a:xfrm rot="16200000" flipH="1">
              <a:off x="3365501" y="4616450"/>
              <a:ext cx="38100" cy="104775"/>
            </a:xfrm>
            <a:prstGeom prst="bentConnector4">
              <a:avLst>
                <a:gd name="adj1" fmla="val -251275"/>
                <a:gd name="adj2" fmla="val 316621"/>
              </a:avLst>
            </a:prstGeom>
            <a:ln>
              <a:headEnd type="none" w="med" len="med"/>
              <a:tailEnd type="triangle"/>
            </a:ln>
          </p:spPr>
          <p:style>
            <a:lnRef idx="3">
              <a:schemeClr val="accent4"/>
            </a:lnRef>
            <a:fillRef idx="0">
              <a:schemeClr val="accent4"/>
            </a:fillRef>
            <a:effectRef idx="2">
              <a:schemeClr val="accent4"/>
            </a:effectRef>
            <a:fontRef idx="minor">
              <a:schemeClr val="tx1"/>
            </a:fontRef>
          </p:style>
        </p:cxnSp>
      </p:grpSp>
      <p:sp>
        <p:nvSpPr>
          <p:cNvPr id="91" name="TextBox 90"/>
          <p:cNvSpPr txBox="1"/>
          <p:nvPr/>
        </p:nvSpPr>
        <p:spPr>
          <a:xfrm>
            <a:off x="9144365" y="4126486"/>
            <a:ext cx="1805302" cy="830997"/>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entury Gothic" panose="020F0302020204030204"/>
                <a:ea typeface="+mn-ea"/>
                <a:cs typeface="+mn-cs"/>
              </a:rPr>
              <a:t>Optimized </a:t>
            </a:r>
            <a:br>
              <a:rPr kumimoji="0" lang="en-US" sz="2400" b="0" i="0" u="none" strike="noStrike" kern="1200" cap="none" spc="0" normalizeH="0" baseline="0" noProof="0">
                <a:ln>
                  <a:noFill/>
                </a:ln>
                <a:solidFill>
                  <a:srgbClr val="000000"/>
                </a:solidFill>
                <a:effectLst/>
                <a:uLnTx/>
                <a:uFillTx/>
                <a:latin typeface="Century Gothic" panose="020F0302020204030204"/>
                <a:ea typeface="+mn-ea"/>
                <a:cs typeface="+mn-cs"/>
              </a:rPr>
            </a:br>
            <a:r>
              <a:rPr kumimoji="0" lang="en-US" sz="2400" b="0" i="0" u="none" strike="noStrike" kern="1200" cap="none" spc="0" normalizeH="0" baseline="0" noProof="0">
                <a:ln>
                  <a:noFill/>
                </a:ln>
                <a:solidFill>
                  <a:srgbClr val="000000"/>
                </a:solidFill>
                <a:effectLst/>
                <a:uLnTx/>
                <a:uFillTx/>
                <a:latin typeface="Century Gothic" panose="020F0302020204030204"/>
                <a:ea typeface="+mn-ea"/>
                <a:cs typeface="+mn-cs"/>
              </a:rPr>
              <a:t>Storage</a:t>
            </a:r>
          </a:p>
        </p:txBody>
      </p:sp>
      <p:grpSp>
        <p:nvGrpSpPr>
          <p:cNvPr id="92" name="Group 49"/>
          <p:cNvGrpSpPr>
            <a:grpSpLocks/>
          </p:cNvGrpSpPr>
          <p:nvPr/>
        </p:nvGrpSpPr>
        <p:grpSpPr bwMode="auto">
          <a:xfrm>
            <a:off x="9171522" y="4978831"/>
            <a:ext cx="2269257" cy="1132246"/>
            <a:chOff x="332181" y="4681572"/>
            <a:chExt cx="3342658" cy="2064406"/>
          </a:xfrm>
        </p:grpSpPr>
        <p:sp>
          <p:nvSpPr>
            <p:cNvPr id="93" name="Folded Corner 92"/>
            <p:cNvSpPr/>
            <p:nvPr/>
          </p:nvSpPr>
          <p:spPr bwMode="auto">
            <a:xfrm>
              <a:off x="332181" y="4681572"/>
              <a:ext cx="3342658" cy="2064406"/>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95" name="Rectangle 94"/>
            <p:cNvSpPr/>
            <p:nvPr/>
          </p:nvSpPr>
          <p:spPr bwMode="auto">
            <a:xfrm>
              <a:off x="389348" y="4749856"/>
              <a:ext cx="2326363" cy="504986"/>
            </a:xfrm>
            <a:prstGeom prst="rect">
              <a:avLst/>
            </a:prstGeom>
            <a:solidFill>
              <a:schemeClr val="accent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r>
                <a:rPr kumimoji="0" lang="en-US" sz="900" b="0" i="0" u="none" strike="noStrike" kern="1200" cap="none" spc="0" normalizeH="0" baseline="0" noProof="0" dirty="0">
                  <a:ln>
                    <a:noFill/>
                  </a:ln>
                  <a:solidFill>
                    <a:srgbClr val="000000"/>
                  </a:solidFill>
                  <a:effectLst/>
                  <a:uLnTx/>
                  <a:uFillTx/>
                  <a:latin typeface="Arial" charset="0"/>
                  <a:ea typeface="+mn-ea"/>
                  <a:cs typeface="+mn-cs"/>
                </a:rPr>
                <a:t>Page</a:t>
              </a:r>
              <a:br>
                <a:rPr kumimoji="0" lang="en-US" sz="900" b="0" i="0" u="none" strike="noStrike" kern="1200" cap="none" spc="0" normalizeH="0" baseline="0" noProof="0" dirty="0">
                  <a:ln>
                    <a:noFill/>
                  </a:ln>
                  <a:solidFill>
                    <a:srgbClr val="000000"/>
                  </a:solidFill>
                  <a:effectLst/>
                  <a:uLnTx/>
                  <a:uFillTx/>
                  <a:latin typeface="Arial" charset="0"/>
                  <a:ea typeface="+mn-ea"/>
                  <a:cs typeface="+mn-cs"/>
                </a:rPr>
              </a:br>
              <a:r>
                <a:rPr kumimoji="0" lang="en-US" sz="900" b="0" i="0" u="none" strike="noStrike" kern="1200" cap="none" spc="0" normalizeH="0" baseline="0" noProof="0" dirty="0">
                  <a:ln>
                    <a:noFill/>
                  </a:ln>
                  <a:solidFill>
                    <a:srgbClr val="000000"/>
                  </a:solidFill>
                  <a:effectLst/>
                  <a:uLnTx/>
                  <a:uFillTx/>
                  <a:latin typeface="Arial" charset="0"/>
                  <a:ea typeface="+mn-ea"/>
                  <a:cs typeface="+mn-cs"/>
                </a:rPr>
                <a:t>Header</a:t>
              </a:r>
            </a:p>
          </p:txBody>
        </p:sp>
        <p:grpSp>
          <p:nvGrpSpPr>
            <p:cNvPr id="96" name="Group 7"/>
            <p:cNvGrpSpPr>
              <a:grpSpLocks/>
            </p:cNvGrpSpPr>
            <p:nvPr/>
          </p:nvGrpSpPr>
          <p:grpSpPr bwMode="auto">
            <a:xfrm>
              <a:off x="1247675" y="4823303"/>
              <a:ext cx="1355362" cy="365970"/>
              <a:chOff x="1247675" y="4823303"/>
              <a:chExt cx="1355362" cy="365970"/>
            </a:xfrm>
          </p:grpSpPr>
          <p:grpSp>
            <p:nvGrpSpPr>
              <p:cNvPr id="148" name="Group 6"/>
              <p:cNvGrpSpPr>
                <a:grpSpLocks/>
              </p:cNvGrpSpPr>
              <p:nvPr/>
            </p:nvGrpSpPr>
            <p:grpSpPr bwMode="auto">
              <a:xfrm>
                <a:off x="1247675" y="4823303"/>
                <a:ext cx="211059" cy="365970"/>
                <a:chOff x="5790463" y="2643797"/>
                <a:chExt cx="211059" cy="365970"/>
              </a:xfrm>
            </p:grpSpPr>
            <p:sp>
              <p:nvSpPr>
                <p:cNvPr id="161" name="Rectangle 160"/>
                <p:cNvSpPr/>
                <p:nvPr/>
              </p:nvSpPr>
              <p:spPr bwMode="auto">
                <a:xfrm>
                  <a:off x="5791223" y="2643399"/>
                  <a:ext cx="222314"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62" name="Oval 161"/>
                <p:cNvSpPr/>
                <p:nvPr/>
              </p:nvSpPr>
              <p:spPr bwMode="auto">
                <a:xfrm>
                  <a:off x="5870621" y="2787907"/>
                  <a:ext cx="74634" cy="77813"/>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149" name="Group 149"/>
              <p:cNvGrpSpPr>
                <a:grpSpLocks/>
              </p:cNvGrpSpPr>
              <p:nvPr/>
            </p:nvGrpSpPr>
            <p:grpSpPr bwMode="auto">
              <a:xfrm>
                <a:off x="1533751" y="4823303"/>
                <a:ext cx="211059" cy="365970"/>
                <a:chOff x="5790463" y="2643797"/>
                <a:chExt cx="211059" cy="365970"/>
              </a:xfrm>
            </p:grpSpPr>
            <p:sp>
              <p:nvSpPr>
                <p:cNvPr id="159" name="Rectangle 158"/>
                <p:cNvSpPr/>
                <p:nvPr/>
              </p:nvSpPr>
              <p:spPr bwMode="auto">
                <a:xfrm>
                  <a:off x="5790980" y="2643399"/>
                  <a:ext cx="211198"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60" name="Oval 159"/>
                <p:cNvSpPr/>
                <p:nvPr/>
              </p:nvSpPr>
              <p:spPr bwMode="auto">
                <a:xfrm>
                  <a:off x="5859262" y="2787907"/>
                  <a:ext cx="74635" cy="77813"/>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150" name="Group 165"/>
              <p:cNvGrpSpPr>
                <a:grpSpLocks/>
              </p:cNvGrpSpPr>
              <p:nvPr/>
            </p:nvGrpSpPr>
            <p:grpSpPr bwMode="auto">
              <a:xfrm>
                <a:off x="1819827" y="4823303"/>
                <a:ext cx="211059" cy="365970"/>
                <a:chOff x="5790463" y="2643797"/>
                <a:chExt cx="211059" cy="365970"/>
              </a:xfrm>
            </p:grpSpPr>
            <p:sp>
              <p:nvSpPr>
                <p:cNvPr id="157" name="Rectangle 156"/>
                <p:cNvSpPr/>
                <p:nvPr/>
              </p:nvSpPr>
              <p:spPr bwMode="auto">
                <a:xfrm>
                  <a:off x="5790737" y="2643399"/>
                  <a:ext cx="211198"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58" name="Oval 157"/>
                <p:cNvSpPr/>
                <p:nvPr/>
              </p:nvSpPr>
              <p:spPr bwMode="auto">
                <a:xfrm>
                  <a:off x="5859019" y="2787907"/>
                  <a:ext cx="74635" cy="77813"/>
                </a:xfrm>
                <a:prstGeom prst="ellipse">
                  <a:avLst/>
                </a:prstGeom>
                <a:solidFill>
                  <a:schemeClr val="bg1"/>
                </a:solidFill>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151" name="Group 172"/>
              <p:cNvGrpSpPr>
                <a:grpSpLocks/>
              </p:cNvGrpSpPr>
              <p:nvPr/>
            </p:nvGrpSpPr>
            <p:grpSpPr bwMode="auto">
              <a:xfrm>
                <a:off x="2105903" y="4823303"/>
                <a:ext cx="211059" cy="365970"/>
                <a:chOff x="5790463" y="2643797"/>
                <a:chExt cx="211059" cy="365970"/>
              </a:xfrm>
            </p:grpSpPr>
            <p:sp>
              <p:nvSpPr>
                <p:cNvPr id="155" name="Rectangle 154"/>
                <p:cNvSpPr/>
                <p:nvPr/>
              </p:nvSpPr>
              <p:spPr bwMode="auto">
                <a:xfrm>
                  <a:off x="5790494" y="2643399"/>
                  <a:ext cx="211198"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56" name="Oval 155"/>
                <p:cNvSpPr/>
                <p:nvPr/>
              </p:nvSpPr>
              <p:spPr bwMode="auto">
                <a:xfrm>
                  <a:off x="5858776" y="2787907"/>
                  <a:ext cx="74635" cy="77813"/>
                </a:xfrm>
                <a:prstGeom prst="ellipse">
                  <a:avLst/>
                </a:prstGeom>
                <a:solidFill>
                  <a:schemeClr val="bg1"/>
                </a:solidFill>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152" name="Group 190"/>
              <p:cNvGrpSpPr>
                <a:grpSpLocks/>
              </p:cNvGrpSpPr>
              <p:nvPr/>
            </p:nvGrpSpPr>
            <p:grpSpPr bwMode="auto">
              <a:xfrm>
                <a:off x="2391978" y="4823303"/>
                <a:ext cx="211059" cy="365970"/>
                <a:chOff x="5790463" y="2643797"/>
                <a:chExt cx="211059" cy="365970"/>
              </a:xfrm>
            </p:grpSpPr>
            <p:sp>
              <p:nvSpPr>
                <p:cNvPr id="153" name="Rectangle 152"/>
                <p:cNvSpPr/>
                <p:nvPr/>
              </p:nvSpPr>
              <p:spPr bwMode="auto">
                <a:xfrm>
                  <a:off x="5790252" y="2643399"/>
                  <a:ext cx="211198"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54" name="Oval 153"/>
                <p:cNvSpPr/>
                <p:nvPr/>
              </p:nvSpPr>
              <p:spPr bwMode="auto">
                <a:xfrm>
                  <a:off x="5858534" y="2787907"/>
                  <a:ext cx="74635" cy="77813"/>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grpSp>
          <p:nvGrpSpPr>
            <p:cNvPr id="97" name="Group 225"/>
            <p:cNvGrpSpPr>
              <a:grpSpLocks/>
            </p:cNvGrpSpPr>
            <p:nvPr/>
          </p:nvGrpSpPr>
          <p:grpSpPr bwMode="auto">
            <a:xfrm>
              <a:off x="1841699" y="5614409"/>
              <a:ext cx="1765631" cy="257107"/>
              <a:chOff x="5388934" y="2903927"/>
              <a:chExt cx="3337100" cy="541672"/>
            </a:xfrm>
          </p:grpSpPr>
          <p:sp>
            <p:nvSpPr>
              <p:cNvPr id="134" name="Rectangle 133"/>
              <p:cNvSpPr/>
              <p:nvPr/>
            </p:nvSpPr>
            <p:spPr bwMode="auto">
              <a:xfrm>
                <a:off x="5390131" y="2902498"/>
                <a:ext cx="789340" cy="505185"/>
              </a:xfrm>
              <a:prstGeom prst="rect">
                <a:avLst/>
              </a:prstGeom>
              <a:solidFill>
                <a:schemeClr val="accent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5" name="Rectangle 134"/>
              <p:cNvSpPr/>
              <p:nvPr/>
            </p:nvSpPr>
            <p:spPr bwMode="auto">
              <a:xfrm>
                <a:off x="5681256" y="2972755"/>
                <a:ext cx="213093" cy="364672"/>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6" name="Rectangle 135"/>
              <p:cNvSpPr/>
              <p:nvPr/>
            </p:nvSpPr>
            <p:spPr bwMode="auto">
              <a:xfrm>
                <a:off x="5930364" y="2972755"/>
                <a:ext cx="210091" cy="364672"/>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7" name="Rectangle 136"/>
              <p:cNvSpPr/>
              <p:nvPr/>
            </p:nvSpPr>
            <p:spPr bwMode="auto">
              <a:xfrm>
                <a:off x="6170468" y="2902498"/>
                <a:ext cx="207089" cy="50518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8" name="Rectangle 137"/>
              <p:cNvSpPr/>
              <p:nvPr/>
            </p:nvSpPr>
            <p:spPr bwMode="auto">
              <a:xfrm>
                <a:off x="6377556" y="2902498"/>
                <a:ext cx="207090" cy="50518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9" name="Rectangle 138"/>
              <p:cNvSpPr/>
              <p:nvPr/>
            </p:nvSpPr>
            <p:spPr bwMode="auto">
              <a:xfrm rot="16200000">
                <a:off x="6408587" y="3069553"/>
                <a:ext cx="505185" cy="17107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40" name="Rectangle 139"/>
              <p:cNvSpPr/>
              <p:nvPr/>
            </p:nvSpPr>
            <p:spPr bwMode="auto">
              <a:xfrm>
                <a:off x="6740714" y="2902498"/>
                <a:ext cx="501216" cy="505185"/>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41" name="Rectangle 140"/>
              <p:cNvSpPr/>
              <p:nvPr/>
            </p:nvSpPr>
            <p:spPr bwMode="auto">
              <a:xfrm>
                <a:off x="7241930" y="2902498"/>
                <a:ext cx="1449627" cy="505185"/>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cxnSp>
            <p:nvCxnSpPr>
              <p:cNvPr id="142" name="Elbow Connector 236"/>
              <p:cNvCxnSpPr>
                <a:cxnSpLocks noChangeShapeType="1"/>
              </p:cNvCxnSpPr>
              <p:nvPr/>
            </p:nvCxnSpPr>
            <p:spPr bwMode="auto">
              <a:xfrm rot="16200000" flipH="1">
                <a:off x="6391342" y="2596151"/>
                <a:ext cx="251461" cy="1447434"/>
              </a:xfrm>
              <a:prstGeom prst="bentConnector3">
                <a:avLst>
                  <a:gd name="adj1" fmla="val 190907"/>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43" name="Elbow Connector 237"/>
              <p:cNvCxnSpPr>
                <a:cxnSpLocks noChangeShapeType="1"/>
              </p:cNvCxnSpPr>
              <p:nvPr/>
            </p:nvCxnSpPr>
            <p:spPr bwMode="auto">
              <a:xfrm rot="16200000" flipH="1">
                <a:off x="7234134" y="1990275"/>
                <a:ext cx="251463" cy="2659185"/>
              </a:xfrm>
              <a:prstGeom prst="bentConnector3">
                <a:avLst>
                  <a:gd name="adj1" fmla="val 246306"/>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44" name="Oval 143"/>
              <p:cNvSpPr/>
              <p:nvPr/>
            </p:nvSpPr>
            <p:spPr bwMode="auto">
              <a:xfrm>
                <a:off x="5756289" y="3116617"/>
                <a:ext cx="75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45" name="Oval 144"/>
              <p:cNvSpPr/>
              <p:nvPr/>
            </p:nvSpPr>
            <p:spPr bwMode="auto">
              <a:xfrm>
                <a:off x="5993390" y="3116617"/>
                <a:ext cx="75033"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46" name="Oval 145"/>
              <p:cNvSpPr/>
              <p:nvPr/>
            </p:nvSpPr>
            <p:spPr bwMode="auto">
              <a:xfrm>
                <a:off x="7202914" y="3367536"/>
                <a:ext cx="75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47" name="Oval 146"/>
              <p:cNvSpPr/>
              <p:nvPr/>
            </p:nvSpPr>
            <p:spPr bwMode="auto">
              <a:xfrm>
                <a:off x="8652540" y="3367536"/>
                <a:ext cx="72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98" name="Group 205"/>
            <p:cNvGrpSpPr>
              <a:grpSpLocks/>
            </p:cNvGrpSpPr>
            <p:nvPr/>
          </p:nvGrpSpPr>
          <p:grpSpPr bwMode="auto">
            <a:xfrm>
              <a:off x="449334" y="5614409"/>
              <a:ext cx="1411371" cy="257107"/>
              <a:chOff x="5388934" y="2903927"/>
              <a:chExt cx="2667537" cy="541672"/>
            </a:xfrm>
          </p:grpSpPr>
          <p:sp>
            <p:nvSpPr>
              <p:cNvPr id="120" name="Rectangle 119"/>
              <p:cNvSpPr/>
              <p:nvPr/>
            </p:nvSpPr>
            <p:spPr bwMode="auto">
              <a:xfrm>
                <a:off x="5389607" y="2902498"/>
                <a:ext cx="789342" cy="505185"/>
              </a:xfrm>
              <a:prstGeom prst="rect">
                <a:avLst/>
              </a:prstGeom>
              <a:solidFill>
                <a:schemeClr val="accent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1" name="Rectangle 120"/>
              <p:cNvSpPr/>
              <p:nvPr/>
            </p:nvSpPr>
            <p:spPr bwMode="auto">
              <a:xfrm>
                <a:off x="5683734" y="2972755"/>
                <a:ext cx="210091" cy="364672"/>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2" name="Rectangle 121"/>
              <p:cNvSpPr/>
              <p:nvPr/>
            </p:nvSpPr>
            <p:spPr bwMode="auto">
              <a:xfrm>
                <a:off x="5929841" y="2972755"/>
                <a:ext cx="213093" cy="364672"/>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3" name="Rectangle 122"/>
              <p:cNvSpPr/>
              <p:nvPr/>
            </p:nvSpPr>
            <p:spPr bwMode="auto">
              <a:xfrm>
                <a:off x="6169945" y="2902498"/>
                <a:ext cx="210091" cy="50518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4" name="Rectangle 123"/>
              <p:cNvSpPr/>
              <p:nvPr/>
            </p:nvSpPr>
            <p:spPr bwMode="auto">
              <a:xfrm>
                <a:off x="6380036" y="2902498"/>
                <a:ext cx="207091" cy="50518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5" name="Rectangle 124"/>
              <p:cNvSpPr/>
              <p:nvPr/>
            </p:nvSpPr>
            <p:spPr bwMode="auto">
              <a:xfrm rot="16200000">
                <a:off x="6409567" y="3068052"/>
                <a:ext cx="505185" cy="17407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6" name="Rectangle 125"/>
              <p:cNvSpPr/>
              <p:nvPr/>
            </p:nvSpPr>
            <p:spPr bwMode="auto">
              <a:xfrm>
                <a:off x="6740191" y="2902498"/>
                <a:ext cx="501218" cy="505185"/>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7" name="Rectangle 126"/>
              <p:cNvSpPr/>
              <p:nvPr/>
            </p:nvSpPr>
            <p:spPr bwMode="auto">
              <a:xfrm>
                <a:off x="7241409" y="2902498"/>
                <a:ext cx="783338" cy="505185"/>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cxnSp>
            <p:nvCxnSpPr>
              <p:cNvPr id="128" name="Elbow Connector 218"/>
              <p:cNvCxnSpPr>
                <a:cxnSpLocks noChangeShapeType="1"/>
              </p:cNvCxnSpPr>
              <p:nvPr/>
            </p:nvCxnSpPr>
            <p:spPr bwMode="auto">
              <a:xfrm rot="16200000" flipH="1">
                <a:off x="6391342" y="2596151"/>
                <a:ext cx="251461" cy="1447434"/>
              </a:xfrm>
              <a:prstGeom prst="bentConnector3">
                <a:avLst>
                  <a:gd name="adj1" fmla="val 190907"/>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29" name="Elbow Connector 219"/>
              <p:cNvCxnSpPr>
                <a:cxnSpLocks noChangeShapeType="1"/>
              </p:cNvCxnSpPr>
              <p:nvPr/>
            </p:nvCxnSpPr>
            <p:spPr bwMode="auto">
              <a:xfrm rot="16200000" flipH="1">
                <a:off x="6899354" y="2325057"/>
                <a:ext cx="251461" cy="1989622"/>
              </a:xfrm>
              <a:prstGeom prst="bentConnector3">
                <a:avLst>
                  <a:gd name="adj1" fmla="val 241412"/>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30" name="Oval 129"/>
              <p:cNvSpPr/>
              <p:nvPr/>
            </p:nvSpPr>
            <p:spPr bwMode="auto">
              <a:xfrm>
                <a:off x="5758768" y="3116617"/>
                <a:ext cx="72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1" name="Oval 130"/>
              <p:cNvSpPr/>
              <p:nvPr/>
            </p:nvSpPr>
            <p:spPr bwMode="auto">
              <a:xfrm>
                <a:off x="5995869" y="3116617"/>
                <a:ext cx="72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2" name="Oval 131"/>
              <p:cNvSpPr/>
              <p:nvPr/>
            </p:nvSpPr>
            <p:spPr bwMode="auto">
              <a:xfrm>
                <a:off x="7205394" y="3367536"/>
                <a:ext cx="72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3" name="Oval 132"/>
              <p:cNvSpPr/>
              <p:nvPr/>
            </p:nvSpPr>
            <p:spPr bwMode="auto">
              <a:xfrm>
                <a:off x="7985731" y="3367536"/>
                <a:ext cx="72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99" name="Oval 98"/>
            <p:cNvSpPr/>
            <p:nvPr/>
          </p:nvSpPr>
          <p:spPr bwMode="auto">
            <a:xfrm>
              <a:off x="424283" y="5581971"/>
              <a:ext cx="38111" cy="36524"/>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00" name="Oval 99"/>
            <p:cNvSpPr/>
            <p:nvPr/>
          </p:nvSpPr>
          <p:spPr bwMode="auto">
            <a:xfrm>
              <a:off x="1829629" y="5583558"/>
              <a:ext cx="39699" cy="36525"/>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cxnSp>
          <p:nvCxnSpPr>
            <p:cNvPr id="101" name="Elbow Connector 246"/>
            <p:cNvCxnSpPr>
              <a:cxnSpLocks noChangeShapeType="1"/>
            </p:cNvCxnSpPr>
            <p:nvPr/>
          </p:nvCxnSpPr>
          <p:spPr bwMode="auto">
            <a:xfrm rot="5400000">
              <a:off x="629253" y="4858371"/>
              <a:ext cx="537614" cy="910289"/>
            </a:xfrm>
            <a:prstGeom prst="bentConnector3">
              <a:avLst>
                <a:gd name="adj1" fmla="val 70009"/>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02" name="Elbow Connector 251"/>
            <p:cNvCxnSpPr>
              <a:cxnSpLocks noChangeShapeType="1"/>
            </p:cNvCxnSpPr>
            <p:nvPr/>
          </p:nvCxnSpPr>
          <p:spPr bwMode="auto">
            <a:xfrm rot="16200000" flipH="1">
              <a:off x="1475041" y="5208946"/>
              <a:ext cx="538580" cy="210103"/>
            </a:xfrm>
            <a:prstGeom prst="bentConnector3">
              <a:avLst>
                <a:gd name="adj1" fmla="val 50000"/>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grpSp>
          <p:nvGrpSpPr>
            <p:cNvPr id="103" name="Group 254"/>
            <p:cNvGrpSpPr>
              <a:grpSpLocks/>
            </p:cNvGrpSpPr>
            <p:nvPr/>
          </p:nvGrpSpPr>
          <p:grpSpPr bwMode="auto">
            <a:xfrm>
              <a:off x="457364" y="6171975"/>
              <a:ext cx="2362953" cy="257107"/>
              <a:chOff x="5388934" y="2903927"/>
              <a:chExt cx="4466058" cy="541672"/>
            </a:xfrm>
          </p:grpSpPr>
          <p:sp>
            <p:nvSpPr>
              <p:cNvPr id="106" name="Rectangle 105"/>
              <p:cNvSpPr/>
              <p:nvPr/>
            </p:nvSpPr>
            <p:spPr bwMode="auto">
              <a:xfrm>
                <a:off x="5389437" y="2905474"/>
                <a:ext cx="789340" cy="501841"/>
              </a:xfrm>
              <a:prstGeom prst="rect">
                <a:avLst/>
              </a:prstGeom>
              <a:solidFill>
                <a:schemeClr val="accent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7" name="Rectangle 106"/>
              <p:cNvSpPr/>
              <p:nvPr/>
            </p:nvSpPr>
            <p:spPr bwMode="auto">
              <a:xfrm>
                <a:off x="5683564" y="2972386"/>
                <a:ext cx="210091" cy="3646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8" name="Rectangle 107"/>
              <p:cNvSpPr/>
              <p:nvPr/>
            </p:nvSpPr>
            <p:spPr bwMode="auto">
              <a:xfrm>
                <a:off x="5929671" y="2972386"/>
                <a:ext cx="213091" cy="3646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9" name="Rectangle 108"/>
              <p:cNvSpPr/>
              <p:nvPr/>
            </p:nvSpPr>
            <p:spPr bwMode="auto">
              <a:xfrm>
                <a:off x="6169774" y="2905474"/>
                <a:ext cx="210091" cy="501841"/>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0" name="Rectangle 109"/>
              <p:cNvSpPr/>
              <p:nvPr/>
            </p:nvSpPr>
            <p:spPr bwMode="auto">
              <a:xfrm>
                <a:off x="6379865" y="2905474"/>
                <a:ext cx="207089" cy="501841"/>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1" name="Rectangle 110"/>
              <p:cNvSpPr/>
              <p:nvPr/>
            </p:nvSpPr>
            <p:spPr bwMode="auto">
              <a:xfrm rot="16200000">
                <a:off x="6411066" y="3069357"/>
                <a:ext cx="501841" cy="17407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2" name="Rectangle 111"/>
              <p:cNvSpPr/>
              <p:nvPr/>
            </p:nvSpPr>
            <p:spPr bwMode="auto">
              <a:xfrm>
                <a:off x="6740021" y="2905474"/>
                <a:ext cx="2289989" cy="501841"/>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3" name="Rectangle 112"/>
              <p:cNvSpPr/>
              <p:nvPr/>
            </p:nvSpPr>
            <p:spPr bwMode="auto">
              <a:xfrm>
                <a:off x="9039015" y="2905474"/>
                <a:ext cx="783338" cy="501841"/>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cxnSp>
            <p:nvCxnSpPr>
              <p:cNvPr id="114" name="Elbow Connector 264"/>
              <p:cNvCxnSpPr>
                <a:cxnSpLocks noChangeShapeType="1"/>
              </p:cNvCxnSpPr>
              <p:nvPr/>
            </p:nvCxnSpPr>
            <p:spPr bwMode="auto">
              <a:xfrm rot="16200000" flipH="1">
                <a:off x="7282984" y="1704508"/>
                <a:ext cx="251463" cy="3230720"/>
              </a:xfrm>
              <a:prstGeom prst="bentConnector3">
                <a:avLst>
                  <a:gd name="adj1" fmla="val 291523"/>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15" name="Elbow Connector 265"/>
              <p:cNvCxnSpPr>
                <a:cxnSpLocks noChangeShapeType="1"/>
              </p:cNvCxnSpPr>
              <p:nvPr/>
            </p:nvCxnSpPr>
            <p:spPr bwMode="auto">
              <a:xfrm rot="16200000" flipH="1">
                <a:off x="7798613" y="1425796"/>
                <a:ext cx="251463" cy="3788143"/>
              </a:xfrm>
              <a:prstGeom prst="bentConnector3">
                <a:avLst>
                  <a:gd name="adj1" fmla="val 211796"/>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16" name="Oval 115"/>
              <p:cNvSpPr/>
              <p:nvPr/>
            </p:nvSpPr>
            <p:spPr bwMode="auto">
              <a:xfrm>
                <a:off x="5758596" y="3116246"/>
                <a:ext cx="72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7" name="Oval 116"/>
              <p:cNvSpPr/>
              <p:nvPr/>
            </p:nvSpPr>
            <p:spPr bwMode="auto">
              <a:xfrm>
                <a:off x="5992697" y="3116246"/>
                <a:ext cx="75033"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8" name="Oval 117"/>
              <p:cNvSpPr/>
              <p:nvPr/>
            </p:nvSpPr>
            <p:spPr bwMode="auto">
              <a:xfrm>
                <a:off x="8987992" y="3367167"/>
                <a:ext cx="72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9" name="Oval 118"/>
              <p:cNvSpPr/>
              <p:nvPr/>
            </p:nvSpPr>
            <p:spPr bwMode="auto">
              <a:xfrm>
                <a:off x="9783337" y="3367167"/>
                <a:ext cx="72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104" name="Oval 103"/>
            <p:cNvSpPr/>
            <p:nvPr/>
          </p:nvSpPr>
          <p:spPr bwMode="auto">
            <a:xfrm>
              <a:off x="432223" y="6123480"/>
              <a:ext cx="38111" cy="36525"/>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cxnSp>
          <p:nvCxnSpPr>
            <p:cNvPr id="105" name="Elbow Connector 271"/>
            <p:cNvCxnSpPr>
              <a:cxnSpLocks noChangeShapeType="1"/>
            </p:cNvCxnSpPr>
            <p:nvPr/>
          </p:nvCxnSpPr>
          <p:spPr bwMode="auto">
            <a:xfrm rot="5400000">
              <a:off x="916275" y="4560026"/>
              <a:ext cx="1096551" cy="2065914"/>
            </a:xfrm>
            <a:prstGeom prst="bentConnector4">
              <a:avLst>
                <a:gd name="adj1" fmla="val 29171"/>
                <a:gd name="adj2" fmla="val 103454"/>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grpSp>
      <p:sp>
        <p:nvSpPr>
          <p:cNvPr id="4" name="Rectangle 3"/>
          <p:cNvSpPr/>
          <p:nvPr/>
        </p:nvSpPr>
        <p:spPr>
          <a:xfrm>
            <a:off x="0" y="0"/>
            <a:ext cx="12192000" cy="6858000"/>
          </a:xfrm>
          <a:prstGeom prst="rect">
            <a:avLst/>
          </a:prstGeom>
          <a:solidFill>
            <a:schemeClr val="lt1">
              <a:alpha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entury Gothic" panose="020F0302020204030204"/>
              <a:ea typeface="+mn-ea"/>
              <a:cs typeface="+mn-cs"/>
            </a:endParaRPr>
          </a:p>
        </p:txBody>
      </p:sp>
      <p:sp>
        <p:nvSpPr>
          <p:cNvPr id="3" name="Rectangle 2"/>
          <p:cNvSpPr/>
          <p:nvPr/>
        </p:nvSpPr>
        <p:spPr>
          <a:xfrm>
            <a:off x="868761" y="430945"/>
            <a:ext cx="10476139" cy="2578403"/>
          </a:xfrm>
          <a:prstGeom prst="rect">
            <a:avLst/>
          </a:prstGeom>
          <a:noFill/>
          <a:ln>
            <a:noFill/>
          </a:ln>
        </p:spPr>
        <p:style>
          <a:lnRef idx="2">
            <a:schemeClr val="dk1"/>
          </a:lnRef>
          <a:fillRef idx="1">
            <a:schemeClr val="lt1"/>
          </a:fillRef>
          <a:effectRef idx="0">
            <a:schemeClr val="dk1"/>
          </a:effectRef>
          <a:fontRef idx="minor">
            <a:schemeClr val="dk1"/>
          </a:fontRef>
        </p:style>
        <p:txBody>
          <a:bodyPr lIns="274320" tIns="182880" rIns="274320" bIns="18288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sng" strike="noStrike" kern="1200" cap="none" spc="0" normalizeH="0" baseline="0" noProof="0" dirty="0">
                <a:ln>
                  <a:noFill/>
                </a:ln>
                <a:solidFill>
                  <a:srgbClr val="000000"/>
                </a:solidFill>
                <a:effectLst/>
                <a:uLnTx/>
                <a:uFillTx/>
                <a:latin typeface="Century Gothic" panose="020F0302020204030204"/>
                <a:ea typeface="+mn-ea"/>
                <a:cs typeface="+mn-cs"/>
              </a:rPr>
              <a:t>Physical Data Independence: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Century Gothic" panose="020F0302020204030204"/>
                <a:ea typeface="+mn-ea"/>
                <a:cs typeface="+mn-cs"/>
              </a:rPr>
              <a:t>Database management systems </a:t>
            </a:r>
            <a:r>
              <a:rPr kumimoji="0" lang="en-US" sz="3200" b="1" i="0" u="none" strike="noStrike" kern="1200" cap="none" spc="0" normalizeH="0" baseline="0" noProof="0" dirty="0">
                <a:ln>
                  <a:noFill/>
                </a:ln>
                <a:solidFill>
                  <a:srgbClr val="000000"/>
                </a:solidFill>
                <a:effectLst/>
                <a:uLnTx/>
                <a:uFillTx/>
                <a:latin typeface="Century Gothic" panose="020F0302020204030204"/>
                <a:ea typeface="+mn-ea"/>
                <a:cs typeface="+mn-cs"/>
              </a:rPr>
              <a:t>hide how data is stored</a:t>
            </a:r>
            <a:r>
              <a:rPr kumimoji="0" lang="en-US" sz="3200" b="0" i="0" u="none" strike="noStrike" kern="1200" cap="none" spc="0" normalizeH="0" baseline="0" noProof="0" dirty="0">
                <a:ln>
                  <a:noFill/>
                </a:ln>
                <a:solidFill>
                  <a:srgbClr val="000000"/>
                </a:solidFill>
                <a:effectLst/>
                <a:uLnTx/>
                <a:uFillTx/>
                <a:latin typeface="Century Gothic" panose="020F0302020204030204"/>
                <a:ea typeface="+mn-ea"/>
                <a:cs typeface="+mn-cs"/>
              </a:rPr>
              <a:t> from end user applications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srgbClr val="000000"/>
              </a:solidFill>
              <a:effectLst/>
              <a:uLnTx/>
              <a:uFillTx/>
              <a:latin typeface="Century Gothic" panose="020F03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Century Gothic" panose="020F0302020204030204"/>
                <a:ea typeface="+mn-ea"/>
                <a:cs typeface="+mn-cs"/>
                <a:sym typeface="Wingdings"/>
              </a:rPr>
              <a:t> System can </a:t>
            </a:r>
            <a:r>
              <a:rPr kumimoji="0" lang="en-US" sz="3200" b="1" i="0" u="none" strike="noStrike" kern="1200" cap="none" spc="0" normalizeH="0" baseline="0" noProof="0" dirty="0">
                <a:ln>
                  <a:noFill/>
                </a:ln>
                <a:solidFill>
                  <a:srgbClr val="000000"/>
                </a:solidFill>
                <a:effectLst/>
                <a:uLnTx/>
                <a:uFillTx/>
                <a:latin typeface="Century Gothic" panose="020F0302020204030204"/>
                <a:ea typeface="+mn-ea"/>
                <a:cs typeface="+mn-cs"/>
                <a:sym typeface="Wingdings"/>
              </a:rPr>
              <a:t>optimize storage</a:t>
            </a:r>
            <a:r>
              <a:rPr kumimoji="0" lang="en-US" sz="3200" b="0" i="0" u="none" strike="noStrike" kern="1200" cap="none" spc="0" normalizeH="0" baseline="0" noProof="0" dirty="0">
                <a:ln>
                  <a:noFill/>
                </a:ln>
                <a:solidFill>
                  <a:srgbClr val="000000"/>
                </a:solidFill>
                <a:effectLst/>
                <a:uLnTx/>
                <a:uFillTx/>
                <a:latin typeface="Century Gothic" panose="020F0302020204030204"/>
                <a:ea typeface="+mn-ea"/>
                <a:cs typeface="+mn-cs"/>
                <a:sym typeface="Wingdings"/>
              </a:rPr>
              <a:t> and </a:t>
            </a:r>
            <a:r>
              <a:rPr kumimoji="0" lang="en-US" sz="3200" b="1" i="0" u="none" strike="noStrike" kern="1200" cap="none" spc="0" normalizeH="0" baseline="0" noProof="0" dirty="0">
                <a:ln>
                  <a:noFill/>
                </a:ln>
                <a:solidFill>
                  <a:srgbClr val="000000"/>
                </a:solidFill>
                <a:effectLst/>
                <a:uLnTx/>
                <a:uFillTx/>
                <a:latin typeface="Century Gothic" panose="020F0302020204030204"/>
                <a:ea typeface="+mn-ea"/>
                <a:cs typeface="+mn-cs"/>
                <a:sym typeface="Wingdings"/>
              </a:rPr>
              <a:t>computation</a:t>
            </a:r>
            <a:r>
              <a:rPr kumimoji="0" lang="en-US" sz="3200" b="0" i="0" u="none" strike="noStrike" kern="1200" cap="none" spc="0" normalizeH="0" baseline="0" noProof="0" dirty="0">
                <a:ln>
                  <a:noFill/>
                </a:ln>
                <a:solidFill>
                  <a:srgbClr val="000000"/>
                </a:solidFill>
                <a:effectLst/>
                <a:uLnTx/>
                <a:uFillTx/>
                <a:latin typeface="Century Gothic" panose="020F0302020204030204"/>
                <a:ea typeface="+mn-ea"/>
                <a:cs typeface="+mn-cs"/>
                <a:sym typeface="Wingdings"/>
              </a:rPr>
              <a:t> without changing applications.</a:t>
            </a:r>
            <a:endParaRPr kumimoji="0" lang="en-US" sz="3200" b="0" i="0" u="none" strike="noStrike" kern="1200" cap="none" spc="0" normalizeH="0" baseline="0" noProof="0" dirty="0">
              <a:ln>
                <a:noFill/>
              </a:ln>
              <a:solidFill>
                <a:srgbClr val="000000"/>
              </a:solidFill>
              <a:effectLst/>
              <a:uLnTx/>
              <a:uFillTx/>
              <a:latin typeface="Century Gothic" panose="020F03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200" b="1" i="0" u="sng" strike="noStrike" kern="1200" cap="none" spc="0" normalizeH="0" baseline="0" noProof="0" dirty="0">
              <a:ln>
                <a:noFill/>
              </a:ln>
              <a:solidFill>
                <a:srgbClr val="000000"/>
              </a:solidFill>
              <a:effectLst/>
              <a:uLnTx/>
              <a:uFillTx/>
              <a:latin typeface="Century Gothic" panose="020F0302020204030204"/>
              <a:ea typeface="+mn-ea"/>
              <a:cs typeface="+mn-cs"/>
            </a:endParaRPr>
          </a:p>
        </p:txBody>
      </p:sp>
      <p:grpSp>
        <p:nvGrpSpPr>
          <p:cNvPr id="15" name="Group 14"/>
          <p:cNvGrpSpPr/>
          <p:nvPr/>
        </p:nvGrpSpPr>
        <p:grpSpPr>
          <a:xfrm>
            <a:off x="3850499" y="3812079"/>
            <a:ext cx="7644441" cy="1949140"/>
            <a:chOff x="3850499" y="4496744"/>
            <a:chExt cx="7644441" cy="1949140"/>
          </a:xfrm>
        </p:grpSpPr>
        <p:sp>
          <p:nvSpPr>
            <p:cNvPr id="5" name="TextBox 4"/>
            <p:cNvSpPr txBox="1"/>
            <p:nvPr/>
          </p:nvSpPr>
          <p:spPr>
            <a:xfrm>
              <a:off x="3850499" y="4496744"/>
              <a:ext cx="6718506" cy="707886"/>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4472C4"/>
                  </a:solidFill>
                  <a:effectLst/>
                  <a:uLnTx/>
                  <a:uFillTx/>
                  <a:latin typeface="Century Gothic" panose="020F0302020204030204"/>
                  <a:ea typeface="+mn-ea"/>
                  <a:cs typeface="+mn-cs"/>
                </a:rPr>
                <a:t>Big Idea in Data Structures</a:t>
              </a:r>
            </a:p>
          </p:txBody>
        </p:sp>
        <p:sp>
          <p:nvSpPr>
            <p:cNvPr id="163" name="TextBox 162"/>
            <p:cNvSpPr txBox="1"/>
            <p:nvPr/>
          </p:nvSpPr>
          <p:spPr>
            <a:xfrm>
              <a:off x="6650344" y="5122445"/>
              <a:ext cx="4844596" cy="1323439"/>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4472C4"/>
                  </a:solidFill>
                  <a:effectLst/>
                  <a:uLnTx/>
                  <a:uFillTx/>
                  <a:latin typeface="Century Gothic" panose="020F0302020204030204"/>
                  <a:ea typeface="+mn-ea"/>
                  <a:cs typeface="+mn-cs"/>
                </a:rPr>
                <a:t>Data Systems &amp;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4472C4"/>
                  </a:solidFill>
                  <a:effectLst/>
                  <a:uLnTx/>
                  <a:uFillTx/>
                  <a:latin typeface="Century Gothic" panose="020F0302020204030204"/>
                  <a:ea typeface="+mn-ea"/>
                  <a:cs typeface="+mn-cs"/>
                </a:rPr>
                <a:t>Computer Science</a:t>
              </a:r>
            </a:p>
          </p:txBody>
        </p:sp>
      </p:grpSp>
    </p:spTree>
    <p:extLst>
      <p:ext uri="{BB962C8B-B14F-4D97-AF65-F5344CB8AC3E}">
        <p14:creationId xmlns:p14="http://schemas.microsoft.com/office/powerpoint/2010/main" val="2813810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80527-4085-5747-809B-89357005521F}"/>
              </a:ext>
            </a:extLst>
          </p:cNvPr>
          <p:cNvSpPr>
            <a:spLocks noGrp="1"/>
          </p:cNvSpPr>
          <p:nvPr>
            <p:ph type="title"/>
          </p:nvPr>
        </p:nvSpPr>
        <p:spPr/>
        <p:txBody>
          <a:bodyPr/>
          <a:lstStyle/>
          <a:p>
            <a:r>
              <a:rPr lang="en-US" dirty="0"/>
              <a:t>Physical </a:t>
            </a:r>
            <a:r>
              <a:rPr lang="en-US" b="1" dirty="0"/>
              <a:t>Data Independence </a:t>
            </a:r>
          </a:p>
        </p:txBody>
      </p:sp>
      <p:sp>
        <p:nvSpPr>
          <p:cNvPr id="3" name="Content Placeholder 2">
            <a:extLst>
              <a:ext uri="{FF2B5EF4-FFF2-40B4-BE49-F238E27FC236}">
                <a16:creationId xmlns:a16="http://schemas.microsoft.com/office/drawing/2014/main" id="{66E50794-AA68-3443-B53C-F251C483C972}"/>
              </a:ext>
            </a:extLst>
          </p:cNvPr>
          <p:cNvSpPr>
            <a:spLocks noGrp="1"/>
          </p:cNvSpPr>
          <p:nvPr>
            <p:ph idx="1"/>
          </p:nvPr>
        </p:nvSpPr>
        <p:spPr/>
        <p:txBody>
          <a:bodyPr/>
          <a:lstStyle/>
          <a:p>
            <a:r>
              <a:rPr lang="en-US" dirty="0"/>
              <a:t>Physical data layout/ordering is </a:t>
            </a:r>
            <a:r>
              <a:rPr lang="en-US" b="1" dirty="0"/>
              <a:t>determined by system</a:t>
            </a:r>
          </a:p>
          <a:p>
            <a:pPr lvl="1"/>
            <a:r>
              <a:rPr lang="en-US" dirty="0"/>
              <a:t>goal of maximizing performance </a:t>
            </a:r>
          </a:p>
          <a:p>
            <a:r>
              <a:rPr lang="en-US" b="1" dirty="0"/>
              <a:t>Data Clustering</a:t>
            </a:r>
          </a:p>
          <a:p>
            <a:pPr lvl="1"/>
            <a:r>
              <a:rPr lang="en-US" dirty="0"/>
              <a:t>Organize group of records to improve access efficiency</a:t>
            </a:r>
          </a:p>
          <a:p>
            <a:pPr lvl="1"/>
            <a:r>
              <a:rPr lang="en-US" dirty="0"/>
              <a:t>Example: grouped/ordered by key</a:t>
            </a:r>
          </a:p>
          <a:p>
            <a:r>
              <a:rPr lang="en-US" b="1" dirty="0"/>
              <a:t>Implications on Learning?</a:t>
            </a:r>
          </a:p>
          <a:p>
            <a:pPr lvl="1"/>
            <a:r>
              <a:rPr lang="en-US" dirty="0"/>
              <a:t>Record ordering may depend on data values</a:t>
            </a:r>
          </a:p>
          <a:p>
            <a:pPr lvl="1"/>
            <a:r>
              <a:rPr lang="en-US" dirty="0"/>
              <a:t>Arbitrary ordering </a:t>
            </a:r>
            <a:r>
              <a:rPr lang="en-US" dirty="0">
                <a:sym typeface="Wingdings" pitchFamily="2" charset="2"/>
              </a:rPr>
              <a:t>≠ Random ordering</a:t>
            </a:r>
            <a:endParaRPr lang="en-US" dirty="0"/>
          </a:p>
        </p:txBody>
      </p:sp>
    </p:spTree>
    <p:extLst>
      <p:ext uri="{BB962C8B-B14F-4D97-AF65-F5344CB8AC3E}">
        <p14:creationId xmlns:p14="http://schemas.microsoft.com/office/powerpoint/2010/main" val="2330504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126" y="53786"/>
            <a:ext cx="11365747" cy="1325563"/>
          </a:xfrm>
        </p:spPr>
        <p:txBody>
          <a:bodyPr>
            <a:normAutofit/>
          </a:bodyPr>
          <a:lstStyle/>
          <a:p>
            <a:r>
              <a:rPr lang="en-US" sz="4000" b="1" dirty="0"/>
              <a:t>Relational</a:t>
            </a:r>
            <a:r>
              <a:rPr lang="en-US" sz="4000" dirty="0"/>
              <a:t> Database Systems</a:t>
            </a:r>
          </a:p>
        </p:txBody>
      </p:sp>
      <p:sp>
        <p:nvSpPr>
          <p:cNvPr id="3" name="Content Placeholder 2"/>
          <p:cNvSpPr>
            <a:spLocks noGrp="1"/>
          </p:cNvSpPr>
          <p:nvPr>
            <p:ph idx="1"/>
          </p:nvPr>
        </p:nvSpPr>
        <p:spPr>
          <a:xfrm>
            <a:off x="838200" y="3062181"/>
            <a:ext cx="10515600" cy="5759388"/>
          </a:xfrm>
        </p:spPr>
        <p:txBody>
          <a:bodyPr>
            <a:normAutofit/>
          </a:bodyPr>
          <a:lstStyle/>
          <a:p>
            <a:r>
              <a:rPr lang="en-US" i="1" dirty="0"/>
              <a:t>Logically</a:t>
            </a:r>
            <a:r>
              <a:rPr lang="en-US" dirty="0"/>
              <a:t> organize data in </a:t>
            </a:r>
            <a:r>
              <a:rPr lang="en-US" b="1" dirty="0"/>
              <a:t>relations </a:t>
            </a:r>
            <a:r>
              <a:rPr lang="en-US" dirty="0"/>
              <a:t>(tables)</a:t>
            </a:r>
            <a:endParaRPr lang="en-US" b="1" dirty="0"/>
          </a:p>
          <a:p>
            <a:r>
              <a:rPr lang="en-US" dirty="0"/>
              <a:t>Structured Query Language</a:t>
            </a:r>
            <a:r>
              <a:rPr lang="en-US" b="1" dirty="0"/>
              <a:t> (SQL) </a:t>
            </a:r>
            <a:r>
              <a:rPr lang="en-US" dirty="0"/>
              <a:t>to define, manipulate and compute on data. </a:t>
            </a:r>
          </a:p>
          <a:p>
            <a:pPr lvl="1"/>
            <a:r>
              <a:rPr lang="en-US" dirty="0"/>
              <a:t>A common language used by many data systems</a:t>
            </a:r>
          </a:p>
          <a:p>
            <a:pPr lvl="1"/>
            <a:r>
              <a:rPr lang="en-US" dirty="0"/>
              <a:t>Describes logical organization of data as well as computation</a:t>
            </a:r>
          </a:p>
        </p:txBody>
      </p:sp>
      <p:grpSp>
        <p:nvGrpSpPr>
          <p:cNvPr id="12" name="Group 11">
            <a:extLst>
              <a:ext uri="{FF2B5EF4-FFF2-40B4-BE49-F238E27FC236}">
                <a16:creationId xmlns:a16="http://schemas.microsoft.com/office/drawing/2014/main" id="{BA7963CB-967B-C440-894D-AA53EF669F66}"/>
              </a:ext>
            </a:extLst>
          </p:cNvPr>
          <p:cNvGrpSpPr/>
          <p:nvPr/>
        </p:nvGrpSpPr>
        <p:grpSpPr>
          <a:xfrm>
            <a:off x="1070482" y="1421915"/>
            <a:ext cx="9513893" cy="1299955"/>
            <a:chOff x="2182105" y="1935190"/>
            <a:chExt cx="9513893" cy="1299955"/>
          </a:xfrm>
        </p:grpSpPr>
        <p:pic>
          <p:nvPicPr>
            <p:cNvPr id="13" name="Picture 12">
              <a:extLst>
                <a:ext uri="{FF2B5EF4-FFF2-40B4-BE49-F238E27FC236}">
                  <a16:creationId xmlns:a16="http://schemas.microsoft.com/office/drawing/2014/main" id="{3EF8871D-494B-6B4E-84B1-2DAA6A15570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536015" y="2027363"/>
              <a:ext cx="1436848" cy="1166137"/>
            </a:xfrm>
            <a:prstGeom prst="rect">
              <a:avLst/>
            </a:prstGeom>
          </p:spPr>
        </p:pic>
        <p:pic>
          <p:nvPicPr>
            <p:cNvPr id="14" name="Picture 13">
              <a:extLst>
                <a:ext uri="{FF2B5EF4-FFF2-40B4-BE49-F238E27FC236}">
                  <a16:creationId xmlns:a16="http://schemas.microsoft.com/office/drawing/2014/main" id="{90C34773-0D04-4847-A717-D41DF004366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196868" y="1937767"/>
              <a:ext cx="1463067" cy="1297378"/>
            </a:xfrm>
            <a:prstGeom prst="rect">
              <a:avLst/>
            </a:prstGeom>
          </p:spPr>
        </p:pic>
        <p:pic>
          <p:nvPicPr>
            <p:cNvPr id="15" name="Picture 14">
              <a:extLst>
                <a:ext uri="{FF2B5EF4-FFF2-40B4-BE49-F238E27FC236}">
                  <a16:creationId xmlns:a16="http://schemas.microsoft.com/office/drawing/2014/main" id="{4F4A2B1C-0D46-874B-A902-04A211FF11C8}"/>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883939" y="2366778"/>
              <a:ext cx="1812059" cy="858916"/>
            </a:xfrm>
            <a:prstGeom prst="rect">
              <a:avLst/>
            </a:prstGeom>
          </p:spPr>
        </p:pic>
        <p:grpSp>
          <p:nvGrpSpPr>
            <p:cNvPr id="16" name="Group 15">
              <a:extLst>
                <a:ext uri="{FF2B5EF4-FFF2-40B4-BE49-F238E27FC236}">
                  <a16:creationId xmlns:a16="http://schemas.microsoft.com/office/drawing/2014/main" id="{A93F8763-551A-1547-9E83-62B96362F194}"/>
                </a:ext>
              </a:extLst>
            </p:cNvPr>
            <p:cNvGrpSpPr/>
            <p:nvPr/>
          </p:nvGrpSpPr>
          <p:grpSpPr>
            <a:xfrm>
              <a:off x="2182105" y="1937766"/>
              <a:ext cx="1247932" cy="1247932"/>
              <a:chOff x="403057" y="2564569"/>
              <a:chExt cx="1247932" cy="1247932"/>
            </a:xfrm>
          </p:grpSpPr>
          <p:pic>
            <p:nvPicPr>
              <p:cNvPr id="19" name="Picture 18">
                <a:extLst>
                  <a:ext uri="{FF2B5EF4-FFF2-40B4-BE49-F238E27FC236}">
                    <a16:creationId xmlns:a16="http://schemas.microsoft.com/office/drawing/2014/main" id="{D5EEBD9F-F8AF-4540-96C8-5D72DD4CB0B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03057" y="2564569"/>
                <a:ext cx="1247932" cy="1247932"/>
              </a:xfrm>
              <a:prstGeom prst="rect">
                <a:avLst/>
              </a:prstGeom>
            </p:spPr>
          </p:pic>
          <p:pic>
            <p:nvPicPr>
              <p:cNvPr id="20" name="Picture 19">
                <a:extLst>
                  <a:ext uri="{FF2B5EF4-FFF2-40B4-BE49-F238E27FC236}">
                    <a16:creationId xmlns:a16="http://schemas.microsoft.com/office/drawing/2014/main" id="{65EC284D-0284-654B-8995-A7D7A579B7DB}"/>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995471" y="3466994"/>
                <a:ext cx="579162" cy="299648"/>
              </a:xfrm>
              <a:prstGeom prst="rect">
                <a:avLst/>
              </a:prstGeom>
            </p:spPr>
          </p:pic>
        </p:grpSp>
        <p:pic>
          <p:nvPicPr>
            <p:cNvPr id="17" name="Picture 16">
              <a:extLst>
                <a:ext uri="{FF2B5EF4-FFF2-40B4-BE49-F238E27FC236}">
                  <a16:creationId xmlns:a16="http://schemas.microsoft.com/office/drawing/2014/main" id="{D1A90454-A205-3E49-A020-29DC9D1C6522}"/>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3654042" y="1935190"/>
              <a:ext cx="1250508" cy="1250508"/>
            </a:xfrm>
            <a:prstGeom prst="rect">
              <a:avLst/>
            </a:prstGeom>
          </p:spPr>
        </p:pic>
        <p:pic>
          <p:nvPicPr>
            <p:cNvPr id="18" name="Picture 17">
              <a:extLst>
                <a:ext uri="{FF2B5EF4-FFF2-40B4-BE49-F238E27FC236}">
                  <a16:creationId xmlns:a16="http://schemas.microsoft.com/office/drawing/2014/main" id="{74B4163F-2216-284D-9B8F-B56E8B850F12}"/>
                </a:ext>
              </a:extLst>
            </p:cNvPr>
            <p:cNvPicPr>
              <a:picLocks noChangeAspect="1"/>
            </p:cNvPicPr>
            <p:nvPr/>
          </p:nvPicPr>
          <p:blipFill>
            <a:blip r:embed="rId8"/>
            <a:stretch>
              <a:fillRect/>
            </a:stretch>
          </p:blipFill>
          <p:spPr>
            <a:xfrm>
              <a:off x="5123082" y="1940840"/>
              <a:ext cx="1255372" cy="1255372"/>
            </a:xfrm>
            <a:prstGeom prst="rect">
              <a:avLst/>
            </a:prstGeom>
          </p:spPr>
        </p:pic>
      </p:grpSp>
    </p:spTree>
    <p:extLst>
      <p:ext uri="{BB962C8B-B14F-4D97-AF65-F5344CB8AC3E}">
        <p14:creationId xmlns:p14="http://schemas.microsoft.com/office/powerpoint/2010/main" val="4020964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2450" y="248958"/>
            <a:ext cx="10801350" cy="1325563"/>
          </a:xfrm>
        </p:spPr>
        <p:txBody>
          <a:bodyPr/>
          <a:lstStyle/>
          <a:p>
            <a:r>
              <a:rPr lang="en-US" dirty="0"/>
              <a:t>SQL is a </a:t>
            </a:r>
            <a:r>
              <a:rPr lang="en-US" b="1" dirty="0"/>
              <a:t>Declarative</a:t>
            </a:r>
            <a:r>
              <a:rPr lang="en-US" dirty="0"/>
              <a:t> Language </a:t>
            </a:r>
          </a:p>
        </p:txBody>
      </p:sp>
      <p:sp>
        <p:nvSpPr>
          <p:cNvPr id="3" name="Content Placeholder 2"/>
          <p:cNvSpPr>
            <a:spLocks noGrp="1"/>
          </p:cNvSpPr>
          <p:nvPr>
            <p:ph idx="1"/>
          </p:nvPr>
        </p:nvSpPr>
        <p:spPr>
          <a:xfrm>
            <a:off x="838200" y="1456868"/>
            <a:ext cx="10515600" cy="4954978"/>
          </a:xfrm>
        </p:spPr>
        <p:txBody>
          <a:bodyPr>
            <a:normAutofit/>
          </a:bodyPr>
          <a:lstStyle/>
          <a:p>
            <a:pPr marL="457200" lvl="1" indent="-442913">
              <a:spcBef>
                <a:spcPts val="2200"/>
              </a:spcBef>
              <a:buClr>
                <a:schemeClr val="tx1"/>
              </a:buClr>
              <a:buSzPct val="100000"/>
            </a:pPr>
            <a:r>
              <a:rPr lang="en-US" b="1" dirty="0"/>
              <a:t>Declarative: </a:t>
            </a:r>
            <a:r>
              <a:rPr lang="en-US" dirty="0"/>
              <a:t>“Say </a:t>
            </a:r>
            <a:r>
              <a:rPr lang="en-US" b="1" i="1" dirty="0"/>
              <a:t>what</a:t>
            </a:r>
            <a:r>
              <a:rPr lang="en-US" dirty="0"/>
              <a:t> you want, not </a:t>
            </a:r>
            <a:r>
              <a:rPr lang="en-US" b="1" i="1" dirty="0"/>
              <a:t>how</a:t>
            </a:r>
            <a:r>
              <a:rPr lang="en-US" i="1" dirty="0"/>
              <a:t> </a:t>
            </a:r>
            <a:r>
              <a:rPr lang="en-US" dirty="0"/>
              <a:t>to get it.”</a:t>
            </a:r>
          </a:p>
          <a:p>
            <a:pPr marL="915988" lvl="2" indent="-442913">
              <a:spcBef>
                <a:spcPts val="2200"/>
              </a:spcBef>
              <a:buClr>
                <a:schemeClr val="tx1"/>
              </a:buClr>
              <a:buSzPct val="100000"/>
            </a:pPr>
            <a:r>
              <a:rPr lang="en-US" b="1" dirty="0"/>
              <a:t>Declarative Example:</a:t>
            </a:r>
            <a:r>
              <a:rPr lang="en-US" dirty="0"/>
              <a:t> </a:t>
            </a:r>
            <a:r>
              <a:rPr lang="en-US" i="1" dirty="0"/>
              <a:t> I want a table with columns “x” and “y” constructed from tables “A” and ”B” where the values in “y” are greater than 100.00.</a:t>
            </a:r>
          </a:p>
          <a:p>
            <a:pPr marL="915988" lvl="2" indent="-442913">
              <a:spcBef>
                <a:spcPts val="2200"/>
              </a:spcBef>
              <a:buClr>
                <a:schemeClr val="tx1"/>
              </a:buClr>
              <a:buSzPct val="100000"/>
            </a:pPr>
            <a:r>
              <a:rPr lang="en-US" b="1" dirty="0"/>
              <a:t>Imperative Example:</a:t>
            </a:r>
            <a:r>
              <a:rPr lang="en-US" dirty="0"/>
              <a:t> For each record in  table “A” find the corresponding record in table “B” then drop the records where “y” is less than or equal to 100 then return the ”x” and “y” values.</a:t>
            </a:r>
            <a:endParaRPr lang="en-US" sz="1800" dirty="0"/>
          </a:p>
          <a:p>
            <a:r>
              <a:rPr lang="en-US" sz="2400" b="1" dirty="0"/>
              <a:t>Advantages</a:t>
            </a:r>
            <a:r>
              <a:rPr lang="en-US" sz="2400" dirty="0"/>
              <a:t> of declarative programming</a:t>
            </a:r>
          </a:p>
          <a:p>
            <a:pPr lvl="1"/>
            <a:r>
              <a:rPr lang="en-US" sz="2000" dirty="0">
                <a:highlight>
                  <a:srgbClr val="FFFF00"/>
                </a:highlight>
              </a:rPr>
              <a:t>Enable the system to find the best way to achieve the result.</a:t>
            </a:r>
          </a:p>
          <a:p>
            <a:pPr lvl="1"/>
            <a:r>
              <a:rPr lang="en-US" sz="2000" dirty="0"/>
              <a:t>More compact and easier to learn for non-programmers (Maybe?)</a:t>
            </a:r>
          </a:p>
          <a:p>
            <a:r>
              <a:rPr lang="en-US" sz="2400" b="1" dirty="0"/>
              <a:t>Challenges</a:t>
            </a:r>
            <a:r>
              <a:rPr lang="en-US" sz="2400" dirty="0"/>
              <a:t> of declarative programming</a:t>
            </a:r>
          </a:p>
          <a:p>
            <a:pPr lvl="1"/>
            <a:r>
              <a:rPr lang="en-US" sz="2000" dirty="0"/>
              <a:t>System performance depends heavily on </a:t>
            </a:r>
            <a:r>
              <a:rPr lang="en-US" sz="2000" dirty="0">
                <a:highlight>
                  <a:srgbClr val="FFFF00"/>
                </a:highlight>
              </a:rPr>
              <a:t>automatic optimization</a:t>
            </a:r>
          </a:p>
          <a:p>
            <a:pPr lvl="1"/>
            <a:r>
              <a:rPr lang="en-US" sz="2000" dirty="0"/>
              <a:t>Limited language (not Turing complete) </a:t>
            </a:r>
            <a:r>
              <a:rPr lang="en-US" sz="2000" dirty="0">
                <a:sym typeface="Wingdings" pitchFamily="2" charset="2"/>
              </a:rPr>
              <a:t> need </a:t>
            </a:r>
            <a:r>
              <a:rPr lang="en-US" sz="2000" dirty="0">
                <a:highlight>
                  <a:srgbClr val="FFFF00"/>
                </a:highlight>
                <a:sym typeface="Wingdings" pitchFamily="2" charset="2"/>
              </a:rPr>
              <a:t>extensions</a:t>
            </a:r>
            <a:endParaRPr lang="en-US" sz="2000" dirty="0">
              <a:highlight>
                <a:srgbClr val="FFFF00"/>
              </a:highlight>
            </a:endParaRPr>
          </a:p>
        </p:txBody>
      </p:sp>
    </p:spTree>
    <p:extLst>
      <p:ext uri="{BB962C8B-B14F-4D97-AF65-F5344CB8AC3E}">
        <p14:creationId xmlns:p14="http://schemas.microsoft.com/office/powerpoint/2010/main" val="524597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7E0106-0827-EA40-8D6B-E426C7B0393B}"/>
              </a:ext>
            </a:extLst>
          </p:cNvPr>
          <p:cNvSpPr/>
          <p:nvPr/>
        </p:nvSpPr>
        <p:spPr>
          <a:xfrm>
            <a:off x="-609600" y="2662848"/>
            <a:ext cx="13411200" cy="422369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408B7B-C09C-EB4E-99BF-7D8BF335031E}"/>
              </a:ext>
            </a:extLst>
          </p:cNvPr>
          <p:cNvSpPr>
            <a:spLocks noGrp="1"/>
          </p:cNvSpPr>
          <p:nvPr>
            <p:ph type="title"/>
          </p:nvPr>
        </p:nvSpPr>
        <p:spPr>
          <a:xfrm>
            <a:off x="552450" y="0"/>
            <a:ext cx="10801350" cy="1325563"/>
          </a:xfrm>
        </p:spPr>
        <p:txBody>
          <a:bodyPr/>
          <a:lstStyle/>
          <a:p>
            <a:r>
              <a:rPr lang="en-US" dirty="0"/>
              <a:t>User Defined Aggregates</a:t>
            </a:r>
          </a:p>
        </p:txBody>
      </p:sp>
      <p:sp>
        <p:nvSpPr>
          <p:cNvPr id="3" name="Content Placeholder 2">
            <a:extLst>
              <a:ext uri="{FF2B5EF4-FFF2-40B4-BE49-F238E27FC236}">
                <a16:creationId xmlns:a16="http://schemas.microsoft.com/office/drawing/2014/main" id="{C7F95B54-1507-7340-9EE2-90F2397B251F}"/>
              </a:ext>
            </a:extLst>
          </p:cNvPr>
          <p:cNvSpPr>
            <a:spLocks noGrp="1"/>
          </p:cNvSpPr>
          <p:nvPr>
            <p:ph idx="1"/>
          </p:nvPr>
        </p:nvSpPr>
        <p:spPr>
          <a:xfrm>
            <a:off x="838200" y="1240891"/>
            <a:ext cx="10515600" cy="1419691"/>
          </a:xfrm>
        </p:spPr>
        <p:txBody>
          <a:bodyPr/>
          <a:lstStyle/>
          <a:p>
            <a:r>
              <a:rPr lang="en-US" dirty="0"/>
              <a:t>Provide a </a:t>
            </a:r>
            <a:r>
              <a:rPr lang="en-US" b="1" dirty="0"/>
              <a:t>low-level API</a:t>
            </a:r>
            <a:r>
              <a:rPr lang="en-US" dirty="0"/>
              <a:t> for defining functions that aggregate state across records in a table</a:t>
            </a:r>
          </a:p>
          <a:p>
            <a:pPr lvl="1"/>
            <a:r>
              <a:rPr lang="en-US" dirty="0"/>
              <a:t>Much like </a:t>
            </a:r>
            <a:r>
              <a:rPr lang="en-US" b="1" dirty="0"/>
              <a:t>fold</a:t>
            </a:r>
            <a:r>
              <a:rPr lang="en-US" dirty="0"/>
              <a:t> in functional Programming</a:t>
            </a:r>
          </a:p>
        </p:txBody>
      </p:sp>
      <p:sp>
        <p:nvSpPr>
          <p:cNvPr id="4" name="TextBox 3">
            <a:extLst>
              <a:ext uri="{FF2B5EF4-FFF2-40B4-BE49-F238E27FC236}">
                <a16:creationId xmlns:a16="http://schemas.microsoft.com/office/drawing/2014/main" id="{019471CE-39A0-DF4C-8042-B3C0F4B0EE7B}"/>
              </a:ext>
            </a:extLst>
          </p:cNvPr>
          <p:cNvSpPr txBox="1"/>
          <p:nvPr/>
        </p:nvSpPr>
        <p:spPr>
          <a:xfrm>
            <a:off x="552450" y="2457069"/>
            <a:ext cx="11170024" cy="4417748"/>
          </a:xfrm>
          <a:prstGeom prst="rect">
            <a:avLst/>
          </a:prstGeom>
        </p:spPr>
        <p:txBody>
          <a:bodyPr wrap="square" rtlCol="0">
            <a:spAutoFit/>
          </a:bodyPr>
          <a:lstStyle/>
          <a:p>
            <a:pPr>
              <a:lnSpc>
                <a:spcPct val="200000"/>
              </a:lnSpc>
              <a:tabLst>
                <a:tab pos="339725" algn="l"/>
              </a:tabLst>
            </a:pP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rPr>
              <a:t>CREATE AGGREGATE </a:t>
            </a:r>
            <a:r>
              <a:rPr lang="en-US" sz="2400" dirty="0" err="1">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rPr>
              <a:t>agg_name</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rPr>
              <a:t> (…){</a:t>
            </a:r>
          </a:p>
          <a:p>
            <a:pPr>
              <a:lnSpc>
                <a:spcPct val="200000"/>
              </a:lnSpc>
              <a:tabLst>
                <a:tab pos="339725" algn="l"/>
              </a:tabLst>
            </a:pP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rPr>
              <a:t>	</a:t>
            </a:r>
            <a:r>
              <a:rPr lang="en-US" sz="2400" b="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rPr>
              <a:t>initialize</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rPr>
              <a:t>(</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rPr>
              <a:t>state</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rPr>
              <a:t>) </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p>
          <a:p>
            <a:pPr>
              <a:lnSpc>
                <a:spcPct val="200000"/>
              </a:lnSpc>
              <a:tabLst>
                <a:tab pos="339725" algn="l"/>
              </a:tabLst>
            </a:pP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b="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transition</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row</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 </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p>
          <a:p>
            <a:pPr>
              <a:lnSpc>
                <a:spcPct val="200000"/>
              </a:lnSpc>
              <a:tabLst>
                <a:tab pos="339725" algn="l"/>
              </a:tabLst>
            </a:pP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b="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terminate</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 </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result</a:t>
            </a:r>
          </a:p>
          <a:p>
            <a:pPr>
              <a:lnSpc>
                <a:spcPct val="200000"/>
              </a:lnSpc>
              <a:tabLst>
                <a:tab pos="339725" algn="l"/>
              </a:tabLst>
            </a:pP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b="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merge</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 </a:t>
            </a:r>
            <a:r>
              <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endParaRPr lang="en-US" sz="2400" i="1"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endParaRPr>
          </a:p>
          <a:p>
            <a:pPr>
              <a:lnSpc>
                <a:spcPct val="150000"/>
              </a:lnSpc>
              <a:tabLst>
                <a:tab pos="339725" algn="l"/>
              </a:tabLst>
            </a:pPr>
            <a:r>
              <a:rPr lang="en-US" sz="2400" dirty="0">
                <a:solidFill>
                  <a:schemeClr val="bg1">
                    <a:lumMod val="95000"/>
                  </a:schemeClr>
                </a:solidFill>
                <a:latin typeface="IBM Plex Mono" panose="020B0509050203000203" pitchFamily="49" charset="77"/>
                <a:ea typeface="Menlo" panose="020B0609030804020204" pitchFamily="49" charset="0"/>
                <a:cs typeface="Menlo" panose="020B0609030804020204" pitchFamily="49" charset="0"/>
              </a:rPr>
              <a:t>}</a:t>
            </a:r>
          </a:p>
        </p:txBody>
      </p:sp>
      <p:sp>
        <p:nvSpPr>
          <p:cNvPr id="6" name="TextBox 5">
            <a:extLst>
              <a:ext uri="{FF2B5EF4-FFF2-40B4-BE49-F238E27FC236}">
                <a16:creationId xmlns:a16="http://schemas.microsoft.com/office/drawing/2014/main" id="{890CC6A7-6FF6-C543-87EF-697B18571D64}"/>
              </a:ext>
            </a:extLst>
          </p:cNvPr>
          <p:cNvSpPr txBox="1"/>
          <p:nvPr/>
        </p:nvSpPr>
        <p:spPr>
          <a:xfrm>
            <a:off x="936017" y="3075019"/>
            <a:ext cx="4674678" cy="400110"/>
          </a:xfrm>
          <a:prstGeom prst="rect">
            <a:avLst/>
          </a:prstGeom>
        </p:spPr>
        <p:txBody>
          <a:bodyPr wrap="none" rtlCol="0">
            <a:spAutoFit/>
          </a:bodyPr>
          <a:lstStyle/>
          <a:p>
            <a:r>
              <a:rPr lang="en-US" sz="2000" dirty="0">
                <a:solidFill>
                  <a:srgbClr val="FF85FF"/>
                </a:solidFill>
              </a:rPr>
              <a:t># Initialize the state for aggregation.</a:t>
            </a:r>
          </a:p>
        </p:txBody>
      </p:sp>
      <p:sp>
        <p:nvSpPr>
          <p:cNvPr id="7" name="TextBox 6">
            <a:extLst>
              <a:ext uri="{FF2B5EF4-FFF2-40B4-BE49-F238E27FC236}">
                <a16:creationId xmlns:a16="http://schemas.microsoft.com/office/drawing/2014/main" id="{E83988E7-6DCA-4E43-AC1A-FBA11CB44739}"/>
              </a:ext>
            </a:extLst>
          </p:cNvPr>
          <p:cNvSpPr txBox="1"/>
          <p:nvPr/>
        </p:nvSpPr>
        <p:spPr>
          <a:xfrm>
            <a:off x="936017" y="3830294"/>
            <a:ext cx="6994222" cy="400110"/>
          </a:xfrm>
          <a:prstGeom prst="rect">
            <a:avLst/>
          </a:prstGeom>
        </p:spPr>
        <p:txBody>
          <a:bodyPr wrap="none" rtlCol="0">
            <a:spAutoFit/>
          </a:bodyPr>
          <a:lstStyle/>
          <a:p>
            <a:r>
              <a:rPr lang="en-US" sz="2000" dirty="0">
                <a:solidFill>
                  <a:srgbClr val="FF85FF"/>
                </a:solidFill>
              </a:rPr>
              <a:t># Advance the state for one row.  Invoked repeatedly.</a:t>
            </a:r>
          </a:p>
        </p:txBody>
      </p:sp>
      <p:sp>
        <p:nvSpPr>
          <p:cNvPr id="8" name="TextBox 7">
            <a:extLst>
              <a:ext uri="{FF2B5EF4-FFF2-40B4-BE49-F238E27FC236}">
                <a16:creationId xmlns:a16="http://schemas.microsoft.com/office/drawing/2014/main" id="{9EDCF225-FEC6-DC4C-9AAB-E336AA103EEC}"/>
              </a:ext>
            </a:extLst>
          </p:cNvPr>
          <p:cNvSpPr txBox="1"/>
          <p:nvPr/>
        </p:nvSpPr>
        <p:spPr>
          <a:xfrm>
            <a:off x="936017" y="4584580"/>
            <a:ext cx="3002745" cy="400110"/>
          </a:xfrm>
          <a:prstGeom prst="rect">
            <a:avLst/>
          </a:prstGeom>
        </p:spPr>
        <p:txBody>
          <a:bodyPr wrap="none" rtlCol="0">
            <a:spAutoFit/>
          </a:bodyPr>
          <a:lstStyle/>
          <a:p>
            <a:r>
              <a:rPr lang="en-US" sz="2000" dirty="0">
                <a:solidFill>
                  <a:srgbClr val="FF85FF"/>
                </a:solidFill>
              </a:rPr>
              <a:t># Compute final result.</a:t>
            </a:r>
          </a:p>
        </p:txBody>
      </p:sp>
      <p:sp>
        <p:nvSpPr>
          <p:cNvPr id="10" name="TextBox 9">
            <a:extLst>
              <a:ext uri="{FF2B5EF4-FFF2-40B4-BE49-F238E27FC236}">
                <a16:creationId xmlns:a16="http://schemas.microsoft.com/office/drawing/2014/main" id="{AC1A7FE7-5038-AB44-AD4F-A483CE520A51}"/>
              </a:ext>
            </a:extLst>
          </p:cNvPr>
          <p:cNvSpPr txBox="1"/>
          <p:nvPr/>
        </p:nvSpPr>
        <p:spPr>
          <a:xfrm>
            <a:off x="936017" y="5338866"/>
            <a:ext cx="8101898" cy="400110"/>
          </a:xfrm>
          <a:prstGeom prst="rect">
            <a:avLst/>
          </a:prstGeom>
        </p:spPr>
        <p:txBody>
          <a:bodyPr wrap="none" rtlCol="0">
            <a:spAutoFit/>
          </a:bodyPr>
          <a:lstStyle/>
          <a:p>
            <a:r>
              <a:rPr lang="en-US" sz="2000" dirty="0">
                <a:solidFill>
                  <a:srgbClr val="FF85FF"/>
                </a:solidFill>
              </a:rPr>
              <a:t># (Optional) Merge intermediate states from parallel executions.</a:t>
            </a:r>
          </a:p>
        </p:txBody>
      </p:sp>
      <p:grpSp>
        <p:nvGrpSpPr>
          <p:cNvPr id="37" name="Group 36">
            <a:extLst>
              <a:ext uri="{FF2B5EF4-FFF2-40B4-BE49-F238E27FC236}">
                <a16:creationId xmlns:a16="http://schemas.microsoft.com/office/drawing/2014/main" id="{135CAB48-676E-2147-94E9-7F175A807777}"/>
              </a:ext>
            </a:extLst>
          </p:cNvPr>
          <p:cNvGrpSpPr/>
          <p:nvPr/>
        </p:nvGrpSpPr>
        <p:grpSpPr>
          <a:xfrm>
            <a:off x="9421482" y="4584580"/>
            <a:ext cx="1952270" cy="1692127"/>
            <a:chOff x="9401530" y="4657128"/>
            <a:chExt cx="1952270" cy="1692127"/>
          </a:xfrm>
        </p:grpSpPr>
        <p:grpSp>
          <p:nvGrpSpPr>
            <p:cNvPr id="35" name="Group 34">
              <a:extLst>
                <a:ext uri="{FF2B5EF4-FFF2-40B4-BE49-F238E27FC236}">
                  <a16:creationId xmlns:a16="http://schemas.microsoft.com/office/drawing/2014/main" id="{0BF28550-0C5F-834A-A8DF-CBA96F3C3B38}"/>
                </a:ext>
              </a:extLst>
            </p:cNvPr>
            <p:cNvGrpSpPr/>
            <p:nvPr/>
          </p:nvGrpSpPr>
          <p:grpSpPr>
            <a:xfrm>
              <a:off x="9694394" y="4657128"/>
              <a:ext cx="1659406" cy="1692127"/>
              <a:chOff x="9694394" y="4340807"/>
              <a:chExt cx="1659406" cy="1692127"/>
            </a:xfrm>
          </p:grpSpPr>
          <p:grpSp>
            <p:nvGrpSpPr>
              <p:cNvPr id="32" name="Group 31">
                <a:extLst>
                  <a:ext uri="{FF2B5EF4-FFF2-40B4-BE49-F238E27FC236}">
                    <a16:creationId xmlns:a16="http://schemas.microsoft.com/office/drawing/2014/main" id="{0F913A89-E288-AD49-AB2F-598D85C82D93}"/>
                  </a:ext>
                </a:extLst>
              </p:cNvPr>
              <p:cNvGrpSpPr/>
              <p:nvPr/>
            </p:nvGrpSpPr>
            <p:grpSpPr>
              <a:xfrm>
                <a:off x="9982200" y="4340807"/>
                <a:ext cx="1371600" cy="1689340"/>
                <a:chOff x="9715500" y="4584580"/>
                <a:chExt cx="1371600" cy="1689340"/>
              </a:xfrm>
            </p:grpSpPr>
            <p:sp>
              <p:nvSpPr>
                <p:cNvPr id="11" name="Rectangle 10">
                  <a:extLst>
                    <a:ext uri="{FF2B5EF4-FFF2-40B4-BE49-F238E27FC236}">
                      <a16:creationId xmlns:a16="http://schemas.microsoft.com/office/drawing/2014/main" id="{64182203-5D3D-214C-B481-CB73629E95AA}"/>
                    </a:ext>
                  </a:extLst>
                </p:cNvPr>
                <p:cNvSpPr/>
                <p:nvPr/>
              </p:nvSpPr>
              <p:spPr>
                <a:xfrm>
                  <a:off x="9715500" y="4584580"/>
                  <a:ext cx="1371600" cy="241420"/>
                </a:xfrm>
                <a:prstGeom prst="rect">
                  <a:avLst/>
                </a:prstGeom>
                <a:solidFill>
                  <a:schemeClr val="accent6">
                    <a:lumMod val="75000"/>
                  </a:schemeClr>
                </a:solidFill>
                <a:ln>
                  <a:solidFill>
                    <a:schemeClr val="accent6"/>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62BD8C49-77E2-4643-951C-A3F04868B621}"/>
                    </a:ext>
                  </a:extLst>
                </p:cNvPr>
                <p:cNvGrpSpPr/>
                <p:nvPr/>
              </p:nvGrpSpPr>
              <p:grpSpPr>
                <a:xfrm>
                  <a:off x="9715500" y="4825900"/>
                  <a:ext cx="1371600" cy="241420"/>
                  <a:chOff x="9715500" y="4826000"/>
                  <a:chExt cx="1371600" cy="241420"/>
                </a:xfrm>
                <a:noFill/>
              </p:grpSpPr>
              <p:sp>
                <p:nvSpPr>
                  <p:cNvPr id="12" name="Rectangle 11">
                    <a:extLst>
                      <a:ext uri="{FF2B5EF4-FFF2-40B4-BE49-F238E27FC236}">
                        <a16:creationId xmlns:a16="http://schemas.microsoft.com/office/drawing/2014/main" id="{F3F69B23-6858-5A4D-8D74-AA02C46D6EF9}"/>
                      </a:ext>
                    </a:extLst>
                  </p:cNvPr>
                  <p:cNvSpPr/>
                  <p:nvPr/>
                </p:nvSpPr>
                <p:spPr>
                  <a:xfrm>
                    <a:off x="97155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DFF14CC-6A61-7C46-A405-F056418A7669}"/>
                      </a:ext>
                    </a:extLst>
                  </p:cNvPr>
                  <p:cNvSpPr/>
                  <p:nvPr/>
                </p:nvSpPr>
                <p:spPr>
                  <a:xfrm>
                    <a:off x="104013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2C31AB60-5561-6940-B515-25A9FF31698E}"/>
                    </a:ext>
                  </a:extLst>
                </p:cNvPr>
                <p:cNvGrpSpPr/>
                <p:nvPr/>
              </p:nvGrpSpPr>
              <p:grpSpPr>
                <a:xfrm>
                  <a:off x="9715500" y="5067220"/>
                  <a:ext cx="1371600" cy="241420"/>
                  <a:chOff x="9715500" y="4826000"/>
                  <a:chExt cx="1371600" cy="241420"/>
                </a:xfrm>
                <a:noFill/>
              </p:grpSpPr>
              <p:sp>
                <p:nvSpPr>
                  <p:cNvPr id="18" name="Rectangle 17">
                    <a:extLst>
                      <a:ext uri="{FF2B5EF4-FFF2-40B4-BE49-F238E27FC236}">
                        <a16:creationId xmlns:a16="http://schemas.microsoft.com/office/drawing/2014/main" id="{8DD95CEE-94B5-5841-B2B2-26E5F9D737C9}"/>
                      </a:ext>
                    </a:extLst>
                  </p:cNvPr>
                  <p:cNvSpPr/>
                  <p:nvPr/>
                </p:nvSpPr>
                <p:spPr>
                  <a:xfrm>
                    <a:off x="97155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B200B22-35CF-6348-BFF0-56B8C610B150}"/>
                      </a:ext>
                    </a:extLst>
                  </p:cNvPr>
                  <p:cNvSpPr/>
                  <p:nvPr/>
                </p:nvSpPr>
                <p:spPr>
                  <a:xfrm>
                    <a:off x="104013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B1DB134B-C546-CC47-9862-217EED00EF86}"/>
                    </a:ext>
                  </a:extLst>
                </p:cNvPr>
                <p:cNvGrpSpPr/>
                <p:nvPr/>
              </p:nvGrpSpPr>
              <p:grpSpPr>
                <a:xfrm>
                  <a:off x="9715500" y="5308540"/>
                  <a:ext cx="1371600" cy="241420"/>
                  <a:chOff x="9715500" y="4826000"/>
                  <a:chExt cx="1371600" cy="241420"/>
                </a:xfrm>
                <a:noFill/>
              </p:grpSpPr>
              <p:sp>
                <p:nvSpPr>
                  <p:cNvPr id="21" name="Rectangle 20">
                    <a:extLst>
                      <a:ext uri="{FF2B5EF4-FFF2-40B4-BE49-F238E27FC236}">
                        <a16:creationId xmlns:a16="http://schemas.microsoft.com/office/drawing/2014/main" id="{DD62D5FE-FF9D-C04B-977E-E53BE770769A}"/>
                      </a:ext>
                    </a:extLst>
                  </p:cNvPr>
                  <p:cNvSpPr/>
                  <p:nvPr/>
                </p:nvSpPr>
                <p:spPr>
                  <a:xfrm>
                    <a:off x="97155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6B409FA-2F84-BE49-8AF5-F5C1E199FC44}"/>
                      </a:ext>
                    </a:extLst>
                  </p:cNvPr>
                  <p:cNvSpPr/>
                  <p:nvPr/>
                </p:nvSpPr>
                <p:spPr>
                  <a:xfrm>
                    <a:off x="104013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C4C52EC6-0FBB-9245-A514-A3298173D7AE}"/>
                    </a:ext>
                  </a:extLst>
                </p:cNvPr>
                <p:cNvGrpSpPr/>
                <p:nvPr/>
              </p:nvGrpSpPr>
              <p:grpSpPr>
                <a:xfrm>
                  <a:off x="9715500" y="6032500"/>
                  <a:ext cx="1371600" cy="241420"/>
                  <a:chOff x="9715500" y="4826000"/>
                  <a:chExt cx="1371600" cy="241420"/>
                </a:xfrm>
                <a:noFill/>
              </p:grpSpPr>
              <p:sp>
                <p:nvSpPr>
                  <p:cNvPr id="24" name="Rectangle 23">
                    <a:extLst>
                      <a:ext uri="{FF2B5EF4-FFF2-40B4-BE49-F238E27FC236}">
                        <a16:creationId xmlns:a16="http://schemas.microsoft.com/office/drawing/2014/main" id="{CE18CAB5-FA83-4448-AFDB-539099EC55D2}"/>
                      </a:ext>
                    </a:extLst>
                  </p:cNvPr>
                  <p:cNvSpPr/>
                  <p:nvPr/>
                </p:nvSpPr>
                <p:spPr>
                  <a:xfrm>
                    <a:off x="97155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731A87E-C4DF-1B4F-A0CD-21A2601A34E2}"/>
                      </a:ext>
                    </a:extLst>
                  </p:cNvPr>
                  <p:cNvSpPr/>
                  <p:nvPr/>
                </p:nvSpPr>
                <p:spPr>
                  <a:xfrm>
                    <a:off x="104013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ECA73375-9C75-1C40-99D6-4AB8AFF0D352}"/>
                    </a:ext>
                  </a:extLst>
                </p:cNvPr>
                <p:cNvGrpSpPr/>
                <p:nvPr/>
              </p:nvGrpSpPr>
              <p:grpSpPr>
                <a:xfrm>
                  <a:off x="9715500" y="5549860"/>
                  <a:ext cx="1371600" cy="241420"/>
                  <a:chOff x="9715500" y="4826000"/>
                  <a:chExt cx="1371600" cy="241420"/>
                </a:xfrm>
                <a:noFill/>
              </p:grpSpPr>
              <p:sp>
                <p:nvSpPr>
                  <p:cNvPr id="27" name="Rectangle 26">
                    <a:extLst>
                      <a:ext uri="{FF2B5EF4-FFF2-40B4-BE49-F238E27FC236}">
                        <a16:creationId xmlns:a16="http://schemas.microsoft.com/office/drawing/2014/main" id="{5EFF0DB4-79B1-3B42-83F9-253B8171D49B}"/>
                      </a:ext>
                    </a:extLst>
                  </p:cNvPr>
                  <p:cNvSpPr/>
                  <p:nvPr/>
                </p:nvSpPr>
                <p:spPr>
                  <a:xfrm>
                    <a:off x="97155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D30C479-66E4-E34A-B761-9162C7F56032}"/>
                      </a:ext>
                    </a:extLst>
                  </p:cNvPr>
                  <p:cNvSpPr/>
                  <p:nvPr/>
                </p:nvSpPr>
                <p:spPr>
                  <a:xfrm>
                    <a:off x="104013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E554B79A-DF6A-7A4A-8610-DC3E2158F39C}"/>
                    </a:ext>
                  </a:extLst>
                </p:cNvPr>
                <p:cNvGrpSpPr/>
                <p:nvPr/>
              </p:nvGrpSpPr>
              <p:grpSpPr>
                <a:xfrm>
                  <a:off x="9715500" y="5791180"/>
                  <a:ext cx="1371600" cy="241420"/>
                  <a:chOff x="9715500" y="4826000"/>
                  <a:chExt cx="1371600" cy="241420"/>
                </a:xfrm>
                <a:noFill/>
              </p:grpSpPr>
              <p:sp>
                <p:nvSpPr>
                  <p:cNvPr id="30" name="Rectangle 29">
                    <a:extLst>
                      <a:ext uri="{FF2B5EF4-FFF2-40B4-BE49-F238E27FC236}">
                        <a16:creationId xmlns:a16="http://schemas.microsoft.com/office/drawing/2014/main" id="{BABB0D35-22B7-2446-BFED-B460DA42BD88}"/>
                      </a:ext>
                    </a:extLst>
                  </p:cNvPr>
                  <p:cNvSpPr/>
                  <p:nvPr/>
                </p:nvSpPr>
                <p:spPr>
                  <a:xfrm>
                    <a:off x="97155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743B1DFE-E8A8-2048-968D-ED4CC0D7F56A}"/>
                      </a:ext>
                    </a:extLst>
                  </p:cNvPr>
                  <p:cNvSpPr/>
                  <p:nvPr/>
                </p:nvSpPr>
                <p:spPr>
                  <a:xfrm>
                    <a:off x="10401300" y="4826000"/>
                    <a:ext cx="685800" cy="241420"/>
                  </a:xfrm>
                  <a:prstGeom prst="rect">
                    <a:avLst/>
                  </a:prstGeom>
                  <a:grpFill/>
                  <a:ln>
                    <a:solidFill>
                      <a:srgbClr val="92D05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grpSp>
          </p:grpSp>
          <p:sp>
            <p:nvSpPr>
              <p:cNvPr id="33" name="Left Brace 32">
                <a:extLst>
                  <a:ext uri="{FF2B5EF4-FFF2-40B4-BE49-F238E27FC236}">
                    <a16:creationId xmlns:a16="http://schemas.microsoft.com/office/drawing/2014/main" id="{92E94178-63FE-404C-B653-AD1C19E0B66D}"/>
                  </a:ext>
                </a:extLst>
              </p:cNvPr>
              <p:cNvSpPr/>
              <p:nvPr/>
            </p:nvSpPr>
            <p:spPr>
              <a:xfrm>
                <a:off x="9694394" y="4582127"/>
                <a:ext cx="287806" cy="689862"/>
              </a:xfrm>
              <a:prstGeom prst="leftBrace">
                <a:avLst/>
              </a:prstGeom>
              <a:ln w="28575">
                <a:solidFill>
                  <a:srgbClr val="FFC000"/>
                </a:solidFill>
              </a:ln>
            </p:spPr>
            <p:style>
              <a:lnRef idx="1">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4" name="Left Brace 33">
                <a:extLst>
                  <a:ext uri="{FF2B5EF4-FFF2-40B4-BE49-F238E27FC236}">
                    <a16:creationId xmlns:a16="http://schemas.microsoft.com/office/drawing/2014/main" id="{406D98F3-AF63-B64A-A538-83DFD5796225}"/>
                  </a:ext>
                </a:extLst>
              </p:cNvPr>
              <p:cNvSpPr/>
              <p:nvPr/>
            </p:nvSpPr>
            <p:spPr>
              <a:xfrm>
                <a:off x="9694394" y="5343072"/>
                <a:ext cx="287806" cy="689862"/>
              </a:xfrm>
              <a:prstGeom prst="leftBrace">
                <a:avLst/>
              </a:prstGeom>
              <a:ln w="28575">
                <a:solidFill>
                  <a:srgbClr val="FFC000"/>
                </a:solidFill>
              </a:ln>
            </p:spPr>
            <p:style>
              <a:lnRef idx="1">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36" name="TextBox 35">
              <a:extLst>
                <a:ext uri="{FF2B5EF4-FFF2-40B4-BE49-F238E27FC236}">
                  <a16:creationId xmlns:a16="http://schemas.microsoft.com/office/drawing/2014/main" id="{CD79A35D-825F-2B45-8474-8318C475E41A}"/>
                </a:ext>
              </a:extLst>
            </p:cNvPr>
            <p:cNvSpPr txBox="1"/>
            <p:nvPr/>
          </p:nvSpPr>
          <p:spPr>
            <a:xfrm rot="16200000">
              <a:off x="9125172" y="5437741"/>
              <a:ext cx="922047" cy="369332"/>
            </a:xfrm>
            <a:prstGeom prst="rect">
              <a:avLst/>
            </a:prstGeom>
          </p:spPr>
          <p:txBody>
            <a:bodyPr wrap="none" rtlCol="0">
              <a:spAutoFit/>
            </a:bodyPr>
            <a:lstStyle/>
            <a:p>
              <a:r>
                <a:rPr lang="en-US" dirty="0">
                  <a:solidFill>
                    <a:srgbClr val="FFC000"/>
                  </a:solidFill>
                </a:rPr>
                <a:t>Merge</a:t>
              </a:r>
            </a:p>
          </p:txBody>
        </p:sp>
      </p:grpSp>
    </p:spTree>
    <p:extLst>
      <p:ext uri="{BB962C8B-B14F-4D97-AF65-F5344CB8AC3E}">
        <p14:creationId xmlns:p14="http://schemas.microsoft.com/office/powerpoint/2010/main" val="2468461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2" end="2"/>
                                            </p:txEl>
                                          </p:spTgt>
                                        </p:tgtEl>
                                        <p:attrNameLst>
                                          <p:attrName>style.visibility</p:attrName>
                                        </p:attrNameLst>
                                      </p:cBhvr>
                                      <p:to>
                                        <p:strVal val="visible"/>
                                      </p:to>
                                    </p:set>
                                    <p:animEffect transition="in" filter="fade">
                                      <p:cBhvr>
                                        <p:cTn id="28" dur="500"/>
                                        <p:tgtEl>
                                          <p:spTgt spid="4">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par>
                                <p:cTn id="34" presetID="10" presetClass="entr" presetSubtype="0" fill="hold" nodeType="withEffect">
                                  <p:stCondLst>
                                    <p:cond delay="0"/>
                                  </p:stCondLst>
                                  <p:childTnLst>
                                    <p:set>
                                      <p:cBhvr>
                                        <p:cTn id="35" dur="1" fill="hold">
                                          <p:stCondLst>
                                            <p:cond delay="0"/>
                                          </p:stCondLst>
                                        </p:cTn>
                                        <p:tgtEl>
                                          <p:spTgt spid="4">
                                            <p:txEl>
                                              <p:pRg st="3" end="3"/>
                                            </p:txEl>
                                          </p:spTgt>
                                        </p:tgtEl>
                                        <p:attrNameLst>
                                          <p:attrName>style.visibility</p:attrName>
                                        </p:attrNameLst>
                                      </p:cBhvr>
                                      <p:to>
                                        <p:strVal val="visible"/>
                                      </p:to>
                                    </p:set>
                                    <p:animEffect transition="in" filter="fade">
                                      <p:cBhvr>
                                        <p:cTn id="36" dur="500"/>
                                        <p:tgtEl>
                                          <p:spTgt spid="4">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par>
                                <p:cTn id="42" presetID="10" presetClass="entr" presetSubtype="0" fill="hold" nodeType="withEffect">
                                  <p:stCondLst>
                                    <p:cond delay="0"/>
                                  </p:stCondLst>
                                  <p:childTnLst>
                                    <p:set>
                                      <p:cBhvr>
                                        <p:cTn id="43" dur="1" fill="hold">
                                          <p:stCondLst>
                                            <p:cond delay="0"/>
                                          </p:stCondLst>
                                        </p:cTn>
                                        <p:tgtEl>
                                          <p:spTgt spid="4">
                                            <p:txEl>
                                              <p:pRg st="4" end="4"/>
                                            </p:txEl>
                                          </p:spTgt>
                                        </p:tgtEl>
                                        <p:attrNameLst>
                                          <p:attrName>style.visibility</p:attrName>
                                        </p:attrNameLst>
                                      </p:cBhvr>
                                      <p:to>
                                        <p:strVal val="visible"/>
                                      </p:to>
                                    </p:set>
                                    <p:animEffect transition="in" filter="fade">
                                      <p:cBhvr>
                                        <p:cTn id="44" dur="500"/>
                                        <p:tgtEl>
                                          <p:spTgt spid="4">
                                            <p:txEl>
                                              <p:pRg st="4" end="4"/>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fade">
                                      <p:cBhvr>
                                        <p:cTn id="4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p:bldP spid="8"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76372-1AC5-D544-A679-D391287B603E}"/>
              </a:ext>
            </a:extLst>
          </p:cNvPr>
          <p:cNvSpPr>
            <a:spLocks noGrp="1"/>
          </p:cNvSpPr>
          <p:nvPr>
            <p:ph type="title"/>
          </p:nvPr>
        </p:nvSpPr>
        <p:spPr/>
        <p:txBody>
          <a:bodyPr/>
          <a:lstStyle/>
          <a:p>
            <a:r>
              <a:rPr lang="en-US" dirty="0"/>
              <a:t>Closed Relational Model and Learning</a:t>
            </a:r>
          </a:p>
        </p:txBody>
      </p:sp>
      <p:sp>
        <p:nvSpPr>
          <p:cNvPr id="3" name="Content Placeholder 2">
            <a:extLst>
              <a:ext uri="{FF2B5EF4-FFF2-40B4-BE49-F238E27FC236}">
                <a16:creationId xmlns:a16="http://schemas.microsoft.com/office/drawing/2014/main" id="{9F824855-F39F-4148-B9FF-AB3C82C92DBD}"/>
              </a:ext>
            </a:extLst>
          </p:cNvPr>
          <p:cNvSpPr>
            <a:spLocks noGrp="1"/>
          </p:cNvSpPr>
          <p:nvPr>
            <p:ph idx="1"/>
          </p:nvPr>
        </p:nvSpPr>
        <p:spPr>
          <a:xfrm>
            <a:off x="838200" y="1825625"/>
            <a:ext cx="10515600" cy="4575175"/>
          </a:xfrm>
        </p:spPr>
        <p:txBody>
          <a:bodyPr/>
          <a:lstStyle/>
          <a:p>
            <a:r>
              <a:rPr lang="en-US" dirty="0"/>
              <a:t>All operations on tables produce tables…</a:t>
            </a:r>
          </a:p>
          <a:p>
            <a:r>
              <a:rPr lang="en-US" dirty="0"/>
              <a:t>Training a model on a table produces?</a:t>
            </a:r>
          </a:p>
          <a:p>
            <a:pPr lvl="1"/>
            <a:r>
              <a:rPr lang="en-US" dirty="0"/>
              <a:t>A row containing a model</a:t>
            </a:r>
          </a:p>
          <a:p>
            <a:pPr lvl="1"/>
            <a:r>
              <a:rPr lang="en-US" dirty="0"/>
              <a:t>A table containing model weights</a:t>
            </a:r>
          </a:p>
          <a:p>
            <a:pPr lvl="1"/>
            <a:r>
              <a:rPr lang="en-US" dirty="0"/>
              <a:t>An (infinite) table of predictions </a:t>
            </a:r>
          </a:p>
          <a:p>
            <a:pPr lvl="2"/>
            <a:r>
              <a:rPr lang="en-US" dirty="0">
                <a:hlinkClick r:id="rId2"/>
              </a:rPr>
              <a:t>MauveDB: Supporting Model-based User Views in Database Systems</a:t>
            </a:r>
            <a:endParaRPr lang="en-US" dirty="0"/>
          </a:p>
          <a:p>
            <a:r>
              <a:rPr lang="en-US" dirty="0"/>
              <a:t>Predictions as views</a:t>
            </a:r>
          </a:p>
          <a:p>
            <a:pPr lvl="1"/>
            <a:r>
              <a:rPr lang="en-US" dirty="0"/>
              <a:t>Opportunity to </a:t>
            </a:r>
            <a:r>
              <a:rPr lang="en-US" b="1" dirty="0"/>
              <a:t>index</a:t>
            </a:r>
            <a:r>
              <a:rPr lang="en-US" dirty="0"/>
              <a:t> predictions</a:t>
            </a:r>
          </a:p>
          <a:p>
            <a:pPr lvl="1"/>
            <a:r>
              <a:rPr lang="en-US" dirty="0"/>
              <a:t>Relational operations to manipulate predictions</a:t>
            </a:r>
          </a:p>
          <a:p>
            <a:pPr lvl="1"/>
            <a:endParaRPr lang="en-US" dirty="0"/>
          </a:p>
        </p:txBody>
      </p:sp>
    </p:spTree>
    <p:extLst>
      <p:ext uri="{BB962C8B-B14F-4D97-AF65-F5344CB8AC3E}">
        <p14:creationId xmlns:p14="http://schemas.microsoft.com/office/powerpoint/2010/main" val="2177405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4D83B-DDB8-C14C-8A15-9F2FC433B95A}"/>
              </a:ext>
            </a:extLst>
          </p:cNvPr>
          <p:cNvSpPr>
            <a:spLocks noGrp="1"/>
          </p:cNvSpPr>
          <p:nvPr>
            <p:ph type="title"/>
          </p:nvPr>
        </p:nvSpPr>
        <p:spPr/>
        <p:txBody>
          <a:bodyPr/>
          <a:lstStyle/>
          <a:p>
            <a:r>
              <a:rPr lang="en-US" dirty="0"/>
              <a:t>Out-of-core Computation</a:t>
            </a:r>
          </a:p>
        </p:txBody>
      </p:sp>
      <p:sp>
        <p:nvSpPr>
          <p:cNvPr id="3" name="Content Placeholder 2">
            <a:extLst>
              <a:ext uri="{FF2B5EF4-FFF2-40B4-BE49-F238E27FC236}">
                <a16:creationId xmlns:a16="http://schemas.microsoft.com/office/drawing/2014/main" id="{3923A437-F93E-D742-BB8A-F6D5658F248B}"/>
              </a:ext>
            </a:extLst>
          </p:cNvPr>
          <p:cNvSpPr>
            <a:spLocks noGrp="1"/>
          </p:cNvSpPr>
          <p:nvPr>
            <p:ph idx="1"/>
          </p:nvPr>
        </p:nvSpPr>
        <p:spPr/>
        <p:txBody>
          <a:bodyPr/>
          <a:lstStyle/>
          <a:p>
            <a:r>
              <a:rPr lang="en-US" dirty="0"/>
              <a:t>Database systems are typically designed to operate on </a:t>
            </a:r>
            <a:r>
              <a:rPr lang="en-US" b="1" dirty="0"/>
              <a:t>databases larger than main memory</a:t>
            </a:r>
            <a:r>
              <a:rPr lang="en-US" dirty="0"/>
              <a:t> (big data?)</a:t>
            </a:r>
          </a:p>
          <a:p>
            <a:r>
              <a:rPr lang="en-US" dirty="0"/>
              <a:t>Algorithms must manage </a:t>
            </a:r>
            <a:r>
              <a:rPr lang="en-US" b="1" dirty="0"/>
              <a:t>memory buffers</a:t>
            </a:r>
            <a:r>
              <a:rPr lang="en-US" dirty="0"/>
              <a:t> and </a:t>
            </a:r>
            <a:r>
              <a:rPr lang="en-US" b="1" dirty="0"/>
              <a:t>disk</a:t>
            </a:r>
          </a:p>
          <a:p>
            <a:pPr lvl="1"/>
            <a:r>
              <a:rPr lang="en-US" dirty="0"/>
              <a:t>Page level memory buffers</a:t>
            </a:r>
          </a:p>
          <a:p>
            <a:pPr lvl="1"/>
            <a:r>
              <a:rPr lang="en-US" dirty="0"/>
              <a:t>Sequential reads/writes to disk</a:t>
            </a:r>
          </a:p>
          <a:p>
            <a:r>
              <a:rPr lang="en-US" dirty="0"/>
              <a:t>Understand </a:t>
            </a:r>
            <a:r>
              <a:rPr lang="en-US" b="1" dirty="0"/>
              <a:t>relative costs</a:t>
            </a:r>
            <a:r>
              <a:rPr lang="en-US" dirty="0"/>
              <a:t> of memory vs disk</a:t>
            </a:r>
          </a:p>
        </p:txBody>
      </p:sp>
    </p:spTree>
    <p:extLst>
      <p:ext uri="{BB962C8B-B14F-4D97-AF65-F5344CB8AC3E}">
        <p14:creationId xmlns:p14="http://schemas.microsoft.com/office/powerpoint/2010/main" val="833257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7A5F-1A9F-C746-B108-D86AEBCBCF3C}"/>
              </a:ext>
            </a:extLst>
          </p:cNvPr>
          <p:cNvSpPr>
            <a:spLocks noGrp="1"/>
          </p:cNvSpPr>
          <p:nvPr>
            <p:ph type="title"/>
          </p:nvPr>
        </p:nvSpPr>
        <p:spPr/>
        <p:txBody>
          <a:bodyPr/>
          <a:lstStyle/>
          <a:p>
            <a:r>
              <a:rPr lang="en-US" dirty="0"/>
              <a:t>Reasoning about Memory Hierarchy</a:t>
            </a:r>
          </a:p>
        </p:txBody>
      </p:sp>
      <p:sp>
        <p:nvSpPr>
          <p:cNvPr id="6" name="Content Placeholder 5">
            <a:extLst>
              <a:ext uri="{FF2B5EF4-FFF2-40B4-BE49-F238E27FC236}">
                <a16:creationId xmlns:a16="http://schemas.microsoft.com/office/drawing/2014/main" id="{F23C0FE9-E1A2-6442-808A-542367CE3B51}"/>
              </a:ext>
            </a:extLst>
          </p:cNvPr>
          <p:cNvSpPr>
            <a:spLocks noGrp="1"/>
          </p:cNvSpPr>
          <p:nvPr>
            <p:ph idx="1"/>
          </p:nvPr>
        </p:nvSpPr>
        <p:spPr>
          <a:xfrm>
            <a:off x="838200" y="2333298"/>
            <a:ext cx="10515600" cy="3875198"/>
          </a:xfrm>
        </p:spPr>
        <p:txBody>
          <a:bodyPr/>
          <a:lstStyle/>
          <a:p>
            <a:pPr marL="12700" indent="0">
              <a:buNone/>
              <a:tabLst>
                <a:tab pos="6396038" algn="r"/>
                <a:tab pos="6615113" algn="l"/>
              </a:tabLst>
            </a:pPr>
            <a:r>
              <a:rPr lang="en-US" dirty="0"/>
              <a:t>L1 Cache 	</a:t>
            </a:r>
          </a:p>
          <a:p>
            <a:pPr marL="12700" indent="0">
              <a:buNone/>
              <a:tabLst>
                <a:tab pos="6396038" algn="r"/>
                <a:tab pos="6615113" algn="l"/>
              </a:tabLst>
            </a:pPr>
            <a:r>
              <a:rPr lang="en-US" dirty="0"/>
              <a:t>L2 Cache</a:t>
            </a:r>
            <a:endParaRPr lang="en-US" b="1" dirty="0"/>
          </a:p>
          <a:p>
            <a:pPr marL="12700" indent="0">
              <a:buNone/>
              <a:tabLst>
                <a:tab pos="6396038" algn="r"/>
                <a:tab pos="6615113" algn="l"/>
              </a:tabLst>
            </a:pPr>
            <a:r>
              <a:rPr lang="en-US" dirty="0"/>
              <a:t>Main Memory</a:t>
            </a:r>
            <a:endParaRPr lang="en-US" b="1" dirty="0"/>
          </a:p>
          <a:p>
            <a:pPr marL="12700" indent="0">
              <a:buNone/>
              <a:tabLst>
                <a:tab pos="6396038" algn="r"/>
                <a:tab pos="6615113" algn="l"/>
              </a:tabLst>
            </a:pPr>
            <a:r>
              <a:rPr lang="en-US" dirty="0"/>
              <a:t>Read 1MB from RAM (Seq.)</a:t>
            </a:r>
            <a:endParaRPr lang="en-US" b="1" dirty="0"/>
          </a:p>
          <a:p>
            <a:pPr marL="12700" indent="0">
              <a:buNone/>
              <a:tabLst>
                <a:tab pos="6396038" algn="r"/>
                <a:tab pos="6615113" algn="l"/>
              </a:tabLst>
            </a:pPr>
            <a:r>
              <a:rPr lang="en-US" dirty="0"/>
              <a:t>Read 1MB SSD (Seq.)</a:t>
            </a:r>
          </a:p>
          <a:p>
            <a:pPr marL="12700" indent="0">
              <a:buNone/>
              <a:tabLst>
                <a:tab pos="6396038" algn="r"/>
                <a:tab pos="6615113" algn="l"/>
              </a:tabLst>
            </a:pPr>
            <a:r>
              <a:rPr lang="en-US" dirty="0"/>
              <a:t>Read 1MB Disk (Seq.)	</a:t>
            </a:r>
          </a:p>
        </p:txBody>
      </p:sp>
      <p:sp>
        <p:nvSpPr>
          <p:cNvPr id="7" name="TextBox 6">
            <a:extLst>
              <a:ext uri="{FF2B5EF4-FFF2-40B4-BE49-F238E27FC236}">
                <a16:creationId xmlns:a16="http://schemas.microsoft.com/office/drawing/2014/main" id="{2637A4E0-D8DA-9240-BC10-7D0016360D4B}"/>
              </a:ext>
            </a:extLst>
          </p:cNvPr>
          <p:cNvSpPr txBox="1"/>
          <p:nvPr/>
        </p:nvSpPr>
        <p:spPr>
          <a:xfrm>
            <a:off x="552450" y="1789336"/>
            <a:ext cx="7244291" cy="369332"/>
          </a:xfrm>
          <a:prstGeom prst="rect">
            <a:avLst/>
          </a:prstGeom>
        </p:spPr>
        <p:txBody>
          <a:bodyPr wrap="none" rtlCol="0">
            <a:spAutoFit/>
          </a:bodyPr>
          <a:lstStyle/>
          <a:p>
            <a:r>
              <a:rPr lang="en-US" dirty="0"/>
              <a:t>Latency Numbers Every Programmer Should Know --Jeff Dean</a:t>
            </a:r>
          </a:p>
        </p:txBody>
      </p:sp>
      <p:sp>
        <p:nvSpPr>
          <p:cNvPr id="5" name="Content Placeholder 5">
            <a:extLst>
              <a:ext uri="{FF2B5EF4-FFF2-40B4-BE49-F238E27FC236}">
                <a16:creationId xmlns:a16="http://schemas.microsoft.com/office/drawing/2014/main" id="{C88E601B-DEB7-BF4F-BF0D-092D2C38C33F}"/>
              </a:ext>
            </a:extLst>
          </p:cNvPr>
          <p:cNvSpPr txBox="1">
            <a:spLocks/>
          </p:cNvSpPr>
          <p:nvPr/>
        </p:nvSpPr>
        <p:spPr>
          <a:xfrm>
            <a:off x="6553199" y="2333298"/>
            <a:ext cx="10027024" cy="3875198"/>
          </a:xfrm>
          <a:prstGeom prst="rect">
            <a:avLst/>
          </a:prstGeom>
        </p:spPr>
        <p:txBody>
          <a:bodyPr vert="horz" lIns="91440" tIns="45720" rIns="91440" bIns="45720" rtlCol="0">
            <a:normAutofit/>
          </a:bodyPr>
          <a:lstStyle>
            <a:lvl1pPr marL="457200" indent="-442913" algn="l" defTabSz="914377" rtl="0" eaLnBrk="1" latinLnBrk="0" hangingPunct="1">
              <a:lnSpc>
                <a:spcPct val="90000"/>
              </a:lnSpc>
              <a:spcBef>
                <a:spcPts val="2200"/>
              </a:spcBef>
              <a:buClr>
                <a:schemeClr val="tx1"/>
              </a:buClr>
              <a:buSzPct val="100000"/>
              <a:buFont typeface="Wingdings" charset="2"/>
              <a:buChar char="Ø"/>
              <a:defRPr sz="2800" b="0" i="0" kern="1200">
                <a:solidFill>
                  <a:schemeClr val="tx1"/>
                </a:solidFill>
                <a:uFillTx/>
                <a:latin typeface="+mn-lt"/>
                <a:ea typeface="Helvetica Neue Light" charset="0"/>
                <a:cs typeface="Helvetica Neue Light" charset="0"/>
              </a:defRPr>
            </a:lvl1pPr>
            <a:lvl2pPr marL="914400" indent="-457200" algn="l" defTabSz="914377" rtl="0" eaLnBrk="1" latinLnBrk="0" hangingPunct="1">
              <a:lnSpc>
                <a:spcPct val="90000"/>
              </a:lnSpc>
              <a:spcBef>
                <a:spcPts val="500"/>
              </a:spcBef>
              <a:buFont typeface="Wingdings" charset="2"/>
              <a:buChar char="Ø"/>
              <a:defRPr sz="2400" b="0" i="0" kern="1200">
                <a:solidFill>
                  <a:schemeClr val="tx1"/>
                </a:solidFill>
                <a:uFillTx/>
                <a:latin typeface="+mn-lt"/>
                <a:ea typeface="Helvetica Neue Light" charset="0"/>
                <a:cs typeface="Helvetica Neue Light" charset="0"/>
              </a:defRPr>
            </a:lvl2pPr>
            <a:lvl3pPr marL="1373188" indent="-311150" algn="l" defTabSz="914377" rtl="0" eaLnBrk="1" latinLnBrk="0" hangingPunct="1">
              <a:lnSpc>
                <a:spcPct val="90000"/>
              </a:lnSpc>
              <a:spcBef>
                <a:spcPts val="500"/>
              </a:spcBef>
              <a:buFont typeface="Wingdings" charset="2"/>
              <a:buChar char="Ø"/>
              <a:defRPr sz="2000" b="0" i="0" kern="1200">
                <a:solidFill>
                  <a:schemeClr val="tx1"/>
                </a:solidFill>
                <a:uFillTx/>
                <a:latin typeface="+mn-lt"/>
                <a:ea typeface="Helvetica Neue Light" charset="0"/>
                <a:cs typeface="Helvetica Neue Light" charset="0"/>
              </a:defRPr>
            </a:lvl3pPr>
            <a:lvl4pPr marL="1830388" indent="-236538"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4pPr>
            <a:lvl5pPr marL="2287588" indent="-234950" algn="l" defTabSz="914377" rtl="0" eaLnBrk="1" latinLnBrk="0" hangingPunct="1">
              <a:lnSpc>
                <a:spcPct val="90000"/>
              </a:lnSpc>
              <a:spcBef>
                <a:spcPts val="500"/>
              </a:spcBef>
              <a:buFont typeface="Wingdings" charset="2"/>
              <a:buChar char="Ø"/>
              <a:defRPr sz="1800" b="0" i="0" kern="1200">
                <a:solidFill>
                  <a:schemeClr val="tx1"/>
                </a:solidFill>
                <a:uFillTx/>
                <a:latin typeface="+mn-lt"/>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uFillTx/>
                <a:latin typeface="+mn-lt"/>
                <a:ea typeface="+mn-ea"/>
                <a:cs typeface="+mn-cs"/>
              </a:defRPr>
            </a:lvl9pPr>
          </a:lstStyle>
          <a:p>
            <a:pPr marL="12700" indent="0">
              <a:buFont typeface="Wingdings" charset="2"/>
              <a:buNone/>
              <a:tabLst>
                <a:tab pos="1196975" algn="r"/>
                <a:tab pos="1420813" algn="l"/>
              </a:tabLst>
            </a:pPr>
            <a:r>
              <a:rPr lang="en-US" dirty="0"/>
              <a:t>	</a:t>
            </a:r>
            <a:r>
              <a:rPr lang="en-US" b="1" dirty="0"/>
              <a:t>0.5	ns </a:t>
            </a:r>
            <a:r>
              <a:rPr lang="en-US" dirty="0"/>
              <a:t>(few clock cycles) </a:t>
            </a:r>
          </a:p>
          <a:p>
            <a:pPr marL="12700" indent="0">
              <a:buFont typeface="Wingdings" charset="2"/>
              <a:buNone/>
              <a:tabLst>
                <a:tab pos="1196975" algn="r"/>
                <a:tab pos="1420813" algn="l"/>
              </a:tabLst>
            </a:pPr>
            <a:r>
              <a:rPr lang="en-US" dirty="0"/>
              <a:t>	</a:t>
            </a:r>
            <a:r>
              <a:rPr lang="en-US" b="1" dirty="0"/>
              <a:t>7	ns</a:t>
            </a:r>
          </a:p>
          <a:p>
            <a:pPr marL="12700" indent="0">
              <a:buFont typeface="Wingdings" charset="2"/>
              <a:buNone/>
              <a:tabLst>
                <a:tab pos="1196975" algn="r"/>
                <a:tab pos="1420813" algn="l"/>
              </a:tabLst>
            </a:pPr>
            <a:r>
              <a:rPr lang="en-US" dirty="0"/>
              <a:t>	</a:t>
            </a:r>
            <a:r>
              <a:rPr lang="en-US" b="1" dirty="0"/>
              <a:t>100	ns</a:t>
            </a:r>
          </a:p>
          <a:p>
            <a:pPr marL="12700" indent="0">
              <a:buFont typeface="Wingdings" charset="2"/>
              <a:buNone/>
              <a:tabLst>
                <a:tab pos="1196975" algn="r"/>
                <a:tab pos="1420813" algn="l"/>
              </a:tabLst>
            </a:pPr>
            <a:r>
              <a:rPr lang="en-US" dirty="0"/>
              <a:t>	</a:t>
            </a:r>
            <a:r>
              <a:rPr lang="en-US" b="1" dirty="0"/>
              <a:t>250K	ns</a:t>
            </a:r>
          </a:p>
          <a:p>
            <a:pPr marL="12700" indent="0">
              <a:buFont typeface="Wingdings" charset="2"/>
              <a:buNone/>
              <a:tabLst>
                <a:tab pos="1196975" algn="r"/>
                <a:tab pos="1420813" algn="l"/>
              </a:tabLst>
            </a:pPr>
            <a:r>
              <a:rPr lang="en-US" dirty="0"/>
              <a:t>	</a:t>
            </a:r>
            <a:r>
              <a:rPr lang="en-US" b="1" dirty="0"/>
              <a:t>1M	ns</a:t>
            </a:r>
            <a:r>
              <a:rPr lang="en-US" dirty="0"/>
              <a:t> (1ms)</a:t>
            </a:r>
          </a:p>
          <a:p>
            <a:pPr marL="12700" indent="0">
              <a:buFont typeface="Wingdings" charset="2"/>
              <a:buNone/>
              <a:tabLst>
                <a:tab pos="1196975" algn="r"/>
                <a:tab pos="1420813" algn="l"/>
              </a:tabLst>
            </a:pPr>
            <a:r>
              <a:rPr lang="en-US" dirty="0"/>
              <a:t>	</a:t>
            </a:r>
            <a:r>
              <a:rPr lang="en-US" b="1" dirty="0"/>
              <a:t>20M	ns</a:t>
            </a:r>
            <a:r>
              <a:rPr lang="en-US" dirty="0"/>
              <a:t> (20ms)</a:t>
            </a:r>
          </a:p>
        </p:txBody>
      </p:sp>
    </p:spTree>
    <p:extLst>
      <p:ext uri="{BB962C8B-B14F-4D97-AF65-F5344CB8AC3E}">
        <p14:creationId xmlns:p14="http://schemas.microsoft.com/office/powerpoint/2010/main" val="2832886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FD0229B-A688-0644-A50A-92E2F6B41C1F}"/>
              </a:ext>
            </a:extLst>
          </p:cNvPr>
          <p:cNvGrpSpPr/>
          <p:nvPr/>
        </p:nvGrpSpPr>
        <p:grpSpPr>
          <a:xfrm>
            <a:off x="9222828" y="2751031"/>
            <a:ext cx="2554013" cy="3823190"/>
            <a:chOff x="9222828" y="2751031"/>
            <a:chExt cx="2554013" cy="3823190"/>
          </a:xfrm>
        </p:grpSpPr>
        <p:grpSp>
          <p:nvGrpSpPr>
            <p:cNvPr id="16" name="Group 15">
              <a:extLst>
                <a:ext uri="{FF2B5EF4-FFF2-40B4-BE49-F238E27FC236}">
                  <a16:creationId xmlns:a16="http://schemas.microsoft.com/office/drawing/2014/main" id="{709C15AA-DE9A-C441-BD06-D75571079D57}"/>
                </a:ext>
              </a:extLst>
            </p:cNvPr>
            <p:cNvGrpSpPr/>
            <p:nvPr/>
          </p:nvGrpSpPr>
          <p:grpSpPr>
            <a:xfrm>
              <a:off x="9222828" y="2751031"/>
              <a:ext cx="2554013" cy="3823190"/>
              <a:chOff x="9222828" y="2766797"/>
              <a:chExt cx="2554013" cy="3823190"/>
            </a:xfrm>
          </p:grpSpPr>
          <p:sp>
            <p:nvSpPr>
              <p:cNvPr id="12" name="Rectangle 11">
                <a:extLst>
                  <a:ext uri="{FF2B5EF4-FFF2-40B4-BE49-F238E27FC236}">
                    <a16:creationId xmlns:a16="http://schemas.microsoft.com/office/drawing/2014/main" id="{1424DDA9-2F3F-CB4C-93C8-D1D169381789}"/>
                  </a:ext>
                </a:extLst>
              </p:cNvPr>
              <p:cNvSpPr/>
              <p:nvPr/>
            </p:nvSpPr>
            <p:spPr>
              <a:xfrm>
                <a:off x="9222828" y="3610302"/>
                <a:ext cx="2554013" cy="297968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2D9A2E37-A5B2-D948-ABDC-129CCA508623}"/>
                  </a:ext>
                </a:extLst>
              </p:cNvPr>
              <p:cNvSpPr txBox="1"/>
              <p:nvPr/>
            </p:nvSpPr>
            <p:spPr>
              <a:xfrm>
                <a:off x="9660502" y="2766797"/>
                <a:ext cx="1678665" cy="830997"/>
              </a:xfrm>
              <a:prstGeom prst="rect">
                <a:avLst/>
              </a:prstGeom>
            </p:spPr>
            <p:txBody>
              <a:bodyPr wrap="none" rtlCol="0">
                <a:spAutoFit/>
              </a:bodyPr>
              <a:lstStyle/>
              <a:p>
                <a:pPr algn="ctr"/>
                <a:r>
                  <a:rPr lang="en-US" sz="2400" b="1" dirty="0"/>
                  <a:t>Database</a:t>
                </a:r>
                <a:br>
                  <a:rPr lang="en-US" sz="2400" b="1" dirty="0"/>
                </a:br>
                <a:r>
                  <a:rPr lang="en-US" sz="2400" b="1" dirty="0"/>
                  <a:t>Systems</a:t>
                </a:r>
              </a:p>
            </p:txBody>
          </p:sp>
        </p:grpSp>
        <p:sp>
          <p:nvSpPr>
            <p:cNvPr id="10" name="TextBox 9">
              <a:extLst>
                <a:ext uri="{FF2B5EF4-FFF2-40B4-BE49-F238E27FC236}">
                  <a16:creationId xmlns:a16="http://schemas.microsoft.com/office/drawing/2014/main" id="{498E4F0F-4E1D-D444-B286-4A404BB033CF}"/>
                </a:ext>
              </a:extLst>
            </p:cNvPr>
            <p:cNvSpPr txBox="1"/>
            <p:nvPr/>
          </p:nvSpPr>
          <p:spPr>
            <a:xfrm>
              <a:off x="9857222" y="3793843"/>
              <a:ext cx="1314784" cy="954107"/>
            </a:xfrm>
            <a:prstGeom prst="rect">
              <a:avLst/>
            </a:prstGeom>
          </p:spPr>
          <p:txBody>
            <a:bodyPr wrap="none" rtlCol="0">
              <a:spAutoFit/>
            </a:bodyPr>
            <a:lstStyle/>
            <a:p>
              <a:pPr algn="ctr"/>
              <a:r>
                <a:rPr lang="en-US" sz="2800" dirty="0"/>
                <a:t>Page</a:t>
              </a:r>
              <a:br>
                <a:rPr lang="en-US" sz="2800" dirty="0"/>
              </a:br>
              <a:r>
                <a:rPr lang="en-US" sz="2800" dirty="0"/>
                <a:t>Buffers</a:t>
              </a:r>
            </a:p>
          </p:txBody>
        </p:sp>
        <p:sp>
          <p:nvSpPr>
            <p:cNvPr id="11" name="TextBox 10">
              <a:extLst>
                <a:ext uri="{FF2B5EF4-FFF2-40B4-BE49-F238E27FC236}">
                  <a16:creationId xmlns:a16="http://schemas.microsoft.com/office/drawing/2014/main" id="{03FE2023-B16F-0441-9318-649894DD3583}"/>
                </a:ext>
              </a:extLst>
            </p:cNvPr>
            <p:cNvSpPr txBox="1"/>
            <p:nvPr/>
          </p:nvSpPr>
          <p:spPr>
            <a:xfrm>
              <a:off x="9432426" y="5094397"/>
              <a:ext cx="2164375" cy="954107"/>
            </a:xfrm>
            <a:prstGeom prst="rect">
              <a:avLst/>
            </a:prstGeom>
          </p:spPr>
          <p:txBody>
            <a:bodyPr wrap="none" rtlCol="0">
              <a:spAutoFit/>
            </a:bodyPr>
            <a:lstStyle/>
            <a:p>
              <a:pPr algn="ctr"/>
              <a:r>
                <a:rPr lang="en-US" sz="2800" dirty="0"/>
                <a:t>Sequential</a:t>
              </a:r>
            </a:p>
            <a:p>
              <a:pPr algn="ctr"/>
              <a:r>
                <a:rPr lang="en-US" sz="2800" dirty="0"/>
                <a:t>Read/Write</a:t>
              </a:r>
            </a:p>
          </p:txBody>
        </p:sp>
      </p:grpSp>
      <p:sp>
        <p:nvSpPr>
          <p:cNvPr id="2" name="Title 1">
            <a:extLst>
              <a:ext uri="{FF2B5EF4-FFF2-40B4-BE49-F238E27FC236}">
                <a16:creationId xmlns:a16="http://schemas.microsoft.com/office/drawing/2014/main" id="{3C0E7A5F-1A9F-C746-B108-D86AEBCBCF3C}"/>
              </a:ext>
            </a:extLst>
          </p:cNvPr>
          <p:cNvSpPr>
            <a:spLocks noGrp="1"/>
          </p:cNvSpPr>
          <p:nvPr>
            <p:ph type="title"/>
          </p:nvPr>
        </p:nvSpPr>
        <p:spPr/>
        <p:txBody>
          <a:bodyPr/>
          <a:lstStyle/>
          <a:p>
            <a:r>
              <a:rPr lang="en-US" dirty="0"/>
              <a:t>Reasoning about Memory Hierarchy</a:t>
            </a:r>
          </a:p>
        </p:txBody>
      </p:sp>
      <p:sp>
        <p:nvSpPr>
          <p:cNvPr id="6" name="Content Placeholder 5">
            <a:extLst>
              <a:ext uri="{FF2B5EF4-FFF2-40B4-BE49-F238E27FC236}">
                <a16:creationId xmlns:a16="http://schemas.microsoft.com/office/drawing/2014/main" id="{F23C0FE9-E1A2-6442-808A-542367CE3B51}"/>
              </a:ext>
            </a:extLst>
          </p:cNvPr>
          <p:cNvSpPr>
            <a:spLocks noGrp="1"/>
          </p:cNvSpPr>
          <p:nvPr>
            <p:ph idx="1"/>
          </p:nvPr>
        </p:nvSpPr>
        <p:spPr>
          <a:xfrm>
            <a:off x="838200" y="2333298"/>
            <a:ext cx="10515600" cy="3875198"/>
          </a:xfrm>
        </p:spPr>
        <p:txBody>
          <a:bodyPr/>
          <a:lstStyle/>
          <a:p>
            <a:pPr marL="12700" indent="0">
              <a:buNone/>
              <a:tabLst>
                <a:tab pos="6396038" algn="r"/>
                <a:tab pos="6615113" algn="l"/>
              </a:tabLst>
            </a:pPr>
            <a:r>
              <a:rPr lang="en-US" dirty="0"/>
              <a:t>L1 Cache 	</a:t>
            </a:r>
            <a:r>
              <a:rPr lang="en-US" b="1" dirty="0"/>
              <a:t>1	second</a:t>
            </a:r>
            <a:endParaRPr lang="en-US" dirty="0"/>
          </a:p>
          <a:p>
            <a:pPr marL="12700" indent="0">
              <a:buNone/>
              <a:tabLst>
                <a:tab pos="6396038" algn="r"/>
                <a:tab pos="6615113" algn="l"/>
              </a:tabLst>
            </a:pPr>
            <a:r>
              <a:rPr lang="en-US" dirty="0"/>
              <a:t>L2 Cache	</a:t>
            </a:r>
            <a:r>
              <a:rPr lang="en-US" b="1" dirty="0"/>
              <a:t>14	seconds</a:t>
            </a:r>
          </a:p>
          <a:p>
            <a:pPr marL="12700" indent="0">
              <a:buNone/>
              <a:tabLst>
                <a:tab pos="6396038" algn="r"/>
                <a:tab pos="6615113" algn="l"/>
              </a:tabLst>
            </a:pPr>
            <a:r>
              <a:rPr lang="en-US" dirty="0"/>
              <a:t>Main Memory	</a:t>
            </a:r>
            <a:r>
              <a:rPr lang="en-US" b="1" dirty="0"/>
              <a:t>3.3	minutes</a:t>
            </a:r>
          </a:p>
          <a:p>
            <a:pPr marL="12700" indent="0">
              <a:buNone/>
              <a:tabLst>
                <a:tab pos="6396038" algn="r"/>
                <a:tab pos="6615113" algn="l"/>
              </a:tabLst>
            </a:pPr>
            <a:r>
              <a:rPr lang="en-US" dirty="0"/>
              <a:t>Read 1MB from RAM (Seq.)	</a:t>
            </a:r>
            <a:r>
              <a:rPr lang="en-US" b="1" dirty="0"/>
              <a:t>5.8	days</a:t>
            </a:r>
          </a:p>
          <a:p>
            <a:pPr marL="12700" indent="0">
              <a:buNone/>
              <a:tabLst>
                <a:tab pos="6396038" algn="r"/>
                <a:tab pos="6615113" algn="l"/>
              </a:tabLst>
            </a:pPr>
            <a:r>
              <a:rPr lang="en-US" dirty="0"/>
              <a:t>Read 1MB SSD (Seq.)	</a:t>
            </a:r>
            <a:r>
              <a:rPr lang="en-US" b="1" dirty="0"/>
              <a:t>23	days</a:t>
            </a:r>
          </a:p>
          <a:p>
            <a:pPr marL="12700" indent="0">
              <a:buNone/>
              <a:tabLst>
                <a:tab pos="6396038" algn="r"/>
                <a:tab pos="6615113" algn="l"/>
              </a:tabLst>
            </a:pPr>
            <a:r>
              <a:rPr lang="en-US" dirty="0"/>
              <a:t>Read 1MB Disk (Seq.)	</a:t>
            </a:r>
            <a:r>
              <a:rPr lang="en-US" b="1" dirty="0"/>
              <a:t>1.3	years</a:t>
            </a:r>
            <a:endParaRPr lang="en-US" dirty="0"/>
          </a:p>
          <a:p>
            <a:pPr marL="12700" indent="0">
              <a:buNone/>
              <a:tabLst>
                <a:tab pos="6396038" algn="r"/>
                <a:tab pos="6615113" algn="l"/>
              </a:tabLst>
            </a:pPr>
            <a:endParaRPr lang="en-US" b="1" dirty="0"/>
          </a:p>
          <a:p>
            <a:pPr marL="12700" indent="0">
              <a:buNone/>
              <a:tabLst>
                <a:tab pos="6396038" algn="r"/>
                <a:tab pos="6615113" algn="l"/>
              </a:tabLst>
            </a:pPr>
            <a:endParaRPr lang="en-US" dirty="0"/>
          </a:p>
        </p:txBody>
      </p:sp>
      <p:sp>
        <p:nvSpPr>
          <p:cNvPr id="7" name="TextBox 6">
            <a:extLst>
              <a:ext uri="{FF2B5EF4-FFF2-40B4-BE49-F238E27FC236}">
                <a16:creationId xmlns:a16="http://schemas.microsoft.com/office/drawing/2014/main" id="{2637A4E0-D8DA-9240-BC10-7D0016360D4B}"/>
              </a:ext>
            </a:extLst>
          </p:cNvPr>
          <p:cNvSpPr txBox="1"/>
          <p:nvPr/>
        </p:nvSpPr>
        <p:spPr>
          <a:xfrm>
            <a:off x="552450" y="1789336"/>
            <a:ext cx="5766322" cy="369332"/>
          </a:xfrm>
          <a:prstGeom prst="rect">
            <a:avLst/>
          </a:prstGeom>
        </p:spPr>
        <p:txBody>
          <a:bodyPr wrap="none" rtlCol="0">
            <a:spAutoFit/>
          </a:bodyPr>
          <a:lstStyle/>
          <a:p>
            <a:r>
              <a:rPr lang="en-US" dirty="0"/>
              <a:t>Latency Numbers Every Programmer Should Know</a:t>
            </a:r>
          </a:p>
        </p:txBody>
      </p:sp>
      <p:sp>
        <p:nvSpPr>
          <p:cNvPr id="3" name="TextBox 2">
            <a:extLst>
              <a:ext uri="{FF2B5EF4-FFF2-40B4-BE49-F238E27FC236}">
                <a16:creationId xmlns:a16="http://schemas.microsoft.com/office/drawing/2014/main" id="{2B30B02F-5BA6-D740-B73E-A8C0256B2AA8}"/>
              </a:ext>
            </a:extLst>
          </p:cNvPr>
          <p:cNvSpPr txBox="1"/>
          <p:nvPr/>
        </p:nvSpPr>
        <p:spPr>
          <a:xfrm>
            <a:off x="6794938" y="1789336"/>
            <a:ext cx="2178802" cy="369332"/>
          </a:xfrm>
          <a:prstGeom prst="rect">
            <a:avLst/>
          </a:prstGeom>
        </p:spPr>
        <p:txBody>
          <a:bodyPr wrap="none" rtlCol="0">
            <a:spAutoFit/>
          </a:bodyPr>
          <a:lstStyle/>
          <a:p>
            <a:r>
              <a:rPr lang="en-US" b="1" i="1" u="sng" dirty="0"/>
              <a:t>Human Readable</a:t>
            </a:r>
          </a:p>
        </p:txBody>
      </p:sp>
      <p:cxnSp>
        <p:nvCxnSpPr>
          <p:cNvPr id="5" name="Straight Connector 4">
            <a:extLst>
              <a:ext uri="{FF2B5EF4-FFF2-40B4-BE49-F238E27FC236}">
                <a16:creationId xmlns:a16="http://schemas.microsoft.com/office/drawing/2014/main" id="{D23BE5B5-1052-BA4E-8E8C-EB2E6F31ED89}"/>
              </a:ext>
            </a:extLst>
          </p:cNvPr>
          <p:cNvCxnSpPr>
            <a:cxnSpLocks/>
          </p:cNvCxnSpPr>
          <p:nvPr/>
        </p:nvCxnSpPr>
        <p:spPr>
          <a:xfrm>
            <a:off x="631934" y="3594536"/>
            <a:ext cx="11144907" cy="0"/>
          </a:xfrm>
          <a:prstGeom prst="line">
            <a:avLst/>
          </a:prstGeom>
        </p:spPr>
        <p:style>
          <a:lnRef idx="1">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A6020998-81EE-EF41-A570-E966E474F0C6}"/>
              </a:ext>
            </a:extLst>
          </p:cNvPr>
          <p:cNvCxnSpPr>
            <a:cxnSpLocks/>
          </p:cNvCxnSpPr>
          <p:nvPr/>
        </p:nvCxnSpPr>
        <p:spPr>
          <a:xfrm>
            <a:off x="631934" y="4882053"/>
            <a:ext cx="11144907" cy="0"/>
          </a:xfrm>
          <a:prstGeom prst="line">
            <a:avLst/>
          </a:prstGeom>
        </p:spPr>
        <p:style>
          <a:lnRef idx="1">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2549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5CC255E-9A26-AA4A-80BA-25C17D19933C}"/>
              </a:ext>
            </a:extLst>
          </p:cNvPr>
          <p:cNvSpPr>
            <a:spLocks noGrp="1"/>
          </p:cNvSpPr>
          <p:nvPr>
            <p:ph type="title"/>
          </p:nvPr>
        </p:nvSpPr>
        <p:spPr/>
        <p:txBody>
          <a:bodyPr/>
          <a:lstStyle/>
          <a:p>
            <a:r>
              <a:rPr lang="en-US" sz="4800" dirty="0"/>
              <a:t>Example Out-of-Core Alg.:</a:t>
            </a:r>
            <a:br>
              <a:rPr lang="en-US" sz="4800" dirty="0"/>
            </a:br>
            <a:r>
              <a:rPr lang="en-US" sz="8000" dirty="0"/>
              <a:t>Grace Hash Join</a:t>
            </a:r>
            <a:endParaRPr lang="en-US" dirty="0"/>
          </a:p>
        </p:txBody>
      </p:sp>
      <p:sp>
        <p:nvSpPr>
          <p:cNvPr id="5" name="Text Placeholder 4">
            <a:extLst>
              <a:ext uri="{FF2B5EF4-FFF2-40B4-BE49-F238E27FC236}">
                <a16:creationId xmlns:a16="http://schemas.microsoft.com/office/drawing/2014/main" id="{8F1C82F3-1E99-0241-9375-732652CD8DB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26578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F41847-B155-9C41-A82B-406EF8CE8BC1}"/>
              </a:ext>
            </a:extLst>
          </p:cNvPr>
          <p:cNvSpPr>
            <a:spLocks noGrp="1"/>
          </p:cNvSpPr>
          <p:nvPr>
            <p:ph type="ctrTitle"/>
          </p:nvPr>
        </p:nvSpPr>
        <p:spPr/>
        <p:txBody>
          <a:bodyPr/>
          <a:lstStyle/>
          <a:p>
            <a:r>
              <a:rPr lang="en-US" dirty="0"/>
              <a:t>Why are we starting with </a:t>
            </a:r>
            <a:br>
              <a:rPr lang="en-US" dirty="0"/>
            </a:br>
            <a:r>
              <a:rPr lang="en-US" dirty="0"/>
              <a:t>Machine Learning in Database Systems?</a:t>
            </a:r>
          </a:p>
        </p:txBody>
      </p:sp>
    </p:spTree>
    <p:extLst>
      <p:ext uri="{BB962C8B-B14F-4D97-AF65-F5344CB8AC3E}">
        <p14:creationId xmlns:p14="http://schemas.microsoft.com/office/powerpoint/2010/main" val="1897379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latin typeface="Helvetica Neue" charset="0"/>
                <a:ea typeface="Helvetica Neue" charset="0"/>
                <a:cs typeface="Helvetica Neue" charset="0"/>
              </a:rPr>
              <a:t>Grace Hash Join</a:t>
            </a:r>
          </a:p>
        </p:txBody>
      </p:sp>
      <p:sp>
        <p:nvSpPr>
          <p:cNvPr id="4" name="Content Placeholder 3"/>
          <p:cNvSpPr>
            <a:spLocks noGrp="1"/>
          </p:cNvSpPr>
          <p:nvPr>
            <p:ph idx="1"/>
          </p:nvPr>
        </p:nvSpPr>
        <p:spPr>
          <a:xfrm>
            <a:off x="1076724" y="2390070"/>
            <a:ext cx="10515600" cy="4351339"/>
          </a:xfrm>
        </p:spPr>
        <p:txBody>
          <a:bodyPr/>
          <a:lstStyle/>
          <a:p>
            <a:r>
              <a:rPr lang="en-US" dirty="0"/>
              <a:t>Requires equality predicate </a:t>
            </a:r>
            <a:r>
              <a:rPr lang="en-US" dirty="0">
                <a:solidFill>
                  <a:schemeClr val="accent6">
                    <a:lumMod val="75000"/>
                  </a:schemeClr>
                </a:solidFill>
              </a:rPr>
              <a:t>𝜃</a:t>
            </a:r>
            <a:r>
              <a:rPr lang="en-US" dirty="0"/>
              <a:t>:</a:t>
            </a:r>
          </a:p>
          <a:p>
            <a:pPr lvl="1"/>
            <a:r>
              <a:rPr lang="en-US" dirty="0"/>
              <a:t>Works for </a:t>
            </a:r>
            <a:r>
              <a:rPr lang="en-US" b="1" dirty="0" err="1"/>
              <a:t>Equi</a:t>
            </a:r>
            <a:r>
              <a:rPr lang="en-US" b="1" dirty="0"/>
              <a:t>-Joins</a:t>
            </a:r>
            <a:r>
              <a:rPr lang="en-US" dirty="0"/>
              <a:t> &amp; </a:t>
            </a:r>
            <a:r>
              <a:rPr lang="en-US" b="1" dirty="0"/>
              <a:t>Natural Joins</a:t>
            </a:r>
          </a:p>
          <a:p>
            <a:pPr lvl="3"/>
            <a:endParaRPr lang="en-US" dirty="0"/>
          </a:p>
          <a:p>
            <a:r>
              <a:rPr lang="en-US" dirty="0"/>
              <a:t>Two Stages: </a:t>
            </a:r>
          </a:p>
          <a:p>
            <a:pPr lvl="1"/>
            <a:r>
              <a:rPr lang="en-US" b="1" dirty="0"/>
              <a:t>Partition </a:t>
            </a:r>
            <a:r>
              <a:rPr lang="en-US" dirty="0"/>
              <a:t>tuples from </a:t>
            </a:r>
            <a:r>
              <a:rPr lang="en-US" dirty="0">
                <a:solidFill>
                  <a:schemeClr val="accent5"/>
                </a:solidFill>
              </a:rPr>
              <a:t>R</a:t>
            </a:r>
            <a:r>
              <a:rPr lang="en-US" dirty="0"/>
              <a:t> and </a:t>
            </a:r>
            <a:r>
              <a:rPr lang="en-US" dirty="0">
                <a:solidFill>
                  <a:schemeClr val="accent2"/>
                </a:solidFill>
              </a:rPr>
              <a:t>S</a:t>
            </a:r>
            <a:r>
              <a:rPr lang="en-US" dirty="0"/>
              <a:t> by join key</a:t>
            </a:r>
          </a:p>
          <a:p>
            <a:pPr lvl="2"/>
            <a:r>
              <a:rPr lang="en-US" dirty="0"/>
              <a:t>all tuples for a given key in same partition</a:t>
            </a:r>
          </a:p>
          <a:p>
            <a:pPr lvl="1"/>
            <a:r>
              <a:rPr lang="en-US" b="1" dirty="0"/>
              <a:t>Build &amp; Probe </a:t>
            </a:r>
            <a:r>
              <a:rPr lang="en-US" dirty="0"/>
              <a:t>a separate hash table for each partition</a:t>
            </a:r>
          </a:p>
          <a:p>
            <a:pPr lvl="2"/>
            <a:r>
              <a:rPr lang="en-US" dirty="0"/>
              <a:t>Assume </a:t>
            </a:r>
            <a:r>
              <a:rPr lang="en-US" b="1" dirty="0"/>
              <a:t>partition</a:t>
            </a:r>
            <a:r>
              <a:rPr lang="en-US" dirty="0"/>
              <a:t> of smaller rel. fits in memory</a:t>
            </a:r>
          </a:p>
          <a:p>
            <a:pPr lvl="3"/>
            <a:r>
              <a:rPr lang="en-US" dirty="0" err="1"/>
              <a:t>Recurse</a:t>
            </a:r>
            <a:r>
              <a:rPr lang="en-US" dirty="0"/>
              <a:t> if necessary</a:t>
            </a:r>
            <a:r>
              <a:rPr lang="is-IS" dirty="0"/>
              <a:t>…</a:t>
            </a:r>
            <a:endParaRPr lang="en-US" dirty="0"/>
          </a:p>
        </p:txBody>
      </p:sp>
      <p:sp>
        <p:nvSpPr>
          <p:cNvPr id="6" name="TextBox 5"/>
          <p:cNvSpPr txBox="1"/>
          <p:nvPr/>
        </p:nvSpPr>
        <p:spPr>
          <a:xfrm>
            <a:off x="3791428" y="1592630"/>
            <a:ext cx="3533340" cy="584775"/>
          </a:xfrm>
          <a:prstGeom prst="rect">
            <a:avLst/>
          </a:prstGeom>
          <a:noFill/>
        </p:spPr>
        <p:txBody>
          <a:bodyPr wrap="none" rtlCol="0">
            <a:spAutoFit/>
          </a:bodyPr>
          <a:lstStyle/>
          <a:p>
            <a:r>
              <a:rPr lang="en-US" sz="3200" b="1" dirty="0">
                <a:solidFill>
                  <a:schemeClr val="accent5"/>
                </a:solidFill>
              </a:rPr>
              <a:t>R</a:t>
            </a:r>
            <a:r>
              <a:rPr lang="en-US" sz="3200" b="1" dirty="0"/>
              <a:t> </a:t>
            </a:r>
            <a:r>
              <a:rPr lang="en-US" sz="3200" b="1" kern="0" dirty="0">
                <a:latin typeface="Helvetica Neue Light"/>
                <a:ea typeface="Osaka"/>
                <a:cs typeface="Osaka" charset="-128"/>
                <a:sym typeface="Wingdings"/>
              </a:rPr>
              <a:t>⋈</a:t>
            </a:r>
            <a:r>
              <a:rPr lang="en-US" sz="3200" b="1" kern="0" baseline="-25000" dirty="0">
                <a:solidFill>
                  <a:schemeClr val="accent6">
                    <a:lumMod val="75000"/>
                  </a:schemeClr>
                </a:solidFill>
                <a:latin typeface="Helvetica Neue Light"/>
                <a:ea typeface="Osaka"/>
                <a:cs typeface="Osaka" charset="-128"/>
                <a:sym typeface="Wingdings"/>
              </a:rPr>
              <a:t>𝜃</a:t>
            </a:r>
            <a:r>
              <a:rPr lang="en-US" sz="3200" b="1" dirty="0"/>
              <a:t> </a:t>
            </a:r>
            <a:r>
              <a:rPr lang="en-US" sz="3200" b="1" dirty="0">
                <a:solidFill>
                  <a:schemeClr val="accent2"/>
                </a:solidFill>
              </a:rPr>
              <a:t>S</a:t>
            </a:r>
            <a:r>
              <a:rPr lang="en-US" sz="3200" b="1" dirty="0"/>
              <a:t> = 𝜎</a:t>
            </a:r>
            <a:r>
              <a:rPr lang="en-US" sz="3200" b="1" kern="0" baseline="-25000" dirty="0">
                <a:solidFill>
                  <a:schemeClr val="accent6">
                    <a:lumMod val="75000"/>
                  </a:schemeClr>
                </a:solidFill>
                <a:latin typeface="Helvetica Neue Light"/>
                <a:ea typeface="Osaka"/>
                <a:cs typeface="Osaka" charset="-128"/>
                <a:sym typeface="Wingdings"/>
              </a:rPr>
              <a:t>𝜃</a:t>
            </a:r>
            <a:r>
              <a:rPr lang="en-US" sz="3200" b="1" kern="0" dirty="0">
                <a:latin typeface="Helvetica Neue Light"/>
                <a:ea typeface="Osaka"/>
                <a:cs typeface="Osaka" charset="-128"/>
                <a:sym typeface="Wingdings"/>
              </a:rPr>
              <a:t>( </a:t>
            </a:r>
            <a:r>
              <a:rPr lang="en-US" sz="3200" b="1" dirty="0">
                <a:solidFill>
                  <a:schemeClr val="accent5"/>
                </a:solidFill>
              </a:rPr>
              <a:t>R</a:t>
            </a:r>
            <a:r>
              <a:rPr lang="en-US" sz="3200" b="1" dirty="0"/>
              <a:t> × </a:t>
            </a:r>
            <a:r>
              <a:rPr lang="en-US" sz="3200" b="1" dirty="0">
                <a:solidFill>
                  <a:schemeClr val="accent2"/>
                </a:solidFill>
              </a:rPr>
              <a:t>S</a:t>
            </a:r>
            <a:r>
              <a:rPr lang="en-US" sz="3200" b="1" dirty="0"/>
              <a:t>)</a:t>
            </a:r>
          </a:p>
        </p:txBody>
      </p:sp>
      <p:sp>
        <p:nvSpPr>
          <p:cNvPr id="7" name="TextBox 6"/>
          <p:cNvSpPr txBox="1"/>
          <p:nvPr/>
        </p:nvSpPr>
        <p:spPr>
          <a:xfrm rot="19306191">
            <a:off x="698473" y="4466445"/>
            <a:ext cx="854721" cy="369332"/>
          </a:xfrm>
          <a:prstGeom prst="rect">
            <a:avLst/>
          </a:prstGeom>
          <a:noFill/>
        </p:spPr>
        <p:txBody>
          <a:bodyPr wrap="none" rtlCol="0">
            <a:spAutoFit/>
          </a:bodyPr>
          <a:lstStyle/>
          <a:p>
            <a:r>
              <a:rPr lang="en-US">
                <a:solidFill>
                  <a:srgbClr val="FF40FF"/>
                </a:solidFill>
                <a:latin typeface="Comic Sans MS" charset="0"/>
                <a:ea typeface="Comic Sans MS" charset="0"/>
                <a:cs typeface="Comic Sans MS" charset="0"/>
              </a:rPr>
              <a:t>Divide</a:t>
            </a:r>
          </a:p>
        </p:txBody>
      </p:sp>
      <p:sp>
        <p:nvSpPr>
          <p:cNvPr id="8" name="TextBox 7"/>
          <p:cNvSpPr txBox="1"/>
          <p:nvPr/>
        </p:nvSpPr>
        <p:spPr>
          <a:xfrm rot="19306191">
            <a:off x="554786" y="5418559"/>
            <a:ext cx="1043876" cy="369332"/>
          </a:xfrm>
          <a:prstGeom prst="rect">
            <a:avLst/>
          </a:prstGeom>
          <a:noFill/>
        </p:spPr>
        <p:txBody>
          <a:bodyPr wrap="none" rtlCol="0">
            <a:spAutoFit/>
          </a:bodyPr>
          <a:lstStyle/>
          <a:p>
            <a:r>
              <a:rPr lang="en-US">
                <a:solidFill>
                  <a:srgbClr val="FF40FF"/>
                </a:solidFill>
                <a:latin typeface="Comic Sans MS" charset="0"/>
                <a:ea typeface="Comic Sans MS" charset="0"/>
                <a:cs typeface="Comic Sans MS" charset="0"/>
              </a:rPr>
              <a:t>Conquer</a:t>
            </a:r>
          </a:p>
        </p:txBody>
      </p:sp>
    </p:spTree>
    <p:extLst>
      <p:ext uri="{BB962C8B-B14F-4D97-AF65-F5344CB8AC3E}">
        <p14:creationId xmlns:p14="http://schemas.microsoft.com/office/powerpoint/2010/main" val="1575839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4" end="4"/>
                                            </p:txEl>
                                          </p:spTgt>
                                        </p:tgtEl>
                                        <p:attrNameLst>
                                          <p:attrName>style.visibility</p:attrName>
                                        </p:attrNameLst>
                                      </p:cBhvr>
                                      <p:to>
                                        <p:strVal val="visible"/>
                                      </p:to>
                                    </p:set>
                                    <p:animEffect transition="in" filter="fade">
                                      <p:cBhvr>
                                        <p:cTn id="12" dur="500"/>
                                        <p:tgtEl>
                                          <p:spTgt spid="4">
                                            <p:txEl>
                                              <p:pRg st="4" end="4"/>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4">
                                            <p:txEl>
                                              <p:pRg st="6" end="6"/>
                                            </p:txEl>
                                          </p:spTgt>
                                        </p:tgtEl>
                                        <p:attrNameLst>
                                          <p:attrName>style.visibility</p:attrName>
                                        </p:attrNameLst>
                                      </p:cBhvr>
                                      <p:to>
                                        <p:strVal val="visible"/>
                                      </p:to>
                                    </p:set>
                                    <p:animEffect transition="in" filter="fade">
                                      <p:cBhvr>
                                        <p:cTn id="26" dur="500"/>
                                        <p:tgtEl>
                                          <p:spTgt spid="4">
                                            <p:txEl>
                                              <p:pRg st="6" end="6"/>
                                            </p:txEl>
                                          </p:spTgt>
                                        </p:tgtEl>
                                      </p:cBhvr>
                                    </p:animEffec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animEffect transition="in" filter="fade">
                                      <p:cBhvr>
                                        <p:cTn id="35" dur="500"/>
                                        <p:tgtEl>
                                          <p:spTgt spid="4">
                                            <p:txEl>
                                              <p:pRg st="7" end="7"/>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
                                            <p:txEl>
                                              <p:pRg st="8" end="8"/>
                                            </p:txEl>
                                          </p:spTgt>
                                        </p:tgtEl>
                                        <p:attrNameLst>
                                          <p:attrName>style.visibility</p:attrName>
                                        </p:attrNameLst>
                                      </p:cBhvr>
                                      <p:to>
                                        <p:strVal val="visible"/>
                                      </p:to>
                                    </p:set>
                                    <p:animEffect transition="in" filter="fade">
                                      <p:cBhvr>
                                        <p:cTn id="38"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bldLvl="3"/>
      <p:bldP spid="7"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34" name="!!Folded Corner 133" descr="sp2"/>
          <p:cNvSpPr/>
          <p:nvPr/>
        </p:nvSpPr>
        <p:spPr bwMode="auto">
          <a:xfrm>
            <a:off x="2859180" y="391978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21" name="!!Group 120" descr="S5"/>
          <p:cNvGrpSpPr/>
          <p:nvPr/>
        </p:nvGrpSpPr>
        <p:grpSpPr>
          <a:xfrm>
            <a:off x="2909640" y="3981393"/>
            <a:ext cx="558178" cy="155743"/>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2909640" y="4245466"/>
            <a:ext cx="558178" cy="155743"/>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7" name="!!Group 126" descr="S7"/>
          <p:cNvGrpSpPr/>
          <p:nvPr/>
        </p:nvGrpSpPr>
        <p:grpSpPr>
          <a:xfrm>
            <a:off x="2909640" y="4509539"/>
            <a:ext cx="558178" cy="155743"/>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30" name="!!Group 129" descr="S8"/>
          <p:cNvGrpSpPr/>
          <p:nvPr/>
        </p:nvGrpSpPr>
        <p:grpSpPr>
          <a:xfrm>
            <a:off x="2909640" y="4773610"/>
            <a:ext cx="558178" cy="155743"/>
            <a:chOff x="2706939" y="2683896"/>
            <a:chExt cx="558178" cy="155743"/>
          </a:xfrm>
        </p:grpSpPr>
        <p:sp>
          <p:nvSpPr>
            <p:cNvPr id="131" name="Rectangle 13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2" name="Oval 13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38" name="Folded Corner 137" descr="RP2"/>
          <p:cNvSpPr/>
          <p:nvPr/>
        </p:nvSpPr>
        <p:spPr bwMode="auto">
          <a:xfrm>
            <a:off x="1991391" y="391449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2041851" y="3975021"/>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2041851" y="4239094"/>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2041851" y="4503167"/>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2041851" y="4767240"/>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1991391" y="2662484"/>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53" name="!!Group 152" descr="R1"/>
          <p:cNvGrpSpPr/>
          <p:nvPr/>
        </p:nvGrpSpPr>
        <p:grpSpPr>
          <a:xfrm>
            <a:off x="2041851" y="2724096"/>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2041851" y="2988169"/>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5" name="!!Group 154" descr="R3"/>
          <p:cNvGrpSpPr/>
          <p:nvPr/>
        </p:nvGrpSpPr>
        <p:grpSpPr>
          <a:xfrm>
            <a:off x="2041851" y="3252242"/>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2041851" y="3516313"/>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85" name="!!Folded Corner 84" descr="sp1">
            <a:extLst>
              <a:ext uri="{FF2B5EF4-FFF2-40B4-BE49-F238E27FC236}">
                <a16:creationId xmlns:a16="http://schemas.microsoft.com/office/drawing/2014/main" id="{07D51FBB-DC77-964A-80A4-54CE8E8BAF80}"/>
              </a:ext>
            </a:extLst>
          </p:cNvPr>
          <p:cNvSpPr/>
          <p:nvPr/>
        </p:nvSpPr>
        <p:spPr bwMode="auto">
          <a:xfrm>
            <a:off x="2849044" y="267228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2899504" y="2732811"/>
            <a:ext cx="558178" cy="155743"/>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89" name="!!Group 88" descr="S2">
            <a:extLst>
              <a:ext uri="{FF2B5EF4-FFF2-40B4-BE49-F238E27FC236}">
                <a16:creationId xmlns:a16="http://schemas.microsoft.com/office/drawing/2014/main" id="{E8B5A8BD-8ECB-3440-A9F0-ECC7E3A64BAE}"/>
              </a:ext>
            </a:extLst>
          </p:cNvPr>
          <p:cNvGrpSpPr/>
          <p:nvPr/>
        </p:nvGrpSpPr>
        <p:grpSpPr>
          <a:xfrm>
            <a:off x="2899504" y="2996884"/>
            <a:ext cx="558178" cy="155743"/>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2899504" y="3260957"/>
            <a:ext cx="558178" cy="155743"/>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2899504" y="3525030"/>
            <a:ext cx="558178" cy="155743"/>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spTree>
    <p:extLst>
      <p:ext uri="{BB962C8B-B14F-4D97-AF65-F5344CB8AC3E}">
        <p14:creationId xmlns:p14="http://schemas.microsoft.com/office/powerpoint/2010/main" val="30203620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34" name="!!Folded Corner 133" descr="sp2"/>
          <p:cNvSpPr/>
          <p:nvPr/>
        </p:nvSpPr>
        <p:spPr bwMode="auto">
          <a:xfrm>
            <a:off x="2859180" y="391978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21" name="!!Group 120" descr="S5"/>
          <p:cNvGrpSpPr/>
          <p:nvPr/>
        </p:nvGrpSpPr>
        <p:grpSpPr>
          <a:xfrm>
            <a:off x="2909640" y="3981393"/>
            <a:ext cx="558178" cy="155743"/>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2909640" y="4245466"/>
            <a:ext cx="558178" cy="155743"/>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7" name="!!Group 126" descr="S7"/>
          <p:cNvGrpSpPr/>
          <p:nvPr/>
        </p:nvGrpSpPr>
        <p:grpSpPr>
          <a:xfrm>
            <a:off x="2909640" y="4509539"/>
            <a:ext cx="558178" cy="155743"/>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30" name="!!Group 129" descr="S8"/>
          <p:cNvGrpSpPr/>
          <p:nvPr/>
        </p:nvGrpSpPr>
        <p:grpSpPr>
          <a:xfrm>
            <a:off x="2909640" y="4773610"/>
            <a:ext cx="558178" cy="155743"/>
            <a:chOff x="2706939" y="2683896"/>
            <a:chExt cx="558178" cy="155743"/>
          </a:xfrm>
        </p:grpSpPr>
        <p:sp>
          <p:nvSpPr>
            <p:cNvPr id="131" name="Rectangle 13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2" name="Oval 13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38" name="Folded Corner 137" descr="RP2"/>
          <p:cNvSpPr/>
          <p:nvPr/>
        </p:nvSpPr>
        <p:spPr bwMode="auto">
          <a:xfrm>
            <a:off x="1991391" y="391449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2041851" y="3975021"/>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2041851" y="4239094"/>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2041851" y="4503167"/>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2041851" y="4767240"/>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1991391" y="2662484"/>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53" name="!!Group 152" descr="R1"/>
          <p:cNvGrpSpPr/>
          <p:nvPr/>
        </p:nvGrpSpPr>
        <p:grpSpPr>
          <a:xfrm>
            <a:off x="2041851" y="2724096"/>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2041851" y="2988169"/>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5" name="!!Group 154" descr="R3"/>
          <p:cNvGrpSpPr/>
          <p:nvPr/>
        </p:nvGrpSpPr>
        <p:grpSpPr>
          <a:xfrm>
            <a:off x="2041851" y="3252242"/>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2041851" y="3516313"/>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6848915" y="2484787"/>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6848915" y="4015098"/>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5" name="!!Folded Corner 84" descr="sp1">
            <a:extLst>
              <a:ext uri="{FF2B5EF4-FFF2-40B4-BE49-F238E27FC236}">
                <a16:creationId xmlns:a16="http://schemas.microsoft.com/office/drawing/2014/main" id="{07D51FBB-DC77-964A-80A4-54CE8E8BAF80}"/>
              </a:ext>
            </a:extLst>
          </p:cNvPr>
          <p:cNvSpPr/>
          <p:nvPr/>
        </p:nvSpPr>
        <p:spPr bwMode="auto">
          <a:xfrm>
            <a:off x="4882997" y="3272385"/>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4933457" y="3332910"/>
            <a:ext cx="558178" cy="155743"/>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89" name="!!Group 88" descr="S2">
            <a:extLst>
              <a:ext uri="{FF2B5EF4-FFF2-40B4-BE49-F238E27FC236}">
                <a16:creationId xmlns:a16="http://schemas.microsoft.com/office/drawing/2014/main" id="{E8B5A8BD-8ECB-3440-A9F0-ECC7E3A64BAE}"/>
              </a:ext>
            </a:extLst>
          </p:cNvPr>
          <p:cNvGrpSpPr/>
          <p:nvPr/>
        </p:nvGrpSpPr>
        <p:grpSpPr>
          <a:xfrm>
            <a:off x="4933457" y="3596983"/>
            <a:ext cx="558178" cy="155743"/>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4933457" y="3861056"/>
            <a:ext cx="558178" cy="155743"/>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4933457" y="4125129"/>
            <a:ext cx="558178" cy="155743"/>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spTree>
    <p:extLst>
      <p:ext uri="{BB962C8B-B14F-4D97-AF65-F5344CB8AC3E}">
        <p14:creationId xmlns:p14="http://schemas.microsoft.com/office/powerpoint/2010/main" val="2824882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34" name="!!Folded Corner 133" descr="sp2"/>
          <p:cNvSpPr/>
          <p:nvPr/>
        </p:nvSpPr>
        <p:spPr bwMode="auto">
          <a:xfrm>
            <a:off x="2859180" y="391978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21" name="!!Group 120" descr="S5"/>
          <p:cNvGrpSpPr/>
          <p:nvPr/>
        </p:nvGrpSpPr>
        <p:grpSpPr>
          <a:xfrm>
            <a:off x="2909640" y="3981393"/>
            <a:ext cx="558178" cy="155743"/>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2909640" y="4245466"/>
            <a:ext cx="558178" cy="155743"/>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7" name="!!Group 126" descr="S7"/>
          <p:cNvGrpSpPr/>
          <p:nvPr/>
        </p:nvGrpSpPr>
        <p:grpSpPr>
          <a:xfrm>
            <a:off x="2909640" y="4509539"/>
            <a:ext cx="558178" cy="155743"/>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30" name="!!Group 129" descr="S8"/>
          <p:cNvGrpSpPr/>
          <p:nvPr/>
        </p:nvGrpSpPr>
        <p:grpSpPr>
          <a:xfrm>
            <a:off x="2909640" y="4773610"/>
            <a:ext cx="558178" cy="155743"/>
            <a:chOff x="2706939" y="2683896"/>
            <a:chExt cx="558178" cy="155743"/>
          </a:xfrm>
        </p:grpSpPr>
        <p:sp>
          <p:nvSpPr>
            <p:cNvPr id="131" name="Rectangle 13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2" name="Oval 13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38" name="Folded Corner 137" descr="RP2"/>
          <p:cNvSpPr/>
          <p:nvPr/>
        </p:nvSpPr>
        <p:spPr bwMode="auto">
          <a:xfrm>
            <a:off x="1991391" y="391449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2041851" y="3975021"/>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2041851" y="4239094"/>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2041851" y="4503167"/>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2041851" y="4767240"/>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1991391" y="2662484"/>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53" name="!!Group 152" descr="R1"/>
          <p:cNvGrpSpPr/>
          <p:nvPr/>
        </p:nvGrpSpPr>
        <p:grpSpPr>
          <a:xfrm>
            <a:off x="2041851" y="2724096"/>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2041851" y="2988169"/>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5" name="!!Group 154" descr="R3"/>
          <p:cNvGrpSpPr/>
          <p:nvPr/>
        </p:nvGrpSpPr>
        <p:grpSpPr>
          <a:xfrm>
            <a:off x="2041851" y="3252242"/>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2041851" y="3516313"/>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6848915" y="2484787"/>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6848915" y="4015098"/>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5" name="!!Folded Corner 84" descr="sp1">
            <a:extLst>
              <a:ext uri="{FF2B5EF4-FFF2-40B4-BE49-F238E27FC236}">
                <a16:creationId xmlns:a16="http://schemas.microsoft.com/office/drawing/2014/main" id="{07D51FBB-DC77-964A-80A4-54CE8E8BAF80}"/>
              </a:ext>
            </a:extLst>
          </p:cNvPr>
          <p:cNvSpPr/>
          <p:nvPr/>
        </p:nvSpPr>
        <p:spPr bwMode="auto">
          <a:xfrm>
            <a:off x="4882997" y="3272385"/>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6906943" y="2568623"/>
            <a:ext cx="558178" cy="155743"/>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89" name="!!Group 88" descr="S2">
            <a:extLst>
              <a:ext uri="{FF2B5EF4-FFF2-40B4-BE49-F238E27FC236}">
                <a16:creationId xmlns:a16="http://schemas.microsoft.com/office/drawing/2014/main" id="{E8B5A8BD-8ECB-3440-A9F0-ECC7E3A64BAE}"/>
              </a:ext>
            </a:extLst>
          </p:cNvPr>
          <p:cNvGrpSpPr/>
          <p:nvPr/>
        </p:nvGrpSpPr>
        <p:grpSpPr>
          <a:xfrm>
            <a:off x="6896056" y="4140303"/>
            <a:ext cx="558178" cy="155743"/>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6896056" y="4386024"/>
            <a:ext cx="558178" cy="155743"/>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6906943" y="2837320"/>
            <a:ext cx="558178" cy="155743"/>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spTree>
    <p:extLst>
      <p:ext uri="{BB962C8B-B14F-4D97-AF65-F5344CB8AC3E}">
        <p14:creationId xmlns:p14="http://schemas.microsoft.com/office/powerpoint/2010/main" val="3929931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38" name="Folded Corner 137" descr="RP2"/>
          <p:cNvSpPr/>
          <p:nvPr/>
        </p:nvSpPr>
        <p:spPr bwMode="auto">
          <a:xfrm>
            <a:off x="1991391" y="391449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2041851" y="3975021"/>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2041851" y="4239094"/>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2041851" y="4503167"/>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2041851" y="4767240"/>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1991391" y="2662484"/>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53" name="!!Group 152" descr="R1"/>
          <p:cNvGrpSpPr/>
          <p:nvPr/>
        </p:nvGrpSpPr>
        <p:grpSpPr>
          <a:xfrm>
            <a:off x="2041851" y="2724096"/>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2041851" y="2988169"/>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5" name="!!Group 154" descr="R3"/>
          <p:cNvGrpSpPr/>
          <p:nvPr/>
        </p:nvGrpSpPr>
        <p:grpSpPr>
          <a:xfrm>
            <a:off x="2041851" y="3252242"/>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2041851" y="3516313"/>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6848915" y="2484787"/>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6848915" y="4015098"/>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5" name="!!Folded Corner 84" descr="sp1">
            <a:extLst>
              <a:ext uri="{FF2B5EF4-FFF2-40B4-BE49-F238E27FC236}">
                <a16:creationId xmlns:a16="http://schemas.microsoft.com/office/drawing/2014/main" id="{07D51FBB-DC77-964A-80A4-54CE8E8BAF80}"/>
              </a:ext>
            </a:extLst>
          </p:cNvPr>
          <p:cNvSpPr/>
          <p:nvPr/>
        </p:nvSpPr>
        <p:spPr bwMode="auto">
          <a:xfrm>
            <a:off x="4488635" y="7494430"/>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6906943" y="2568623"/>
            <a:ext cx="558178" cy="155743"/>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89" name="!!Group 88" descr="S2">
            <a:extLst>
              <a:ext uri="{FF2B5EF4-FFF2-40B4-BE49-F238E27FC236}">
                <a16:creationId xmlns:a16="http://schemas.microsoft.com/office/drawing/2014/main" id="{E8B5A8BD-8ECB-3440-A9F0-ECC7E3A64BAE}"/>
              </a:ext>
            </a:extLst>
          </p:cNvPr>
          <p:cNvGrpSpPr/>
          <p:nvPr/>
        </p:nvGrpSpPr>
        <p:grpSpPr>
          <a:xfrm>
            <a:off x="6896056" y="4140303"/>
            <a:ext cx="558178" cy="155743"/>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6896056" y="4386024"/>
            <a:ext cx="558178" cy="155743"/>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6906943" y="2837320"/>
            <a:ext cx="558178" cy="155743"/>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sp>
        <p:nvSpPr>
          <p:cNvPr id="134" name="!!Folded Corner 133" descr="sp2"/>
          <p:cNvSpPr/>
          <p:nvPr/>
        </p:nvSpPr>
        <p:spPr bwMode="auto">
          <a:xfrm>
            <a:off x="4896486" y="3272385"/>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21" name="!!Group 120" descr="S5"/>
          <p:cNvGrpSpPr/>
          <p:nvPr/>
        </p:nvGrpSpPr>
        <p:grpSpPr>
          <a:xfrm>
            <a:off x="4946946" y="3333997"/>
            <a:ext cx="558178" cy="155743"/>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4946946" y="3598070"/>
            <a:ext cx="558178" cy="155743"/>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7" name="!!Group 126" descr="S7"/>
          <p:cNvGrpSpPr/>
          <p:nvPr/>
        </p:nvGrpSpPr>
        <p:grpSpPr>
          <a:xfrm>
            <a:off x="4946946" y="3862143"/>
            <a:ext cx="558178" cy="155743"/>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30" name="!!Group 129" descr="S8"/>
          <p:cNvGrpSpPr/>
          <p:nvPr/>
        </p:nvGrpSpPr>
        <p:grpSpPr>
          <a:xfrm>
            <a:off x="4946946" y="4126214"/>
            <a:ext cx="558178" cy="155743"/>
            <a:chOff x="2706939" y="2683896"/>
            <a:chExt cx="558178" cy="155743"/>
          </a:xfrm>
        </p:grpSpPr>
        <p:sp>
          <p:nvSpPr>
            <p:cNvPr id="131" name="Rectangle 13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2" name="Oval 13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12644348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38" name="Folded Corner 137" descr="RP2"/>
          <p:cNvSpPr/>
          <p:nvPr/>
        </p:nvSpPr>
        <p:spPr bwMode="auto">
          <a:xfrm>
            <a:off x="1991391" y="391449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2041851" y="3975021"/>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2041851" y="4239094"/>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2041851" y="4503167"/>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2041851" y="4767240"/>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1991391" y="2662484"/>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53" name="!!Group 152" descr="R1"/>
          <p:cNvGrpSpPr/>
          <p:nvPr/>
        </p:nvGrpSpPr>
        <p:grpSpPr>
          <a:xfrm>
            <a:off x="2041851" y="2724096"/>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2041851" y="2988169"/>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5" name="!!Group 154" descr="R3"/>
          <p:cNvGrpSpPr/>
          <p:nvPr/>
        </p:nvGrpSpPr>
        <p:grpSpPr>
          <a:xfrm>
            <a:off x="2041851" y="3252242"/>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2041851" y="3516313"/>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6848915" y="2484787"/>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6848915" y="4015098"/>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5" name="!!Folded Corner 84" descr="sp1">
            <a:extLst>
              <a:ext uri="{FF2B5EF4-FFF2-40B4-BE49-F238E27FC236}">
                <a16:creationId xmlns:a16="http://schemas.microsoft.com/office/drawing/2014/main" id="{07D51FBB-DC77-964A-80A4-54CE8E8BAF80}"/>
              </a:ext>
            </a:extLst>
          </p:cNvPr>
          <p:cNvSpPr/>
          <p:nvPr/>
        </p:nvSpPr>
        <p:spPr bwMode="auto">
          <a:xfrm>
            <a:off x="4488635" y="7494430"/>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6906943" y="2568623"/>
            <a:ext cx="558178" cy="155743"/>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89" name="!!Group 88" descr="S2">
            <a:extLst>
              <a:ext uri="{FF2B5EF4-FFF2-40B4-BE49-F238E27FC236}">
                <a16:creationId xmlns:a16="http://schemas.microsoft.com/office/drawing/2014/main" id="{E8B5A8BD-8ECB-3440-A9F0-ECC7E3A64BAE}"/>
              </a:ext>
            </a:extLst>
          </p:cNvPr>
          <p:cNvGrpSpPr/>
          <p:nvPr/>
        </p:nvGrpSpPr>
        <p:grpSpPr>
          <a:xfrm>
            <a:off x="6896056" y="4140303"/>
            <a:ext cx="558178" cy="155743"/>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6896056" y="4386024"/>
            <a:ext cx="558178" cy="155743"/>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6906943" y="2837320"/>
            <a:ext cx="558178" cy="155743"/>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sp>
        <p:nvSpPr>
          <p:cNvPr id="134" name="!!Folded Corner 133" descr="sp2"/>
          <p:cNvSpPr/>
          <p:nvPr/>
        </p:nvSpPr>
        <p:spPr bwMode="auto">
          <a:xfrm>
            <a:off x="4896486" y="3272385"/>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21" name="!!Group 120" descr="S5"/>
          <p:cNvGrpSpPr/>
          <p:nvPr/>
        </p:nvGrpSpPr>
        <p:grpSpPr>
          <a:xfrm>
            <a:off x="6896056" y="4631745"/>
            <a:ext cx="558178" cy="155743"/>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6910262" y="4860507"/>
            <a:ext cx="558178" cy="155743"/>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7" name="!!Group 126" descr="S7"/>
          <p:cNvGrpSpPr/>
          <p:nvPr/>
        </p:nvGrpSpPr>
        <p:grpSpPr>
          <a:xfrm>
            <a:off x="6906943" y="3101459"/>
            <a:ext cx="558178" cy="155743"/>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30" name="!!Group 129" descr="S8"/>
          <p:cNvGrpSpPr/>
          <p:nvPr/>
        </p:nvGrpSpPr>
        <p:grpSpPr>
          <a:xfrm>
            <a:off x="5840442" y="4780020"/>
            <a:ext cx="558178" cy="155743"/>
            <a:chOff x="2706939" y="2683896"/>
            <a:chExt cx="558178" cy="155743"/>
          </a:xfrm>
        </p:grpSpPr>
        <p:sp>
          <p:nvSpPr>
            <p:cNvPr id="131" name="Rectangle 13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2" name="Oval 13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11188377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38" name="Folded Corner 137" descr="RP2"/>
          <p:cNvSpPr/>
          <p:nvPr/>
        </p:nvSpPr>
        <p:spPr bwMode="auto">
          <a:xfrm>
            <a:off x="1991391" y="391449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2041851" y="3975021"/>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2041851" y="4239094"/>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2041851" y="4503167"/>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2041851" y="4767240"/>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1991391" y="2662484"/>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53" name="!!Group 152" descr="R1"/>
          <p:cNvGrpSpPr/>
          <p:nvPr/>
        </p:nvGrpSpPr>
        <p:grpSpPr>
          <a:xfrm>
            <a:off x="2041851" y="2724096"/>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2041851" y="2988169"/>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5" name="!!Group 154" descr="R3"/>
          <p:cNvGrpSpPr/>
          <p:nvPr/>
        </p:nvGrpSpPr>
        <p:grpSpPr>
          <a:xfrm>
            <a:off x="2041851" y="3252242"/>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2041851" y="3516313"/>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85" name="!!New B1" descr="sp1">
            <a:extLst>
              <a:ext uri="{FF2B5EF4-FFF2-40B4-BE49-F238E27FC236}">
                <a16:creationId xmlns:a16="http://schemas.microsoft.com/office/drawing/2014/main" id="{07D51FBB-DC77-964A-80A4-54CE8E8BAF80}"/>
              </a:ext>
            </a:extLst>
          </p:cNvPr>
          <p:cNvSpPr/>
          <p:nvPr/>
        </p:nvSpPr>
        <p:spPr bwMode="auto">
          <a:xfrm>
            <a:off x="6848915" y="252679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134" name="!!Folded Corner 133" descr="sp2"/>
          <p:cNvSpPr/>
          <p:nvPr/>
        </p:nvSpPr>
        <p:spPr bwMode="auto">
          <a:xfrm>
            <a:off x="4896486" y="3272385"/>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8485247"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9" name="!!Group 88" descr="S2">
            <a:extLst>
              <a:ext uri="{FF2B5EF4-FFF2-40B4-BE49-F238E27FC236}">
                <a16:creationId xmlns:a16="http://schemas.microsoft.com/office/drawing/2014/main" id="{E8B5A8BD-8ECB-3440-A9F0-ECC7E3A64BAE}"/>
              </a:ext>
            </a:extLst>
          </p:cNvPr>
          <p:cNvGrpSpPr/>
          <p:nvPr/>
        </p:nvGrpSpPr>
        <p:grpSpPr>
          <a:xfrm>
            <a:off x="8510820" y="4473394"/>
            <a:ext cx="302802" cy="92804"/>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8510820" y="4619816"/>
            <a:ext cx="302802" cy="92804"/>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1" name="!!Group 120" descr="S5"/>
          <p:cNvGrpSpPr/>
          <p:nvPr/>
        </p:nvGrpSpPr>
        <p:grpSpPr>
          <a:xfrm>
            <a:off x="8510820" y="4766235"/>
            <a:ext cx="302802" cy="92804"/>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8518527" y="4902552"/>
            <a:ext cx="302802" cy="92804"/>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8507263"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8538742" y="2672014"/>
            <a:ext cx="302802" cy="92804"/>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8538742" y="2832126"/>
            <a:ext cx="302802" cy="92804"/>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7" name="!!Group 126" descr="S7"/>
          <p:cNvGrpSpPr/>
          <p:nvPr/>
        </p:nvGrpSpPr>
        <p:grpSpPr>
          <a:xfrm>
            <a:off x="8538742" y="2989522"/>
            <a:ext cx="302802" cy="92804"/>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3" name="!!New B2" descr="sp1">
            <a:extLst>
              <a:ext uri="{FF2B5EF4-FFF2-40B4-BE49-F238E27FC236}">
                <a16:creationId xmlns:a16="http://schemas.microsoft.com/office/drawing/2014/main" id="{D4E0BEEC-1C0D-CF4B-AC34-DF76F727B0A5}"/>
              </a:ext>
            </a:extLst>
          </p:cNvPr>
          <p:cNvSpPr/>
          <p:nvPr/>
        </p:nvSpPr>
        <p:spPr bwMode="auto">
          <a:xfrm>
            <a:off x="6865124" y="402948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30" name="!!Group 129" descr="S8"/>
          <p:cNvGrpSpPr/>
          <p:nvPr/>
        </p:nvGrpSpPr>
        <p:grpSpPr>
          <a:xfrm>
            <a:off x="6943193" y="4167357"/>
            <a:ext cx="558178" cy="155743"/>
            <a:chOff x="2706939" y="2683896"/>
            <a:chExt cx="558178" cy="155743"/>
          </a:xfrm>
        </p:grpSpPr>
        <p:sp>
          <p:nvSpPr>
            <p:cNvPr id="131" name="Rectangle 13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2" name="Oval 13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346060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38" name="Folded Corner 137" descr="RP2"/>
          <p:cNvSpPr/>
          <p:nvPr/>
        </p:nvSpPr>
        <p:spPr bwMode="auto">
          <a:xfrm>
            <a:off x="1991391" y="391449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2041851" y="3975021"/>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2041851" y="4239094"/>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2041851" y="4503167"/>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2041851" y="4767240"/>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1991391" y="2662484"/>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53" name="!!Group 152" descr="R1"/>
          <p:cNvGrpSpPr/>
          <p:nvPr/>
        </p:nvGrpSpPr>
        <p:grpSpPr>
          <a:xfrm>
            <a:off x="2041851" y="2724096"/>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2041851" y="2988169"/>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5" name="!!Group 154" descr="R3"/>
          <p:cNvGrpSpPr/>
          <p:nvPr/>
        </p:nvGrpSpPr>
        <p:grpSpPr>
          <a:xfrm>
            <a:off x="2041851" y="3252242"/>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2041851" y="3516313"/>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85" name="!!New B1" descr="sp1">
            <a:extLst>
              <a:ext uri="{FF2B5EF4-FFF2-40B4-BE49-F238E27FC236}">
                <a16:creationId xmlns:a16="http://schemas.microsoft.com/office/drawing/2014/main" id="{07D51FBB-DC77-964A-80A4-54CE8E8BAF80}"/>
              </a:ext>
            </a:extLst>
          </p:cNvPr>
          <p:cNvSpPr/>
          <p:nvPr/>
        </p:nvSpPr>
        <p:spPr bwMode="auto">
          <a:xfrm>
            <a:off x="6848915" y="252679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134" name="!!Folded Corner 133" descr="sp2"/>
          <p:cNvSpPr/>
          <p:nvPr/>
        </p:nvSpPr>
        <p:spPr bwMode="auto">
          <a:xfrm>
            <a:off x="4896486" y="3272385"/>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8485247"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9" name="!!Group 88" descr="S2">
            <a:extLst>
              <a:ext uri="{FF2B5EF4-FFF2-40B4-BE49-F238E27FC236}">
                <a16:creationId xmlns:a16="http://schemas.microsoft.com/office/drawing/2014/main" id="{E8B5A8BD-8ECB-3440-A9F0-ECC7E3A64BAE}"/>
              </a:ext>
            </a:extLst>
          </p:cNvPr>
          <p:cNvGrpSpPr/>
          <p:nvPr/>
        </p:nvGrpSpPr>
        <p:grpSpPr>
          <a:xfrm>
            <a:off x="8510820" y="4473394"/>
            <a:ext cx="302802" cy="92804"/>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8510820" y="4619816"/>
            <a:ext cx="302802" cy="92804"/>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1" name="!!Group 120" descr="S5"/>
          <p:cNvGrpSpPr/>
          <p:nvPr/>
        </p:nvGrpSpPr>
        <p:grpSpPr>
          <a:xfrm>
            <a:off x="8510820" y="4766235"/>
            <a:ext cx="302802" cy="92804"/>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8518527" y="4902552"/>
            <a:ext cx="302802" cy="92804"/>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8507263"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8538742" y="2672014"/>
            <a:ext cx="302802" cy="92804"/>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8538742" y="2832126"/>
            <a:ext cx="302802" cy="92804"/>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7" name="!!Group 126" descr="S7"/>
          <p:cNvGrpSpPr/>
          <p:nvPr/>
        </p:nvGrpSpPr>
        <p:grpSpPr>
          <a:xfrm>
            <a:off x="8538742" y="2989522"/>
            <a:ext cx="302802" cy="92804"/>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3" name="!!New B2" descr="sp1">
            <a:extLst>
              <a:ext uri="{FF2B5EF4-FFF2-40B4-BE49-F238E27FC236}">
                <a16:creationId xmlns:a16="http://schemas.microsoft.com/office/drawing/2014/main" id="{D4E0BEEC-1C0D-CF4B-AC34-DF76F727B0A5}"/>
              </a:ext>
            </a:extLst>
          </p:cNvPr>
          <p:cNvSpPr/>
          <p:nvPr/>
        </p:nvSpPr>
        <p:spPr bwMode="auto">
          <a:xfrm>
            <a:off x="9009550" y="439483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30" name="!!Group 129" descr="S8"/>
          <p:cNvGrpSpPr/>
          <p:nvPr/>
        </p:nvGrpSpPr>
        <p:grpSpPr>
          <a:xfrm>
            <a:off x="9051901" y="4476994"/>
            <a:ext cx="302802" cy="92805"/>
            <a:chOff x="2706939" y="2683896"/>
            <a:chExt cx="558178" cy="155743"/>
          </a:xfrm>
        </p:grpSpPr>
        <p:sp>
          <p:nvSpPr>
            <p:cNvPr id="131" name="Rectangle 13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2" name="Oval 13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34822179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38" name="Folded Corner 137" descr="RP2"/>
          <p:cNvSpPr/>
          <p:nvPr/>
        </p:nvSpPr>
        <p:spPr bwMode="auto">
          <a:xfrm>
            <a:off x="1991391" y="391449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2041851" y="3975021"/>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2041851" y="4239094"/>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2041851" y="4503167"/>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2041851" y="4767240"/>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85" name="!!New B1" descr="sp1">
            <a:extLst>
              <a:ext uri="{FF2B5EF4-FFF2-40B4-BE49-F238E27FC236}">
                <a16:creationId xmlns:a16="http://schemas.microsoft.com/office/drawing/2014/main" id="{07D51FBB-DC77-964A-80A4-54CE8E8BAF80}"/>
              </a:ext>
            </a:extLst>
          </p:cNvPr>
          <p:cNvSpPr/>
          <p:nvPr/>
        </p:nvSpPr>
        <p:spPr bwMode="auto">
          <a:xfrm>
            <a:off x="6848915" y="252679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134" name="!!Folded Corner 133" descr="sp2"/>
          <p:cNvSpPr/>
          <p:nvPr/>
        </p:nvSpPr>
        <p:spPr bwMode="auto">
          <a:xfrm>
            <a:off x="5369502" y="737025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8485247"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9" name="!!Group 88" descr="S2">
            <a:extLst>
              <a:ext uri="{FF2B5EF4-FFF2-40B4-BE49-F238E27FC236}">
                <a16:creationId xmlns:a16="http://schemas.microsoft.com/office/drawing/2014/main" id="{E8B5A8BD-8ECB-3440-A9F0-ECC7E3A64BAE}"/>
              </a:ext>
            </a:extLst>
          </p:cNvPr>
          <p:cNvGrpSpPr/>
          <p:nvPr/>
        </p:nvGrpSpPr>
        <p:grpSpPr>
          <a:xfrm>
            <a:off x="8510820" y="4473394"/>
            <a:ext cx="302802" cy="92804"/>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8510820" y="4619816"/>
            <a:ext cx="302802" cy="92804"/>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1" name="!!Group 120" descr="S5"/>
          <p:cNvGrpSpPr/>
          <p:nvPr/>
        </p:nvGrpSpPr>
        <p:grpSpPr>
          <a:xfrm>
            <a:off x="8510820" y="4766235"/>
            <a:ext cx="302802" cy="92804"/>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8518527" y="4902552"/>
            <a:ext cx="302802" cy="92804"/>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8507263"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8538742" y="2672014"/>
            <a:ext cx="302802" cy="92804"/>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8538742" y="2832126"/>
            <a:ext cx="302802" cy="92804"/>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7" name="!!Group 126" descr="S7"/>
          <p:cNvGrpSpPr/>
          <p:nvPr/>
        </p:nvGrpSpPr>
        <p:grpSpPr>
          <a:xfrm>
            <a:off x="8538742" y="2989522"/>
            <a:ext cx="302802" cy="92804"/>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3" name="!!New B21" descr="sp1">
            <a:extLst>
              <a:ext uri="{FF2B5EF4-FFF2-40B4-BE49-F238E27FC236}">
                <a16:creationId xmlns:a16="http://schemas.microsoft.com/office/drawing/2014/main" id="{D4E0BEEC-1C0D-CF4B-AC34-DF76F727B0A5}"/>
              </a:ext>
            </a:extLst>
          </p:cNvPr>
          <p:cNvSpPr/>
          <p:nvPr/>
        </p:nvSpPr>
        <p:spPr bwMode="auto">
          <a:xfrm>
            <a:off x="6865124" y="402948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152" name="!!Folded Corner 151" descr="RP1"/>
          <p:cNvSpPr/>
          <p:nvPr/>
        </p:nvSpPr>
        <p:spPr bwMode="auto">
          <a:xfrm>
            <a:off x="4838157" y="328478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53" name="!!Group 152" descr="R1"/>
          <p:cNvGrpSpPr/>
          <p:nvPr/>
        </p:nvGrpSpPr>
        <p:grpSpPr>
          <a:xfrm>
            <a:off x="4888617" y="3346394"/>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4888617" y="3610467"/>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5" name="!!Group 154" descr="R3"/>
          <p:cNvGrpSpPr/>
          <p:nvPr/>
        </p:nvGrpSpPr>
        <p:grpSpPr>
          <a:xfrm>
            <a:off x="4888617" y="3874540"/>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4888617" y="4138611"/>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2" name="!!New B2" descr="sp1">
            <a:extLst>
              <a:ext uri="{FF2B5EF4-FFF2-40B4-BE49-F238E27FC236}">
                <a16:creationId xmlns:a16="http://schemas.microsoft.com/office/drawing/2014/main" id="{30C3CEBF-6568-A34A-B00A-A7BB2368995C}"/>
              </a:ext>
            </a:extLst>
          </p:cNvPr>
          <p:cNvSpPr/>
          <p:nvPr/>
        </p:nvSpPr>
        <p:spPr bwMode="auto">
          <a:xfrm>
            <a:off x="9009550" y="439483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74" name="!!Group 129" descr="S8">
            <a:extLst>
              <a:ext uri="{FF2B5EF4-FFF2-40B4-BE49-F238E27FC236}">
                <a16:creationId xmlns:a16="http://schemas.microsoft.com/office/drawing/2014/main" id="{9C886DB9-72CB-2B4E-A496-C4ACFB83214F}"/>
              </a:ext>
            </a:extLst>
          </p:cNvPr>
          <p:cNvGrpSpPr/>
          <p:nvPr/>
        </p:nvGrpSpPr>
        <p:grpSpPr>
          <a:xfrm>
            <a:off x="9051901" y="4476994"/>
            <a:ext cx="302802" cy="92805"/>
            <a:chOff x="2706939" y="2683896"/>
            <a:chExt cx="558178" cy="155743"/>
          </a:xfrm>
        </p:grpSpPr>
        <p:sp>
          <p:nvSpPr>
            <p:cNvPr id="75" name="Rectangle 74">
              <a:extLst>
                <a:ext uri="{FF2B5EF4-FFF2-40B4-BE49-F238E27FC236}">
                  <a16:creationId xmlns:a16="http://schemas.microsoft.com/office/drawing/2014/main" id="{0BA14B1C-95C4-414C-9E80-6F53CC3E52E7}"/>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6" name="Oval 75">
              <a:extLst>
                <a:ext uri="{FF2B5EF4-FFF2-40B4-BE49-F238E27FC236}">
                  <a16:creationId xmlns:a16="http://schemas.microsoft.com/office/drawing/2014/main" id="{353C5B18-474D-1346-ADE7-B74B87A58A8C}"/>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3871970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38" name="Folded Corner 137" descr="RP2"/>
          <p:cNvSpPr/>
          <p:nvPr/>
        </p:nvSpPr>
        <p:spPr bwMode="auto">
          <a:xfrm>
            <a:off x="1991391" y="3914496"/>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2041851" y="3975021"/>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2041851" y="4239094"/>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2041851" y="4503167"/>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2041851" y="4767240"/>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85" name="!!New B1" descr="sp1">
            <a:extLst>
              <a:ext uri="{FF2B5EF4-FFF2-40B4-BE49-F238E27FC236}">
                <a16:creationId xmlns:a16="http://schemas.microsoft.com/office/drawing/2014/main" id="{07D51FBB-DC77-964A-80A4-54CE8E8BAF80}"/>
              </a:ext>
            </a:extLst>
          </p:cNvPr>
          <p:cNvSpPr/>
          <p:nvPr/>
        </p:nvSpPr>
        <p:spPr bwMode="auto">
          <a:xfrm>
            <a:off x="6848915" y="252679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134" name="!!Folded Corner 133" descr="sp2"/>
          <p:cNvSpPr/>
          <p:nvPr/>
        </p:nvSpPr>
        <p:spPr bwMode="auto">
          <a:xfrm>
            <a:off x="5369502" y="737025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8485247"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9" name="!!Group 88" descr="S2">
            <a:extLst>
              <a:ext uri="{FF2B5EF4-FFF2-40B4-BE49-F238E27FC236}">
                <a16:creationId xmlns:a16="http://schemas.microsoft.com/office/drawing/2014/main" id="{E8B5A8BD-8ECB-3440-A9F0-ECC7E3A64BAE}"/>
              </a:ext>
            </a:extLst>
          </p:cNvPr>
          <p:cNvGrpSpPr/>
          <p:nvPr/>
        </p:nvGrpSpPr>
        <p:grpSpPr>
          <a:xfrm>
            <a:off x="8510820" y="4473394"/>
            <a:ext cx="302802" cy="92804"/>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8510820" y="4619816"/>
            <a:ext cx="302802" cy="92804"/>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1" name="!!Group 120" descr="S5"/>
          <p:cNvGrpSpPr/>
          <p:nvPr/>
        </p:nvGrpSpPr>
        <p:grpSpPr>
          <a:xfrm>
            <a:off x="8510820" y="4766235"/>
            <a:ext cx="302802" cy="92804"/>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8518527" y="4902552"/>
            <a:ext cx="302802" cy="92804"/>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8507263"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8538742" y="2672014"/>
            <a:ext cx="302802" cy="92804"/>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8538742" y="2832126"/>
            <a:ext cx="302802" cy="92804"/>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7" name="!!Group 126" descr="S7"/>
          <p:cNvGrpSpPr/>
          <p:nvPr/>
        </p:nvGrpSpPr>
        <p:grpSpPr>
          <a:xfrm>
            <a:off x="8538742" y="2989522"/>
            <a:ext cx="302802" cy="92804"/>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4838157" y="328478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55" name="!!Group 154" descr="R3"/>
          <p:cNvGrpSpPr/>
          <p:nvPr/>
        </p:nvGrpSpPr>
        <p:grpSpPr>
          <a:xfrm>
            <a:off x="6906943" y="2622058"/>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2" name="!!New B2" descr="sp1">
            <a:extLst>
              <a:ext uri="{FF2B5EF4-FFF2-40B4-BE49-F238E27FC236}">
                <a16:creationId xmlns:a16="http://schemas.microsoft.com/office/drawing/2014/main" id="{D129A5A4-C9DE-E44A-99B2-6C1A7CD08DE5}"/>
              </a:ext>
            </a:extLst>
          </p:cNvPr>
          <p:cNvSpPr/>
          <p:nvPr/>
        </p:nvSpPr>
        <p:spPr bwMode="auto">
          <a:xfrm>
            <a:off x="9009550" y="439483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74" name="!!Group 129A" descr="S8">
            <a:extLst>
              <a:ext uri="{FF2B5EF4-FFF2-40B4-BE49-F238E27FC236}">
                <a16:creationId xmlns:a16="http://schemas.microsoft.com/office/drawing/2014/main" id="{77814D2C-8FB6-E841-BF39-B7979068D41F}"/>
              </a:ext>
            </a:extLst>
          </p:cNvPr>
          <p:cNvGrpSpPr/>
          <p:nvPr/>
        </p:nvGrpSpPr>
        <p:grpSpPr>
          <a:xfrm>
            <a:off x="9051901" y="4476994"/>
            <a:ext cx="302802" cy="92805"/>
            <a:chOff x="2706939" y="2683896"/>
            <a:chExt cx="558178" cy="155743"/>
          </a:xfrm>
        </p:grpSpPr>
        <p:sp>
          <p:nvSpPr>
            <p:cNvPr id="75" name="Rectangle 74">
              <a:extLst>
                <a:ext uri="{FF2B5EF4-FFF2-40B4-BE49-F238E27FC236}">
                  <a16:creationId xmlns:a16="http://schemas.microsoft.com/office/drawing/2014/main" id="{8B375EE1-FEFE-D742-B481-0629E65FE7D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6" name="Oval 75">
              <a:extLst>
                <a:ext uri="{FF2B5EF4-FFF2-40B4-BE49-F238E27FC236}">
                  <a16:creationId xmlns:a16="http://schemas.microsoft.com/office/drawing/2014/main" id="{13989E73-9C1F-454F-A0A8-963F2F762342}"/>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3" name="!!New B21" descr="sp1">
            <a:extLst>
              <a:ext uri="{FF2B5EF4-FFF2-40B4-BE49-F238E27FC236}">
                <a16:creationId xmlns:a16="http://schemas.microsoft.com/office/drawing/2014/main" id="{D4E0BEEC-1C0D-CF4B-AC34-DF76F727B0A5}"/>
              </a:ext>
            </a:extLst>
          </p:cNvPr>
          <p:cNvSpPr/>
          <p:nvPr/>
        </p:nvSpPr>
        <p:spPr bwMode="auto">
          <a:xfrm>
            <a:off x="6865124" y="402948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53" name="!!Group 152" descr="R1"/>
          <p:cNvGrpSpPr/>
          <p:nvPr/>
        </p:nvGrpSpPr>
        <p:grpSpPr>
          <a:xfrm>
            <a:off x="6923582" y="4136120"/>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6930712" y="4367972"/>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6927740" y="4611775"/>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7486522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8DF25DF-2C26-4E45-800F-2573A14C3269}"/>
              </a:ext>
            </a:extLst>
          </p:cNvPr>
          <p:cNvSpPr>
            <a:spLocks noGrp="1"/>
          </p:cNvSpPr>
          <p:nvPr>
            <p:ph type="title"/>
          </p:nvPr>
        </p:nvSpPr>
        <p:spPr>
          <a:xfrm>
            <a:off x="534521" y="231028"/>
            <a:ext cx="10801350" cy="1325563"/>
          </a:xfrm>
        </p:spPr>
        <p:txBody>
          <a:bodyPr/>
          <a:lstStyle/>
          <a:p>
            <a:r>
              <a:rPr lang="en-US" dirty="0"/>
              <a:t>Why do ML in a Database System</a:t>
            </a:r>
          </a:p>
        </p:txBody>
      </p:sp>
      <p:sp>
        <p:nvSpPr>
          <p:cNvPr id="4" name="Content Placeholder 3">
            <a:extLst>
              <a:ext uri="{FF2B5EF4-FFF2-40B4-BE49-F238E27FC236}">
                <a16:creationId xmlns:a16="http://schemas.microsoft.com/office/drawing/2014/main" id="{BEABD96C-2F8F-C745-A873-58FD66073A0A}"/>
              </a:ext>
            </a:extLst>
          </p:cNvPr>
          <p:cNvSpPr>
            <a:spLocks noGrp="1"/>
          </p:cNvSpPr>
          <p:nvPr>
            <p:ph idx="1"/>
          </p:nvPr>
        </p:nvSpPr>
        <p:spPr>
          <a:xfrm>
            <a:off x="820271" y="1386263"/>
            <a:ext cx="10515600" cy="5070380"/>
          </a:xfrm>
        </p:spPr>
        <p:txBody>
          <a:bodyPr>
            <a:normAutofit/>
          </a:bodyPr>
          <a:lstStyle/>
          <a:p>
            <a:r>
              <a:rPr lang="en-US" sz="2400" b="1" dirty="0"/>
              <a:t>Proximity to Data:</a:t>
            </a:r>
            <a:r>
              <a:rPr lang="en-US" sz="2400" dirty="0"/>
              <a:t> minimize data movement</a:t>
            </a:r>
          </a:p>
          <a:p>
            <a:pPr lvl="1"/>
            <a:r>
              <a:rPr lang="en-US" sz="2000" dirty="0"/>
              <a:t>Avoid data duplication </a:t>
            </a:r>
            <a:r>
              <a:rPr lang="en-US" sz="2000" dirty="0">
                <a:sym typeface="Wingdings" pitchFamily="2" charset="2"/>
              </a:rPr>
              <a:t> inconsistency</a:t>
            </a:r>
            <a:endParaRPr lang="en-US" sz="2000" dirty="0"/>
          </a:p>
          <a:p>
            <a:r>
              <a:rPr lang="en-US" sz="2400" b="1" dirty="0"/>
              <a:t>Optimized for Data:</a:t>
            </a:r>
            <a:r>
              <a:rPr lang="en-US" sz="2400" dirty="0"/>
              <a:t> database systems are optimized for efficient </a:t>
            </a:r>
            <a:r>
              <a:rPr lang="en-US" sz="2400" b="1" dirty="0"/>
              <a:t>access</a:t>
            </a:r>
            <a:r>
              <a:rPr lang="en-US" sz="2400" dirty="0"/>
              <a:t> and </a:t>
            </a:r>
            <a:r>
              <a:rPr lang="en-US" sz="2400" b="1" dirty="0"/>
              <a:t>manipulation</a:t>
            </a:r>
            <a:r>
              <a:rPr lang="en-US" sz="2400" dirty="0"/>
              <a:t> of data.</a:t>
            </a:r>
          </a:p>
          <a:p>
            <a:pPr lvl="1"/>
            <a:r>
              <a:rPr lang="en-US" sz="2000" dirty="0"/>
              <a:t>Data layout, buffer management, indexing, …</a:t>
            </a:r>
          </a:p>
          <a:p>
            <a:pPr lvl="1"/>
            <a:r>
              <a:rPr lang="en-US" sz="2000" dirty="0"/>
              <a:t>Normalization can improve performance</a:t>
            </a:r>
          </a:p>
          <a:p>
            <a:pPr lvl="1"/>
            <a:r>
              <a:rPr lang="en-US" sz="2000" dirty="0"/>
              <a:t>Schema information can help in modeling</a:t>
            </a:r>
          </a:p>
          <a:p>
            <a:r>
              <a:rPr lang="en-US" sz="2400" b="1" dirty="0"/>
              <a:t>Predictions with Data:</a:t>
            </a:r>
            <a:r>
              <a:rPr lang="en-US" sz="2400" dirty="0"/>
              <a:t> trained models often used with data in the database.</a:t>
            </a:r>
          </a:p>
          <a:p>
            <a:pPr lvl="1"/>
            <a:r>
              <a:rPr lang="en-US" sz="2000" dirty="0"/>
              <a:t>Incorporate predictions into SQL queries</a:t>
            </a:r>
          </a:p>
          <a:p>
            <a:r>
              <a:rPr lang="en-US" sz="2400" b="1" dirty="0"/>
              <a:t>Security:</a:t>
            </a:r>
            <a:r>
              <a:rPr lang="en-US" sz="2400" dirty="0"/>
              <a:t> control who and what models have access to what data </a:t>
            </a:r>
          </a:p>
          <a:p>
            <a:pPr lvl="1"/>
            <a:r>
              <a:rPr lang="en-US" sz="2000" dirty="0"/>
              <a:t>leverage existing access control lists (ACLs)</a:t>
            </a:r>
          </a:p>
          <a:p>
            <a:pPr marL="14287" indent="0">
              <a:buNone/>
            </a:pPr>
            <a:endParaRPr lang="en-US" sz="2400" b="1" dirty="0"/>
          </a:p>
          <a:p>
            <a:endParaRPr lang="en-US" sz="2400" b="1" dirty="0"/>
          </a:p>
        </p:txBody>
      </p:sp>
    </p:spTree>
    <p:extLst>
      <p:ext uri="{BB962C8B-B14F-4D97-AF65-F5344CB8AC3E}">
        <p14:creationId xmlns:p14="http://schemas.microsoft.com/office/powerpoint/2010/main" val="14331882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fade">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fade">
                                      <p:cBhvr>
                                        <p:cTn id="42" dur="500"/>
                                        <p:tgtEl>
                                          <p:spTgt spid="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
                                            <p:txEl>
                                              <p:pRg st="8" end="8"/>
                                            </p:txEl>
                                          </p:spTgt>
                                        </p:tgtEl>
                                        <p:attrNameLst>
                                          <p:attrName>style.visibility</p:attrName>
                                        </p:attrNameLst>
                                      </p:cBhvr>
                                      <p:to>
                                        <p:strVal val="visible"/>
                                      </p:to>
                                    </p:set>
                                    <p:animEffect transition="in" filter="fade">
                                      <p:cBhvr>
                                        <p:cTn id="47" dur="500"/>
                                        <p:tgtEl>
                                          <p:spTgt spid="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
                                            <p:txEl>
                                              <p:pRg st="9" end="9"/>
                                            </p:txEl>
                                          </p:spTgt>
                                        </p:tgtEl>
                                        <p:attrNameLst>
                                          <p:attrName>style.visibility</p:attrName>
                                        </p:attrNameLst>
                                      </p:cBhvr>
                                      <p:to>
                                        <p:strVal val="visible"/>
                                      </p:to>
                                    </p:set>
                                    <p:animEffect transition="in" filter="fade">
                                      <p:cBhvr>
                                        <p:cTn id="5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134" name="!!Folded Corner 133" descr="sp2"/>
          <p:cNvSpPr/>
          <p:nvPr/>
        </p:nvSpPr>
        <p:spPr bwMode="auto">
          <a:xfrm>
            <a:off x="5369502" y="737025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8485247"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9" name="!!Group 88" descr="S2">
            <a:extLst>
              <a:ext uri="{FF2B5EF4-FFF2-40B4-BE49-F238E27FC236}">
                <a16:creationId xmlns:a16="http://schemas.microsoft.com/office/drawing/2014/main" id="{E8B5A8BD-8ECB-3440-A9F0-ECC7E3A64BAE}"/>
              </a:ext>
            </a:extLst>
          </p:cNvPr>
          <p:cNvGrpSpPr/>
          <p:nvPr/>
        </p:nvGrpSpPr>
        <p:grpSpPr>
          <a:xfrm>
            <a:off x="8510820" y="4473394"/>
            <a:ext cx="302802" cy="92804"/>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8510820" y="4619816"/>
            <a:ext cx="302802" cy="92804"/>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1" name="!!Group 120" descr="S5"/>
          <p:cNvGrpSpPr/>
          <p:nvPr/>
        </p:nvGrpSpPr>
        <p:grpSpPr>
          <a:xfrm>
            <a:off x="8510820" y="4766235"/>
            <a:ext cx="302802" cy="92804"/>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8518527" y="4902552"/>
            <a:ext cx="302802" cy="92804"/>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8507263"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8538742" y="2672014"/>
            <a:ext cx="302802" cy="92804"/>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8538742" y="2832126"/>
            <a:ext cx="302802" cy="92804"/>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7" name="!!Group 126" descr="S7"/>
          <p:cNvGrpSpPr/>
          <p:nvPr/>
        </p:nvGrpSpPr>
        <p:grpSpPr>
          <a:xfrm>
            <a:off x="8538742" y="2989522"/>
            <a:ext cx="302802" cy="92804"/>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7062686" y="746468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2" name="!!New B2" descr="sp1">
            <a:extLst>
              <a:ext uri="{FF2B5EF4-FFF2-40B4-BE49-F238E27FC236}">
                <a16:creationId xmlns:a16="http://schemas.microsoft.com/office/drawing/2014/main" id="{D129A5A4-C9DE-E44A-99B2-6C1A7CD08DE5}"/>
              </a:ext>
            </a:extLst>
          </p:cNvPr>
          <p:cNvSpPr/>
          <p:nvPr/>
        </p:nvSpPr>
        <p:spPr bwMode="auto">
          <a:xfrm>
            <a:off x="9009550" y="439483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74" name="!!Group 129A" descr="S8">
            <a:extLst>
              <a:ext uri="{FF2B5EF4-FFF2-40B4-BE49-F238E27FC236}">
                <a16:creationId xmlns:a16="http://schemas.microsoft.com/office/drawing/2014/main" id="{77814D2C-8FB6-E841-BF39-B7979068D41F}"/>
              </a:ext>
            </a:extLst>
          </p:cNvPr>
          <p:cNvGrpSpPr/>
          <p:nvPr/>
        </p:nvGrpSpPr>
        <p:grpSpPr>
          <a:xfrm>
            <a:off x="9051901" y="4476994"/>
            <a:ext cx="302802" cy="92805"/>
            <a:chOff x="2706939" y="2683896"/>
            <a:chExt cx="558178" cy="155743"/>
          </a:xfrm>
        </p:grpSpPr>
        <p:sp>
          <p:nvSpPr>
            <p:cNvPr id="75" name="Rectangle 74">
              <a:extLst>
                <a:ext uri="{FF2B5EF4-FFF2-40B4-BE49-F238E27FC236}">
                  <a16:creationId xmlns:a16="http://schemas.microsoft.com/office/drawing/2014/main" id="{8B375EE1-FEFE-D742-B481-0629E65FE7D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6" name="Oval 75">
              <a:extLst>
                <a:ext uri="{FF2B5EF4-FFF2-40B4-BE49-F238E27FC236}">
                  <a16:creationId xmlns:a16="http://schemas.microsoft.com/office/drawing/2014/main" id="{13989E73-9C1F-454F-A0A8-963F2F762342}"/>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3" name="!!New B21" descr="sp1">
            <a:extLst>
              <a:ext uri="{FF2B5EF4-FFF2-40B4-BE49-F238E27FC236}">
                <a16:creationId xmlns:a16="http://schemas.microsoft.com/office/drawing/2014/main" id="{D4E0BEEC-1C0D-CF4B-AC34-DF76F727B0A5}"/>
              </a:ext>
            </a:extLst>
          </p:cNvPr>
          <p:cNvSpPr/>
          <p:nvPr/>
        </p:nvSpPr>
        <p:spPr bwMode="auto">
          <a:xfrm>
            <a:off x="6865124" y="402948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53" name="!!Group 152" descr="R1"/>
          <p:cNvGrpSpPr/>
          <p:nvPr/>
        </p:nvGrpSpPr>
        <p:grpSpPr>
          <a:xfrm>
            <a:off x="6923582" y="4136120"/>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6930712" y="4367972"/>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6927740" y="4611775"/>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85" name="!!New B1" descr="sp1">
            <a:extLst>
              <a:ext uri="{FF2B5EF4-FFF2-40B4-BE49-F238E27FC236}">
                <a16:creationId xmlns:a16="http://schemas.microsoft.com/office/drawing/2014/main" id="{07D51FBB-DC77-964A-80A4-54CE8E8BAF80}"/>
              </a:ext>
            </a:extLst>
          </p:cNvPr>
          <p:cNvSpPr/>
          <p:nvPr/>
        </p:nvSpPr>
        <p:spPr bwMode="auto">
          <a:xfrm>
            <a:off x="6848915" y="252679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55" name="!!Group 154" descr="R3"/>
          <p:cNvGrpSpPr/>
          <p:nvPr/>
        </p:nvGrpSpPr>
        <p:grpSpPr>
          <a:xfrm>
            <a:off x="6906943" y="2622058"/>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38" name="Folded Corner 137" descr="RP2"/>
          <p:cNvSpPr/>
          <p:nvPr/>
        </p:nvSpPr>
        <p:spPr bwMode="auto">
          <a:xfrm>
            <a:off x="4864639" y="325247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4915099" y="3312997"/>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4915099" y="3577070"/>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4915099" y="3841143"/>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4915099" y="4105216"/>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18923545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134" name="!!Folded Corner 133" descr="sp2"/>
          <p:cNvSpPr/>
          <p:nvPr/>
        </p:nvSpPr>
        <p:spPr bwMode="auto">
          <a:xfrm>
            <a:off x="5369502" y="737025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8485247"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9" name="!!Group 88" descr="S2">
            <a:extLst>
              <a:ext uri="{FF2B5EF4-FFF2-40B4-BE49-F238E27FC236}">
                <a16:creationId xmlns:a16="http://schemas.microsoft.com/office/drawing/2014/main" id="{E8B5A8BD-8ECB-3440-A9F0-ECC7E3A64BAE}"/>
              </a:ext>
            </a:extLst>
          </p:cNvPr>
          <p:cNvGrpSpPr/>
          <p:nvPr/>
        </p:nvGrpSpPr>
        <p:grpSpPr>
          <a:xfrm>
            <a:off x="8510820" y="4473394"/>
            <a:ext cx="302802" cy="92804"/>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8510820" y="4619816"/>
            <a:ext cx="302802" cy="92804"/>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1" name="!!Group 120" descr="S5"/>
          <p:cNvGrpSpPr/>
          <p:nvPr/>
        </p:nvGrpSpPr>
        <p:grpSpPr>
          <a:xfrm>
            <a:off x="8510820" y="4766235"/>
            <a:ext cx="302802" cy="92804"/>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8518527" y="4902552"/>
            <a:ext cx="302802" cy="92804"/>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8507263"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8538742" y="2672014"/>
            <a:ext cx="302802" cy="92804"/>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8538742" y="2832126"/>
            <a:ext cx="302802" cy="92804"/>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7" name="!!Group 126" descr="S7"/>
          <p:cNvGrpSpPr/>
          <p:nvPr/>
        </p:nvGrpSpPr>
        <p:grpSpPr>
          <a:xfrm>
            <a:off x="8538742" y="2989522"/>
            <a:ext cx="302802" cy="92804"/>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2" name="!!New B2" descr="sp1">
            <a:extLst>
              <a:ext uri="{FF2B5EF4-FFF2-40B4-BE49-F238E27FC236}">
                <a16:creationId xmlns:a16="http://schemas.microsoft.com/office/drawing/2014/main" id="{D129A5A4-C9DE-E44A-99B2-6C1A7CD08DE5}"/>
              </a:ext>
            </a:extLst>
          </p:cNvPr>
          <p:cNvSpPr/>
          <p:nvPr/>
        </p:nvSpPr>
        <p:spPr bwMode="auto">
          <a:xfrm>
            <a:off x="9009550" y="439483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74" name="!!Group 129A" descr="S8">
            <a:extLst>
              <a:ext uri="{FF2B5EF4-FFF2-40B4-BE49-F238E27FC236}">
                <a16:creationId xmlns:a16="http://schemas.microsoft.com/office/drawing/2014/main" id="{77814D2C-8FB6-E841-BF39-B7979068D41F}"/>
              </a:ext>
            </a:extLst>
          </p:cNvPr>
          <p:cNvGrpSpPr/>
          <p:nvPr/>
        </p:nvGrpSpPr>
        <p:grpSpPr>
          <a:xfrm>
            <a:off x="9051901" y="4476994"/>
            <a:ext cx="302802" cy="92805"/>
            <a:chOff x="2706939" y="2683896"/>
            <a:chExt cx="558178" cy="155743"/>
          </a:xfrm>
        </p:grpSpPr>
        <p:sp>
          <p:nvSpPr>
            <p:cNvPr id="75" name="Rectangle 74">
              <a:extLst>
                <a:ext uri="{FF2B5EF4-FFF2-40B4-BE49-F238E27FC236}">
                  <a16:creationId xmlns:a16="http://schemas.microsoft.com/office/drawing/2014/main" id="{8B375EE1-FEFE-D742-B481-0629E65FE7D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6" name="Oval 75">
              <a:extLst>
                <a:ext uri="{FF2B5EF4-FFF2-40B4-BE49-F238E27FC236}">
                  <a16:creationId xmlns:a16="http://schemas.microsoft.com/office/drawing/2014/main" id="{13989E73-9C1F-454F-A0A8-963F2F762342}"/>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3" name="!!New B21" descr="sp1">
            <a:extLst>
              <a:ext uri="{FF2B5EF4-FFF2-40B4-BE49-F238E27FC236}">
                <a16:creationId xmlns:a16="http://schemas.microsoft.com/office/drawing/2014/main" id="{D4E0BEEC-1C0D-CF4B-AC34-DF76F727B0A5}"/>
              </a:ext>
            </a:extLst>
          </p:cNvPr>
          <p:cNvSpPr/>
          <p:nvPr/>
        </p:nvSpPr>
        <p:spPr bwMode="auto">
          <a:xfrm>
            <a:off x="6865124" y="402948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53" name="!!Group 152" descr="R1"/>
          <p:cNvGrpSpPr/>
          <p:nvPr/>
        </p:nvGrpSpPr>
        <p:grpSpPr>
          <a:xfrm>
            <a:off x="6923582" y="4136120"/>
            <a:ext cx="558178" cy="155743"/>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6930712" y="4367972"/>
            <a:ext cx="558178" cy="155743"/>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6927740" y="4611775"/>
            <a:ext cx="558178" cy="155743"/>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85" name="!!New B1" descr="sp1">
            <a:extLst>
              <a:ext uri="{FF2B5EF4-FFF2-40B4-BE49-F238E27FC236}">
                <a16:creationId xmlns:a16="http://schemas.microsoft.com/office/drawing/2014/main" id="{07D51FBB-DC77-964A-80A4-54CE8E8BAF80}"/>
              </a:ext>
            </a:extLst>
          </p:cNvPr>
          <p:cNvSpPr/>
          <p:nvPr/>
        </p:nvSpPr>
        <p:spPr bwMode="auto">
          <a:xfrm>
            <a:off x="6848915" y="252679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55" name="!!Group 154" descr="R3"/>
          <p:cNvGrpSpPr/>
          <p:nvPr/>
        </p:nvGrpSpPr>
        <p:grpSpPr>
          <a:xfrm>
            <a:off x="6906943" y="2622058"/>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38" name="Folded Corner 137" descr="RP2"/>
          <p:cNvSpPr/>
          <p:nvPr/>
        </p:nvSpPr>
        <p:spPr bwMode="auto">
          <a:xfrm>
            <a:off x="4864639" y="325247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6915873" y="2852353"/>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6950042" y="4820351"/>
            <a:ext cx="558178" cy="155743"/>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4915099" y="3841143"/>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6907529" y="3078076"/>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3189754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134" name="!!Folded Corner 133" descr="sp2"/>
          <p:cNvSpPr/>
          <p:nvPr/>
        </p:nvSpPr>
        <p:spPr bwMode="auto">
          <a:xfrm>
            <a:off x="5369502" y="737025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8485247"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9" name="!!Group 88" descr="S2">
            <a:extLst>
              <a:ext uri="{FF2B5EF4-FFF2-40B4-BE49-F238E27FC236}">
                <a16:creationId xmlns:a16="http://schemas.microsoft.com/office/drawing/2014/main" id="{E8B5A8BD-8ECB-3440-A9F0-ECC7E3A64BAE}"/>
              </a:ext>
            </a:extLst>
          </p:cNvPr>
          <p:cNvGrpSpPr/>
          <p:nvPr/>
        </p:nvGrpSpPr>
        <p:grpSpPr>
          <a:xfrm>
            <a:off x="8510820" y="4473394"/>
            <a:ext cx="302802" cy="92804"/>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8510820" y="4619816"/>
            <a:ext cx="302802" cy="92804"/>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1" name="!!Group 120" descr="S5"/>
          <p:cNvGrpSpPr/>
          <p:nvPr/>
        </p:nvGrpSpPr>
        <p:grpSpPr>
          <a:xfrm>
            <a:off x="8510820" y="4766235"/>
            <a:ext cx="302802" cy="92804"/>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8518527" y="4902552"/>
            <a:ext cx="302802" cy="92804"/>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8507263"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8538742" y="2672014"/>
            <a:ext cx="302802" cy="92804"/>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8538742" y="2832126"/>
            <a:ext cx="302802" cy="92804"/>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7" name="!!Group 126" descr="S7"/>
          <p:cNvGrpSpPr/>
          <p:nvPr/>
        </p:nvGrpSpPr>
        <p:grpSpPr>
          <a:xfrm>
            <a:off x="8538742" y="2989522"/>
            <a:ext cx="302802" cy="92804"/>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6865124" y="4066540"/>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2" name="!!New B2" descr="sp1">
            <a:extLst>
              <a:ext uri="{FF2B5EF4-FFF2-40B4-BE49-F238E27FC236}">
                <a16:creationId xmlns:a16="http://schemas.microsoft.com/office/drawing/2014/main" id="{D129A5A4-C9DE-E44A-99B2-6C1A7CD08DE5}"/>
              </a:ext>
            </a:extLst>
          </p:cNvPr>
          <p:cNvSpPr/>
          <p:nvPr/>
        </p:nvSpPr>
        <p:spPr bwMode="auto">
          <a:xfrm>
            <a:off x="8911218"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74" name="!!Group 129A" descr="S8">
            <a:extLst>
              <a:ext uri="{FF2B5EF4-FFF2-40B4-BE49-F238E27FC236}">
                <a16:creationId xmlns:a16="http://schemas.microsoft.com/office/drawing/2014/main" id="{77814D2C-8FB6-E841-BF39-B7979068D41F}"/>
              </a:ext>
            </a:extLst>
          </p:cNvPr>
          <p:cNvGrpSpPr/>
          <p:nvPr/>
        </p:nvGrpSpPr>
        <p:grpSpPr>
          <a:xfrm>
            <a:off x="8953569" y="4480944"/>
            <a:ext cx="302802" cy="92805"/>
            <a:chOff x="2706939" y="2683896"/>
            <a:chExt cx="558178" cy="155743"/>
          </a:xfrm>
        </p:grpSpPr>
        <p:sp>
          <p:nvSpPr>
            <p:cNvPr id="75" name="Rectangle 74">
              <a:extLst>
                <a:ext uri="{FF2B5EF4-FFF2-40B4-BE49-F238E27FC236}">
                  <a16:creationId xmlns:a16="http://schemas.microsoft.com/office/drawing/2014/main" id="{8B375EE1-FEFE-D742-B481-0629E65FE7D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6" name="Oval 75">
              <a:extLst>
                <a:ext uri="{FF2B5EF4-FFF2-40B4-BE49-F238E27FC236}">
                  <a16:creationId xmlns:a16="http://schemas.microsoft.com/office/drawing/2014/main" id="{13989E73-9C1F-454F-A0A8-963F2F762342}"/>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85" name="!!New B1" descr="sp1">
            <a:extLst>
              <a:ext uri="{FF2B5EF4-FFF2-40B4-BE49-F238E27FC236}">
                <a16:creationId xmlns:a16="http://schemas.microsoft.com/office/drawing/2014/main" id="{07D51FBB-DC77-964A-80A4-54CE8E8BAF80}"/>
              </a:ext>
            </a:extLst>
          </p:cNvPr>
          <p:cNvSpPr/>
          <p:nvPr/>
        </p:nvSpPr>
        <p:spPr bwMode="auto">
          <a:xfrm>
            <a:off x="6848915" y="2526791"/>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55" name="!!Group 154" descr="R3"/>
          <p:cNvGrpSpPr/>
          <p:nvPr/>
        </p:nvGrpSpPr>
        <p:grpSpPr>
          <a:xfrm>
            <a:off x="6906943" y="2622058"/>
            <a:ext cx="558178" cy="155743"/>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38" name="Folded Corner 137" descr="RP2"/>
          <p:cNvSpPr/>
          <p:nvPr/>
        </p:nvSpPr>
        <p:spPr bwMode="auto">
          <a:xfrm>
            <a:off x="4864639" y="325247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39" name="!!Group 138" descr="R5"/>
          <p:cNvGrpSpPr/>
          <p:nvPr/>
        </p:nvGrpSpPr>
        <p:grpSpPr>
          <a:xfrm>
            <a:off x="6915873" y="2852353"/>
            <a:ext cx="558178" cy="155743"/>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3" name="!!New B21" descr="sp1">
            <a:extLst>
              <a:ext uri="{FF2B5EF4-FFF2-40B4-BE49-F238E27FC236}">
                <a16:creationId xmlns:a16="http://schemas.microsoft.com/office/drawing/2014/main" id="{D4E0BEEC-1C0D-CF4B-AC34-DF76F727B0A5}"/>
              </a:ext>
            </a:extLst>
          </p:cNvPr>
          <p:cNvSpPr/>
          <p:nvPr/>
        </p:nvSpPr>
        <p:spPr bwMode="auto">
          <a:xfrm>
            <a:off x="9355576"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53" name="!!Group 152" descr="R1"/>
          <p:cNvGrpSpPr/>
          <p:nvPr/>
        </p:nvGrpSpPr>
        <p:grpSpPr>
          <a:xfrm>
            <a:off x="9387288" y="4462331"/>
            <a:ext cx="302802" cy="92805"/>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9391156" y="4600487"/>
            <a:ext cx="302802" cy="92805"/>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9389544" y="4745765"/>
            <a:ext cx="302802" cy="92805"/>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9401643" y="4870052"/>
            <a:ext cx="302802" cy="92805"/>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1" name="!!Group 140" descr="R7"/>
          <p:cNvGrpSpPr/>
          <p:nvPr/>
        </p:nvGrpSpPr>
        <p:grpSpPr>
          <a:xfrm>
            <a:off x="6915873" y="4170900"/>
            <a:ext cx="558178" cy="155743"/>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6907529" y="3078076"/>
            <a:ext cx="558178" cy="155743"/>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1205581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6" name="!!Group 185"/>
          <p:cNvGrpSpPr/>
          <p:nvPr/>
        </p:nvGrpSpPr>
        <p:grpSpPr>
          <a:xfrm>
            <a:off x="6710357" y="2094103"/>
            <a:ext cx="983768" cy="3153734"/>
            <a:chOff x="5411776" y="1788994"/>
            <a:chExt cx="983768" cy="3153734"/>
          </a:xfrm>
        </p:grpSpPr>
        <p:sp>
          <p:nvSpPr>
            <p:cNvPr id="182" name="TextBox 181"/>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183" name="Rectangle 182"/>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4" name="Rectangle 183"/>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87" name="!!Group 186"/>
          <p:cNvGrpSpPr/>
          <p:nvPr/>
        </p:nvGrpSpPr>
        <p:grpSpPr>
          <a:xfrm>
            <a:off x="4722851" y="2877992"/>
            <a:ext cx="983768" cy="1585959"/>
            <a:chOff x="2837793" y="2705535"/>
            <a:chExt cx="983768" cy="1585959"/>
          </a:xfrm>
        </p:grpSpPr>
        <p:sp>
          <p:nvSpPr>
            <p:cNvPr id="167" name="Rectangle 166"/>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5" name="TextBox 184"/>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88" name="Can 187"/>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89" name="Can 188"/>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 name="Title 1"/>
          <p:cNvSpPr>
            <a:spLocks noGrp="1"/>
          </p:cNvSpPr>
          <p:nvPr>
            <p:ph type="title"/>
          </p:nvPr>
        </p:nvSpPr>
        <p:spPr/>
        <p:txBody>
          <a:bodyPr/>
          <a:lstStyle/>
          <a:p>
            <a:r>
              <a:rPr lang="en-US" dirty="0">
                <a:solidFill>
                  <a:schemeClr val="tx1"/>
                </a:solidFill>
                <a:latin typeface="Century Gothic" panose="020B0502020202020204" pitchFamily="34" charset="0"/>
              </a:rPr>
              <a:t>Grace Hash Join:</a:t>
            </a:r>
            <a:r>
              <a:rPr lang="en-US" b="1" i="1" dirty="0">
                <a:solidFill>
                  <a:schemeClr val="tx1"/>
                </a:solidFill>
                <a:latin typeface="Century Gothic" panose="020B0502020202020204" pitchFamily="34" charset="0"/>
              </a:rPr>
              <a:t> Partition</a:t>
            </a:r>
          </a:p>
        </p:txBody>
      </p:sp>
      <p:sp>
        <p:nvSpPr>
          <p:cNvPr id="165" name="Rectangle 164"/>
          <p:cNvSpPr/>
          <p:nvPr/>
        </p:nvSpPr>
        <p:spPr>
          <a:xfrm>
            <a:off x="2087897" y="2117781"/>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66" name="Rectangle 165"/>
          <p:cNvSpPr/>
          <p:nvPr/>
        </p:nvSpPr>
        <p:spPr>
          <a:xfrm>
            <a:off x="2966907" y="2105391"/>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3" name="TextBox 2"/>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1" name="TextBox 70"/>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134" name="!!Folded Corner 133" descr="sp2"/>
          <p:cNvSpPr/>
          <p:nvPr/>
        </p:nvSpPr>
        <p:spPr bwMode="auto">
          <a:xfrm>
            <a:off x="5369502" y="737025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69" name="!!Folded Corner B2" descr="sp1">
            <a:extLst>
              <a:ext uri="{FF2B5EF4-FFF2-40B4-BE49-F238E27FC236}">
                <a16:creationId xmlns:a16="http://schemas.microsoft.com/office/drawing/2014/main" id="{0C1F94AE-F9AB-CF44-89E7-31A9AB9FE74D}"/>
              </a:ext>
            </a:extLst>
          </p:cNvPr>
          <p:cNvSpPr/>
          <p:nvPr/>
        </p:nvSpPr>
        <p:spPr bwMode="auto">
          <a:xfrm>
            <a:off x="8485247"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9" name="!!Group 88" descr="S2">
            <a:extLst>
              <a:ext uri="{FF2B5EF4-FFF2-40B4-BE49-F238E27FC236}">
                <a16:creationId xmlns:a16="http://schemas.microsoft.com/office/drawing/2014/main" id="{E8B5A8BD-8ECB-3440-A9F0-ECC7E3A64BAE}"/>
              </a:ext>
            </a:extLst>
          </p:cNvPr>
          <p:cNvGrpSpPr/>
          <p:nvPr/>
        </p:nvGrpSpPr>
        <p:grpSpPr>
          <a:xfrm>
            <a:off x="8510820" y="4473394"/>
            <a:ext cx="302802" cy="92804"/>
            <a:chOff x="2706939" y="2683896"/>
            <a:chExt cx="558178" cy="155743"/>
          </a:xfrm>
        </p:grpSpPr>
        <p:sp>
          <p:nvSpPr>
            <p:cNvPr id="90" name="Rectangle 89">
              <a:extLst>
                <a:ext uri="{FF2B5EF4-FFF2-40B4-BE49-F238E27FC236}">
                  <a16:creationId xmlns:a16="http://schemas.microsoft.com/office/drawing/2014/main" id="{A9318D0E-AD9C-094D-9A6A-A010CA2150A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1" name="Oval 90">
              <a:extLst>
                <a:ext uri="{FF2B5EF4-FFF2-40B4-BE49-F238E27FC236}">
                  <a16:creationId xmlns:a16="http://schemas.microsoft.com/office/drawing/2014/main" id="{E63AA732-CEB4-7A4C-BE9F-96B32469B057}"/>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2" name="!!Group 91" descr="S3">
            <a:extLst>
              <a:ext uri="{FF2B5EF4-FFF2-40B4-BE49-F238E27FC236}">
                <a16:creationId xmlns:a16="http://schemas.microsoft.com/office/drawing/2014/main" id="{F8BFA968-2A98-7D48-9E64-555B8BE930EB}"/>
              </a:ext>
            </a:extLst>
          </p:cNvPr>
          <p:cNvGrpSpPr/>
          <p:nvPr/>
        </p:nvGrpSpPr>
        <p:grpSpPr>
          <a:xfrm>
            <a:off x="8510820" y="4619816"/>
            <a:ext cx="302802" cy="92804"/>
            <a:chOff x="2706939" y="2683896"/>
            <a:chExt cx="558178" cy="155743"/>
          </a:xfrm>
        </p:grpSpPr>
        <p:sp>
          <p:nvSpPr>
            <p:cNvPr id="93" name="Rectangle 92">
              <a:extLst>
                <a:ext uri="{FF2B5EF4-FFF2-40B4-BE49-F238E27FC236}">
                  <a16:creationId xmlns:a16="http://schemas.microsoft.com/office/drawing/2014/main" id="{438C9C5B-2BCA-9840-A47C-B47DE8CBBEE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4" name="Oval 93">
              <a:extLst>
                <a:ext uri="{FF2B5EF4-FFF2-40B4-BE49-F238E27FC236}">
                  <a16:creationId xmlns:a16="http://schemas.microsoft.com/office/drawing/2014/main" id="{18999826-9A99-1C45-93C2-89A51E090668}"/>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1" name="!!Group 120" descr="S5"/>
          <p:cNvGrpSpPr/>
          <p:nvPr/>
        </p:nvGrpSpPr>
        <p:grpSpPr>
          <a:xfrm>
            <a:off x="8510820" y="4766235"/>
            <a:ext cx="302802" cy="92804"/>
            <a:chOff x="2706939" y="2683896"/>
            <a:chExt cx="558178" cy="155743"/>
          </a:xfrm>
        </p:grpSpPr>
        <p:sp>
          <p:nvSpPr>
            <p:cNvPr id="122" name="Rectangle 12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23" descr="S6"/>
          <p:cNvGrpSpPr/>
          <p:nvPr/>
        </p:nvGrpSpPr>
        <p:grpSpPr>
          <a:xfrm>
            <a:off x="8518527" y="4902552"/>
            <a:ext cx="302802" cy="92804"/>
            <a:chOff x="2706939" y="2683896"/>
            <a:chExt cx="558178" cy="155743"/>
          </a:xfrm>
        </p:grpSpPr>
        <p:sp>
          <p:nvSpPr>
            <p:cNvPr id="125" name="Rectangle 12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68" name="!!Folded Corner B1" descr="sp1">
            <a:extLst>
              <a:ext uri="{FF2B5EF4-FFF2-40B4-BE49-F238E27FC236}">
                <a16:creationId xmlns:a16="http://schemas.microsoft.com/office/drawing/2014/main" id="{2AFB0F57-76A7-F747-B228-3E3FAC68A549}"/>
              </a:ext>
            </a:extLst>
          </p:cNvPr>
          <p:cNvSpPr/>
          <p:nvPr/>
        </p:nvSpPr>
        <p:spPr bwMode="auto">
          <a:xfrm>
            <a:off x="8507263"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86" name="!!Group 85" descr="S1">
            <a:extLst>
              <a:ext uri="{FF2B5EF4-FFF2-40B4-BE49-F238E27FC236}">
                <a16:creationId xmlns:a16="http://schemas.microsoft.com/office/drawing/2014/main" id="{953A752F-E443-D54E-BBFF-C0246FEEEA41}"/>
              </a:ext>
            </a:extLst>
          </p:cNvPr>
          <p:cNvGrpSpPr/>
          <p:nvPr/>
        </p:nvGrpSpPr>
        <p:grpSpPr>
          <a:xfrm>
            <a:off x="8538742" y="2672014"/>
            <a:ext cx="302802" cy="92804"/>
            <a:chOff x="2706939" y="2683896"/>
            <a:chExt cx="558178" cy="155743"/>
          </a:xfrm>
        </p:grpSpPr>
        <p:sp>
          <p:nvSpPr>
            <p:cNvPr id="87" name="Rectangle 86">
              <a:extLst>
                <a:ext uri="{FF2B5EF4-FFF2-40B4-BE49-F238E27FC236}">
                  <a16:creationId xmlns:a16="http://schemas.microsoft.com/office/drawing/2014/main" id="{7E0FCE11-DBEC-3344-A02A-96DC34217F2D}"/>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8" name="Oval 87">
              <a:extLst>
                <a:ext uri="{FF2B5EF4-FFF2-40B4-BE49-F238E27FC236}">
                  <a16:creationId xmlns:a16="http://schemas.microsoft.com/office/drawing/2014/main" id="{0445D1FF-93D3-2B4E-85FA-51080B5F570E}"/>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5" name="!!Group 94" descr="S4">
            <a:extLst>
              <a:ext uri="{FF2B5EF4-FFF2-40B4-BE49-F238E27FC236}">
                <a16:creationId xmlns:a16="http://schemas.microsoft.com/office/drawing/2014/main" id="{EC9EC8BD-9C9A-1D43-969D-62DA81FA8224}"/>
              </a:ext>
            </a:extLst>
          </p:cNvPr>
          <p:cNvGrpSpPr/>
          <p:nvPr/>
        </p:nvGrpSpPr>
        <p:grpSpPr>
          <a:xfrm>
            <a:off x="8538742" y="2832126"/>
            <a:ext cx="302802" cy="92804"/>
            <a:chOff x="2706939" y="2683896"/>
            <a:chExt cx="558178" cy="155743"/>
          </a:xfrm>
        </p:grpSpPr>
        <p:sp>
          <p:nvSpPr>
            <p:cNvPr id="96" name="Rectangle 95">
              <a:extLst>
                <a:ext uri="{FF2B5EF4-FFF2-40B4-BE49-F238E27FC236}">
                  <a16:creationId xmlns:a16="http://schemas.microsoft.com/office/drawing/2014/main" id="{BAF6246E-D993-8B42-B594-273974E9AF15}"/>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7" name="Oval 96">
              <a:extLst>
                <a:ext uri="{FF2B5EF4-FFF2-40B4-BE49-F238E27FC236}">
                  <a16:creationId xmlns:a16="http://schemas.microsoft.com/office/drawing/2014/main" id="{C4ABF625-1C3C-504D-8781-729AAD18D15C}"/>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127" name="!!Group 126" descr="S7"/>
          <p:cNvGrpSpPr/>
          <p:nvPr/>
        </p:nvGrpSpPr>
        <p:grpSpPr>
          <a:xfrm>
            <a:off x="8538742" y="2989522"/>
            <a:ext cx="302802" cy="92804"/>
            <a:chOff x="2706939" y="2683896"/>
            <a:chExt cx="558178" cy="155743"/>
          </a:xfrm>
        </p:grpSpPr>
        <p:sp>
          <p:nvSpPr>
            <p:cNvPr id="128" name="Rectangle 12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2" name="!!New B2" descr="sp1">
            <a:extLst>
              <a:ext uri="{FF2B5EF4-FFF2-40B4-BE49-F238E27FC236}">
                <a16:creationId xmlns:a16="http://schemas.microsoft.com/office/drawing/2014/main" id="{D129A5A4-C9DE-E44A-99B2-6C1A7CD08DE5}"/>
              </a:ext>
            </a:extLst>
          </p:cNvPr>
          <p:cNvSpPr/>
          <p:nvPr/>
        </p:nvSpPr>
        <p:spPr bwMode="auto">
          <a:xfrm>
            <a:off x="8911218"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74" name="!!Group 129A" descr="S8">
            <a:extLst>
              <a:ext uri="{FF2B5EF4-FFF2-40B4-BE49-F238E27FC236}">
                <a16:creationId xmlns:a16="http://schemas.microsoft.com/office/drawing/2014/main" id="{77814D2C-8FB6-E841-BF39-B7979068D41F}"/>
              </a:ext>
            </a:extLst>
          </p:cNvPr>
          <p:cNvGrpSpPr/>
          <p:nvPr/>
        </p:nvGrpSpPr>
        <p:grpSpPr>
          <a:xfrm>
            <a:off x="8953569" y="4480944"/>
            <a:ext cx="302802" cy="92805"/>
            <a:chOff x="2706939" y="2683896"/>
            <a:chExt cx="558178" cy="155743"/>
          </a:xfrm>
        </p:grpSpPr>
        <p:sp>
          <p:nvSpPr>
            <p:cNvPr id="75" name="Rectangle 74">
              <a:extLst>
                <a:ext uri="{FF2B5EF4-FFF2-40B4-BE49-F238E27FC236}">
                  <a16:creationId xmlns:a16="http://schemas.microsoft.com/office/drawing/2014/main" id="{8B375EE1-FEFE-D742-B481-0629E65FE7DA}"/>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6" name="Oval 75">
              <a:extLst>
                <a:ext uri="{FF2B5EF4-FFF2-40B4-BE49-F238E27FC236}">
                  <a16:creationId xmlns:a16="http://schemas.microsoft.com/office/drawing/2014/main" id="{13989E73-9C1F-454F-A0A8-963F2F762342}"/>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38" name="Folded Corner 137" descr="RP2"/>
          <p:cNvSpPr/>
          <p:nvPr/>
        </p:nvSpPr>
        <p:spPr bwMode="auto">
          <a:xfrm>
            <a:off x="4864639" y="3252472"/>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3" name="!!New B21" descr="sp1">
            <a:extLst>
              <a:ext uri="{FF2B5EF4-FFF2-40B4-BE49-F238E27FC236}">
                <a16:creationId xmlns:a16="http://schemas.microsoft.com/office/drawing/2014/main" id="{D4E0BEEC-1C0D-CF4B-AC34-DF76F727B0A5}"/>
              </a:ext>
            </a:extLst>
          </p:cNvPr>
          <p:cNvSpPr/>
          <p:nvPr/>
        </p:nvSpPr>
        <p:spPr bwMode="auto">
          <a:xfrm>
            <a:off x="9355576"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53" name="!!Group 152" descr="R1"/>
          <p:cNvGrpSpPr/>
          <p:nvPr/>
        </p:nvGrpSpPr>
        <p:grpSpPr>
          <a:xfrm>
            <a:off x="9387288" y="4462331"/>
            <a:ext cx="302802" cy="92805"/>
            <a:chOff x="2706939" y="2683896"/>
            <a:chExt cx="558178" cy="155743"/>
          </a:xfrm>
        </p:grpSpPr>
        <p:sp>
          <p:nvSpPr>
            <p:cNvPr id="163" name="Rectangle 16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4" name="Oval 163"/>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4" name="!!Group 153" descr="R2"/>
          <p:cNvGrpSpPr/>
          <p:nvPr/>
        </p:nvGrpSpPr>
        <p:grpSpPr>
          <a:xfrm>
            <a:off x="9391156" y="4600487"/>
            <a:ext cx="302802" cy="92805"/>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6" name="!!Group 155" descr="R4"/>
          <p:cNvGrpSpPr/>
          <p:nvPr/>
        </p:nvGrpSpPr>
        <p:grpSpPr>
          <a:xfrm>
            <a:off x="9389544" y="4745765"/>
            <a:ext cx="302802" cy="92805"/>
            <a:chOff x="2706939" y="2683896"/>
            <a:chExt cx="558178" cy="155743"/>
          </a:xfrm>
        </p:grpSpPr>
        <p:sp>
          <p:nvSpPr>
            <p:cNvPr id="157" name="Rectangle 15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8" name="Oval 15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0" name="!!Group 139" descr="R6"/>
          <p:cNvGrpSpPr/>
          <p:nvPr/>
        </p:nvGrpSpPr>
        <p:grpSpPr>
          <a:xfrm>
            <a:off x="9401643" y="4870052"/>
            <a:ext cx="302802" cy="92805"/>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52" name="!!Folded Corner 151" descr="RP1"/>
          <p:cNvSpPr/>
          <p:nvPr/>
        </p:nvSpPr>
        <p:spPr bwMode="auto">
          <a:xfrm>
            <a:off x="9789629"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41" name="!!Group 140" descr="R7"/>
          <p:cNvGrpSpPr/>
          <p:nvPr/>
        </p:nvGrpSpPr>
        <p:grpSpPr>
          <a:xfrm>
            <a:off x="9817159" y="4460973"/>
            <a:ext cx="302802" cy="92805"/>
            <a:chOff x="2706939" y="2683896"/>
            <a:chExt cx="558178" cy="155743"/>
          </a:xfrm>
        </p:grpSpPr>
        <p:sp>
          <p:nvSpPr>
            <p:cNvPr id="145" name="Rectangle 14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146" name="Oval 145"/>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85" name="!!New B1" descr="sp1">
            <a:extLst>
              <a:ext uri="{FF2B5EF4-FFF2-40B4-BE49-F238E27FC236}">
                <a16:creationId xmlns:a16="http://schemas.microsoft.com/office/drawing/2014/main" id="{07D51FBB-DC77-964A-80A4-54CE8E8BAF80}"/>
              </a:ext>
            </a:extLst>
          </p:cNvPr>
          <p:cNvSpPr/>
          <p:nvPr/>
        </p:nvSpPr>
        <p:spPr bwMode="auto">
          <a:xfrm>
            <a:off x="8991289"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55" name="!!Group 154" descr="R3"/>
          <p:cNvGrpSpPr/>
          <p:nvPr/>
        </p:nvGrpSpPr>
        <p:grpSpPr>
          <a:xfrm>
            <a:off x="9022768" y="2678826"/>
            <a:ext cx="302802" cy="92805"/>
            <a:chOff x="2706939" y="2683896"/>
            <a:chExt cx="558178" cy="155743"/>
          </a:xfrm>
        </p:grpSpPr>
        <p:sp>
          <p:nvSpPr>
            <p:cNvPr id="159" name="Rectangle 15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39" name="!!Group 138" descr="R5"/>
          <p:cNvGrpSpPr/>
          <p:nvPr/>
        </p:nvGrpSpPr>
        <p:grpSpPr>
          <a:xfrm>
            <a:off x="9027613" y="2816055"/>
            <a:ext cx="302802" cy="92805"/>
            <a:chOff x="2706939" y="2683896"/>
            <a:chExt cx="558178" cy="155743"/>
          </a:xfrm>
        </p:grpSpPr>
        <p:sp>
          <p:nvSpPr>
            <p:cNvPr id="149" name="Rectangle 1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0" name="Oval 1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2" name="!!Group 141" descr="R8&#10;"/>
          <p:cNvGrpSpPr/>
          <p:nvPr/>
        </p:nvGrpSpPr>
        <p:grpSpPr>
          <a:xfrm>
            <a:off x="9023086" y="2950559"/>
            <a:ext cx="302802" cy="92805"/>
            <a:chOff x="2706939" y="2683896"/>
            <a:chExt cx="558178" cy="155743"/>
          </a:xfrm>
        </p:grpSpPr>
        <p:sp>
          <p:nvSpPr>
            <p:cNvPr id="143" name="Rectangle 14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4" name="Oval 143"/>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37633935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33E80-AC1B-6E41-8ECD-21A69C92FC64}"/>
              </a:ext>
            </a:extLst>
          </p:cNvPr>
          <p:cNvSpPr>
            <a:spLocks noGrp="1"/>
          </p:cNvSpPr>
          <p:nvPr>
            <p:ph type="title"/>
          </p:nvPr>
        </p:nvSpPr>
        <p:spPr/>
        <p:txBody>
          <a:bodyPr/>
          <a:lstStyle/>
          <a:p>
            <a:r>
              <a:rPr lang="en-US" dirty="0"/>
              <a:t>Post Hash Partitioning</a:t>
            </a:r>
          </a:p>
        </p:txBody>
      </p:sp>
      <p:sp>
        <p:nvSpPr>
          <p:cNvPr id="4" name="Content Placeholder 3">
            <a:extLst>
              <a:ext uri="{FF2B5EF4-FFF2-40B4-BE49-F238E27FC236}">
                <a16:creationId xmlns:a16="http://schemas.microsoft.com/office/drawing/2014/main" id="{C83D95F6-D6E8-1145-8F0E-6BC99F17A13E}"/>
              </a:ext>
            </a:extLst>
          </p:cNvPr>
          <p:cNvSpPr>
            <a:spLocks noGrp="1"/>
          </p:cNvSpPr>
          <p:nvPr>
            <p:ph idx="1"/>
          </p:nvPr>
        </p:nvSpPr>
        <p:spPr>
          <a:xfrm>
            <a:off x="838200" y="1825625"/>
            <a:ext cx="7278511" cy="4351339"/>
          </a:xfrm>
        </p:spPr>
        <p:txBody>
          <a:bodyPr/>
          <a:lstStyle/>
          <a:p>
            <a:r>
              <a:rPr lang="en-US" dirty="0"/>
              <a:t>Observe how memory buffers are directly managed</a:t>
            </a:r>
          </a:p>
          <a:p>
            <a:pPr lvl="1"/>
            <a:r>
              <a:rPr lang="en-US" dirty="0"/>
              <a:t>Paged to disk when full …</a:t>
            </a:r>
          </a:p>
          <a:p>
            <a:r>
              <a:rPr lang="en-US" dirty="0"/>
              <a:t>Each key is assigned to one partition</a:t>
            </a:r>
          </a:p>
          <a:p>
            <a:pPr lvl="1"/>
            <a:r>
              <a:rPr lang="en-US" dirty="0"/>
              <a:t>e.g., </a:t>
            </a:r>
            <a:r>
              <a:rPr lang="en-US" dirty="0">
                <a:solidFill>
                  <a:schemeClr val="accent6"/>
                </a:solidFill>
              </a:rPr>
              <a:t>green</a:t>
            </a:r>
            <a:r>
              <a:rPr lang="en-US" dirty="0"/>
              <a:t> keys in partition1</a:t>
            </a:r>
          </a:p>
          <a:p>
            <a:r>
              <a:rPr lang="en-US" dirty="0"/>
              <a:t>Sensitive to key Skew</a:t>
            </a:r>
          </a:p>
          <a:p>
            <a:pPr lvl="1"/>
            <a:r>
              <a:rPr lang="en-US" dirty="0">
                <a:solidFill>
                  <a:srgbClr val="FF40FF"/>
                </a:solidFill>
              </a:rPr>
              <a:t>Fuchsia</a:t>
            </a:r>
            <a:r>
              <a:rPr lang="en-US" dirty="0"/>
              <a:t> Key</a:t>
            </a:r>
          </a:p>
          <a:p>
            <a:pPr marL="14287" indent="0">
              <a:buNone/>
            </a:pPr>
            <a:endParaRPr lang="en-US" dirty="0"/>
          </a:p>
        </p:txBody>
      </p:sp>
      <p:grpSp>
        <p:nvGrpSpPr>
          <p:cNvPr id="5" name="!!Group 185">
            <a:extLst>
              <a:ext uri="{FF2B5EF4-FFF2-40B4-BE49-F238E27FC236}">
                <a16:creationId xmlns:a16="http://schemas.microsoft.com/office/drawing/2014/main" id="{2A2DC33F-9C4D-504E-9F50-ABF380D2329C}"/>
              </a:ext>
            </a:extLst>
          </p:cNvPr>
          <p:cNvGrpSpPr/>
          <p:nvPr/>
        </p:nvGrpSpPr>
        <p:grpSpPr>
          <a:xfrm>
            <a:off x="7132943" y="8452507"/>
            <a:ext cx="983768" cy="3153734"/>
            <a:chOff x="5411776" y="1788994"/>
            <a:chExt cx="983768" cy="3153734"/>
          </a:xfrm>
        </p:grpSpPr>
        <p:sp>
          <p:nvSpPr>
            <p:cNvPr id="6" name="TextBox 5">
              <a:extLst>
                <a:ext uri="{FF2B5EF4-FFF2-40B4-BE49-F238E27FC236}">
                  <a16:creationId xmlns:a16="http://schemas.microsoft.com/office/drawing/2014/main" id="{EBF20BD0-C725-3F43-BA05-7E19EF1A7DDF}"/>
                </a:ext>
              </a:extLst>
            </p:cNvPr>
            <p:cNvSpPr txBox="1"/>
            <p:nvPr/>
          </p:nvSpPr>
          <p:spPr>
            <a:xfrm>
              <a:off x="5411776" y="1788994"/>
              <a:ext cx="951351"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B-1 Buffers</a:t>
              </a:r>
              <a:endParaRPr lang="en-US" sz="1200" dirty="0">
                <a:solidFill>
                  <a:srgbClr val="000000"/>
                </a:solidFill>
                <a:latin typeface="Arial" charset="0"/>
              </a:endParaRPr>
            </a:p>
          </p:txBody>
        </p:sp>
        <p:sp>
          <p:nvSpPr>
            <p:cNvPr id="7" name="Rectangle 6">
              <a:extLst>
                <a:ext uri="{FF2B5EF4-FFF2-40B4-BE49-F238E27FC236}">
                  <a16:creationId xmlns:a16="http://schemas.microsoft.com/office/drawing/2014/main" id="{F4F80D3D-A8DF-3E4D-9B8D-DEE10EA07A37}"/>
                </a:ext>
              </a:extLst>
            </p:cNvPr>
            <p:cNvSpPr/>
            <p:nvPr/>
          </p:nvSpPr>
          <p:spPr bwMode="auto">
            <a:xfrm>
              <a:off x="5411776" y="206438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8" name="Rectangle 7">
              <a:extLst>
                <a:ext uri="{FF2B5EF4-FFF2-40B4-BE49-F238E27FC236}">
                  <a16:creationId xmlns:a16="http://schemas.microsoft.com/office/drawing/2014/main" id="{C74581A6-75E4-7842-9D42-B36FBBCA753E}"/>
                </a:ext>
              </a:extLst>
            </p:cNvPr>
            <p:cNvSpPr/>
            <p:nvPr/>
          </p:nvSpPr>
          <p:spPr bwMode="auto">
            <a:xfrm>
              <a:off x="5411776" y="3613891"/>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9" name="!!Group 186">
            <a:extLst>
              <a:ext uri="{FF2B5EF4-FFF2-40B4-BE49-F238E27FC236}">
                <a16:creationId xmlns:a16="http://schemas.microsoft.com/office/drawing/2014/main" id="{B40C91AF-6577-7B40-85E7-A27680467182}"/>
              </a:ext>
            </a:extLst>
          </p:cNvPr>
          <p:cNvGrpSpPr/>
          <p:nvPr/>
        </p:nvGrpSpPr>
        <p:grpSpPr>
          <a:xfrm>
            <a:off x="-1905627" y="7107673"/>
            <a:ext cx="983768" cy="1585959"/>
            <a:chOff x="2837793" y="2705535"/>
            <a:chExt cx="983768" cy="1585959"/>
          </a:xfrm>
        </p:grpSpPr>
        <p:sp>
          <p:nvSpPr>
            <p:cNvPr id="10" name="Rectangle 9">
              <a:extLst>
                <a:ext uri="{FF2B5EF4-FFF2-40B4-BE49-F238E27FC236}">
                  <a16:creationId xmlns:a16="http://schemas.microsoft.com/office/drawing/2014/main" id="{81684199-7FAC-C340-AE45-9D8732EEACEE}"/>
                </a:ext>
              </a:extLst>
            </p:cNvPr>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1" name="TextBox 10">
              <a:extLst>
                <a:ext uri="{FF2B5EF4-FFF2-40B4-BE49-F238E27FC236}">
                  <a16:creationId xmlns:a16="http://schemas.microsoft.com/office/drawing/2014/main" id="{DD6DE05D-44D5-7D46-AF73-015DEE273359}"/>
                </a:ext>
              </a:extLst>
            </p:cNvPr>
            <p:cNvSpPr txBox="1"/>
            <p:nvPr/>
          </p:nvSpPr>
          <p:spPr>
            <a:xfrm>
              <a:off x="2940694" y="2705535"/>
              <a:ext cx="720518"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1 Buffer</a:t>
              </a:r>
            </a:p>
          </p:txBody>
        </p:sp>
      </p:grpSp>
      <p:sp>
        <p:nvSpPr>
          <p:cNvPr id="14" name="Rectangle 13">
            <a:extLst>
              <a:ext uri="{FF2B5EF4-FFF2-40B4-BE49-F238E27FC236}">
                <a16:creationId xmlns:a16="http://schemas.microsoft.com/office/drawing/2014/main" id="{009ED3B9-5829-2945-9009-7D538D7CBC52}"/>
              </a:ext>
            </a:extLst>
          </p:cNvPr>
          <p:cNvSpPr/>
          <p:nvPr/>
        </p:nvSpPr>
        <p:spPr>
          <a:xfrm>
            <a:off x="-1894965" y="-1503659"/>
            <a:ext cx="481222" cy="584775"/>
          </a:xfrm>
          <a:prstGeom prst="rect">
            <a:avLst/>
          </a:prstGeom>
        </p:spPr>
        <p:txBody>
          <a:bodyPr wrap="none">
            <a:spAutoFit/>
          </a:bodyPr>
          <a:lstStyle/>
          <a:p>
            <a:pPr fontAlgn="base">
              <a:spcBef>
                <a:spcPct val="0"/>
              </a:spcBef>
              <a:spcAft>
                <a:spcPct val="0"/>
              </a:spcAft>
            </a:pPr>
            <a:r>
              <a:rPr lang="en-US" sz="3200" b="1">
                <a:solidFill>
                  <a:srgbClr val="4472C4"/>
                </a:solidFill>
                <a:latin typeface="Arial" charset="0"/>
              </a:rPr>
              <a:t>R</a:t>
            </a:r>
            <a:endParaRPr lang="en-US" sz="1200">
              <a:solidFill>
                <a:srgbClr val="000000"/>
              </a:solidFill>
              <a:latin typeface="Arial" charset="0"/>
            </a:endParaRPr>
          </a:p>
        </p:txBody>
      </p:sp>
      <p:sp>
        <p:nvSpPr>
          <p:cNvPr id="15" name="Rectangle 14">
            <a:extLst>
              <a:ext uri="{FF2B5EF4-FFF2-40B4-BE49-F238E27FC236}">
                <a16:creationId xmlns:a16="http://schemas.microsoft.com/office/drawing/2014/main" id="{A757E6C4-D07F-1E4C-B890-F57B73121165}"/>
              </a:ext>
            </a:extLst>
          </p:cNvPr>
          <p:cNvSpPr/>
          <p:nvPr/>
        </p:nvSpPr>
        <p:spPr>
          <a:xfrm>
            <a:off x="-1015955" y="-1516049"/>
            <a:ext cx="458780" cy="584775"/>
          </a:xfrm>
          <a:prstGeom prst="rect">
            <a:avLst/>
          </a:prstGeom>
        </p:spPr>
        <p:txBody>
          <a:bodyPr wrap="none">
            <a:spAutoFit/>
          </a:bodyPr>
          <a:lstStyle/>
          <a:p>
            <a:pPr fontAlgn="base">
              <a:spcBef>
                <a:spcPct val="0"/>
              </a:spcBef>
              <a:spcAft>
                <a:spcPct val="0"/>
              </a:spcAft>
            </a:pPr>
            <a:r>
              <a:rPr lang="en-US" sz="3200" b="1">
                <a:solidFill>
                  <a:srgbClr val="ED7D31"/>
                </a:solidFill>
                <a:latin typeface="Arial" charset="0"/>
              </a:rPr>
              <a:t>S</a:t>
            </a:r>
            <a:endParaRPr lang="en-US" sz="1200">
              <a:solidFill>
                <a:srgbClr val="000000"/>
              </a:solidFill>
              <a:latin typeface="Arial" charset="0"/>
            </a:endParaRPr>
          </a:p>
        </p:txBody>
      </p:sp>
      <p:sp>
        <p:nvSpPr>
          <p:cNvPr id="54" name="Folded Corner 53" descr="RP2">
            <a:extLst>
              <a:ext uri="{FF2B5EF4-FFF2-40B4-BE49-F238E27FC236}">
                <a16:creationId xmlns:a16="http://schemas.microsoft.com/office/drawing/2014/main" id="{F84CA4B5-3687-0149-9E47-AA6810CF6F0A}"/>
              </a:ext>
            </a:extLst>
          </p:cNvPr>
          <p:cNvSpPr/>
          <p:nvPr/>
        </p:nvSpPr>
        <p:spPr bwMode="auto">
          <a:xfrm>
            <a:off x="2598198" y="10458675"/>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2" name="Can 71">
            <a:extLst>
              <a:ext uri="{FF2B5EF4-FFF2-40B4-BE49-F238E27FC236}">
                <a16:creationId xmlns:a16="http://schemas.microsoft.com/office/drawing/2014/main" id="{28181D96-72D7-5144-81F5-A01C52BED248}"/>
              </a:ext>
            </a:extLst>
          </p:cNvPr>
          <p:cNvSpPr/>
          <p:nvPr/>
        </p:nvSpPr>
        <p:spPr bwMode="auto">
          <a:xfrm>
            <a:off x="8326704" y="2225472"/>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3" name="Can 72">
            <a:extLst>
              <a:ext uri="{FF2B5EF4-FFF2-40B4-BE49-F238E27FC236}">
                <a16:creationId xmlns:a16="http://schemas.microsoft.com/office/drawing/2014/main" id="{BA9B6957-A93D-9748-B130-80721389B4FD}"/>
              </a:ext>
            </a:extLst>
          </p:cNvPr>
          <p:cNvSpPr/>
          <p:nvPr/>
        </p:nvSpPr>
        <p:spPr bwMode="auto">
          <a:xfrm>
            <a:off x="8326704" y="3882657"/>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74" name="TextBox 73">
            <a:extLst>
              <a:ext uri="{FF2B5EF4-FFF2-40B4-BE49-F238E27FC236}">
                <a16:creationId xmlns:a16="http://schemas.microsoft.com/office/drawing/2014/main" id="{77A62A92-DDBF-014C-B1DE-7787F29EC4EC}"/>
              </a:ext>
            </a:extLst>
          </p:cNvPr>
          <p:cNvSpPr txBox="1"/>
          <p:nvPr/>
        </p:nvSpPr>
        <p:spPr>
          <a:xfrm>
            <a:off x="8879310" y="2219841"/>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75" name="TextBox 74">
            <a:extLst>
              <a:ext uri="{FF2B5EF4-FFF2-40B4-BE49-F238E27FC236}">
                <a16:creationId xmlns:a16="http://schemas.microsoft.com/office/drawing/2014/main" id="{75FF03B9-E219-F746-B124-38664F138AB4}"/>
              </a:ext>
            </a:extLst>
          </p:cNvPr>
          <p:cNvSpPr txBox="1"/>
          <p:nvPr/>
        </p:nvSpPr>
        <p:spPr>
          <a:xfrm>
            <a:off x="8879310" y="388682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
        <p:nvSpPr>
          <p:cNvPr id="76" name="!!Folded Corner B2" descr="sp1">
            <a:extLst>
              <a:ext uri="{FF2B5EF4-FFF2-40B4-BE49-F238E27FC236}">
                <a16:creationId xmlns:a16="http://schemas.microsoft.com/office/drawing/2014/main" id="{BD0699AB-7A69-374B-B92C-7C535F89758D}"/>
              </a:ext>
            </a:extLst>
          </p:cNvPr>
          <p:cNvSpPr/>
          <p:nvPr/>
        </p:nvSpPr>
        <p:spPr bwMode="auto">
          <a:xfrm>
            <a:off x="8485247"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77" name="!!Group 88" descr="S2">
            <a:extLst>
              <a:ext uri="{FF2B5EF4-FFF2-40B4-BE49-F238E27FC236}">
                <a16:creationId xmlns:a16="http://schemas.microsoft.com/office/drawing/2014/main" id="{801C30EA-045F-4746-91DF-5D4C9473D822}"/>
              </a:ext>
            </a:extLst>
          </p:cNvPr>
          <p:cNvGrpSpPr/>
          <p:nvPr/>
        </p:nvGrpSpPr>
        <p:grpSpPr>
          <a:xfrm>
            <a:off x="8510820" y="4473394"/>
            <a:ext cx="302802" cy="92804"/>
            <a:chOff x="2706939" y="2683896"/>
            <a:chExt cx="558178" cy="155743"/>
          </a:xfrm>
        </p:grpSpPr>
        <p:sp>
          <p:nvSpPr>
            <p:cNvPr id="78" name="Rectangle 77">
              <a:extLst>
                <a:ext uri="{FF2B5EF4-FFF2-40B4-BE49-F238E27FC236}">
                  <a16:creationId xmlns:a16="http://schemas.microsoft.com/office/drawing/2014/main" id="{2E26C47C-809B-4747-9CE7-DADAAACF5CC0}"/>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79" name="Oval 78">
              <a:extLst>
                <a:ext uri="{FF2B5EF4-FFF2-40B4-BE49-F238E27FC236}">
                  <a16:creationId xmlns:a16="http://schemas.microsoft.com/office/drawing/2014/main" id="{57D7EF3C-BC25-274B-A04F-F86F4C95B3DF}"/>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80" name="!!Group 91" descr="S3">
            <a:extLst>
              <a:ext uri="{FF2B5EF4-FFF2-40B4-BE49-F238E27FC236}">
                <a16:creationId xmlns:a16="http://schemas.microsoft.com/office/drawing/2014/main" id="{D9F90B54-8E08-6845-A2BA-C60CF24E564D}"/>
              </a:ext>
            </a:extLst>
          </p:cNvPr>
          <p:cNvGrpSpPr/>
          <p:nvPr/>
        </p:nvGrpSpPr>
        <p:grpSpPr>
          <a:xfrm>
            <a:off x="8510820" y="4619816"/>
            <a:ext cx="302802" cy="92804"/>
            <a:chOff x="2706939" y="2683896"/>
            <a:chExt cx="558178" cy="155743"/>
          </a:xfrm>
        </p:grpSpPr>
        <p:sp>
          <p:nvSpPr>
            <p:cNvPr id="81" name="Rectangle 80">
              <a:extLst>
                <a:ext uri="{FF2B5EF4-FFF2-40B4-BE49-F238E27FC236}">
                  <a16:creationId xmlns:a16="http://schemas.microsoft.com/office/drawing/2014/main" id="{873CE1A9-9E06-CF4A-B7B4-CAF5A2459DD9}"/>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82" name="Oval 81">
              <a:extLst>
                <a:ext uri="{FF2B5EF4-FFF2-40B4-BE49-F238E27FC236}">
                  <a16:creationId xmlns:a16="http://schemas.microsoft.com/office/drawing/2014/main" id="{D17EAF57-9FF9-314F-A25E-F3063D5D1F2B}"/>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83" name="!!Group 120" descr="S5">
            <a:extLst>
              <a:ext uri="{FF2B5EF4-FFF2-40B4-BE49-F238E27FC236}">
                <a16:creationId xmlns:a16="http://schemas.microsoft.com/office/drawing/2014/main" id="{035D567C-2962-0D42-8376-14F5B2479D3B}"/>
              </a:ext>
            </a:extLst>
          </p:cNvPr>
          <p:cNvGrpSpPr/>
          <p:nvPr/>
        </p:nvGrpSpPr>
        <p:grpSpPr>
          <a:xfrm>
            <a:off x="8510820" y="4766235"/>
            <a:ext cx="302802" cy="92804"/>
            <a:chOff x="2706939" y="2683896"/>
            <a:chExt cx="558178" cy="155743"/>
          </a:xfrm>
        </p:grpSpPr>
        <p:sp>
          <p:nvSpPr>
            <p:cNvPr id="84" name="Rectangle 83">
              <a:extLst>
                <a:ext uri="{FF2B5EF4-FFF2-40B4-BE49-F238E27FC236}">
                  <a16:creationId xmlns:a16="http://schemas.microsoft.com/office/drawing/2014/main" id="{43B69F28-4530-DF40-9530-E0F092C71B94}"/>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85" name="Oval 84">
              <a:extLst>
                <a:ext uri="{FF2B5EF4-FFF2-40B4-BE49-F238E27FC236}">
                  <a16:creationId xmlns:a16="http://schemas.microsoft.com/office/drawing/2014/main" id="{ABAF58D5-FF6B-5A44-A38A-AEF9E9B760EE}"/>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86" name="!!Group 123" descr="S6">
            <a:extLst>
              <a:ext uri="{FF2B5EF4-FFF2-40B4-BE49-F238E27FC236}">
                <a16:creationId xmlns:a16="http://schemas.microsoft.com/office/drawing/2014/main" id="{321D2872-65DD-3440-9876-CAD785401A7A}"/>
              </a:ext>
            </a:extLst>
          </p:cNvPr>
          <p:cNvGrpSpPr/>
          <p:nvPr/>
        </p:nvGrpSpPr>
        <p:grpSpPr>
          <a:xfrm>
            <a:off x="8518527" y="4902552"/>
            <a:ext cx="302802" cy="92804"/>
            <a:chOff x="2706939" y="2683896"/>
            <a:chExt cx="558178" cy="155743"/>
          </a:xfrm>
        </p:grpSpPr>
        <p:sp>
          <p:nvSpPr>
            <p:cNvPr id="87" name="Rectangle 86">
              <a:extLst>
                <a:ext uri="{FF2B5EF4-FFF2-40B4-BE49-F238E27FC236}">
                  <a16:creationId xmlns:a16="http://schemas.microsoft.com/office/drawing/2014/main" id="{4EEDCA50-7109-494D-94DB-9BF6B0826F9F}"/>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88" name="Oval 87">
              <a:extLst>
                <a:ext uri="{FF2B5EF4-FFF2-40B4-BE49-F238E27FC236}">
                  <a16:creationId xmlns:a16="http://schemas.microsoft.com/office/drawing/2014/main" id="{4C82F797-50D8-3542-9551-FE1BC822939A}"/>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89" name="!!Folded Corner B1" descr="sp1">
            <a:extLst>
              <a:ext uri="{FF2B5EF4-FFF2-40B4-BE49-F238E27FC236}">
                <a16:creationId xmlns:a16="http://schemas.microsoft.com/office/drawing/2014/main" id="{371316E9-D315-0F44-A305-23656A6BAF6C}"/>
              </a:ext>
            </a:extLst>
          </p:cNvPr>
          <p:cNvSpPr/>
          <p:nvPr/>
        </p:nvSpPr>
        <p:spPr bwMode="auto">
          <a:xfrm>
            <a:off x="8507263"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90" name="!!Group 85" descr="S1">
            <a:extLst>
              <a:ext uri="{FF2B5EF4-FFF2-40B4-BE49-F238E27FC236}">
                <a16:creationId xmlns:a16="http://schemas.microsoft.com/office/drawing/2014/main" id="{B4DD2599-A11D-0645-801A-AA7CAE45DA46}"/>
              </a:ext>
            </a:extLst>
          </p:cNvPr>
          <p:cNvGrpSpPr/>
          <p:nvPr/>
        </p:nvGrpSpPr>
        <p:grpSpPr>
          <a:xfrm>
            <a:off x="8538742" y="2672014"/>
            <a:ext cx="302802" cy="92804"/>
            <a:chOff x="2706939" y="2683896"/>
            <a:chExt cx="558178" cy="155743"/>
          </a:xfrm>
        </p:grpSpPr>
        <p:sp>
          <p:nvSpPr>
            <p:cNvPr id="91" name="Rectangle 90">
              <a:extLst>
                <a:ext uri="{FF2B5EF4-FFF2-40B4-BE49-F238E27FC236}">
                  <a16:creationId xmlns:a16="http://schemas.microsoft.com/office/drawing/2014/main" id="{C7737906-F877-BB4A-A38D-547A3C0EAD10}"/>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2" name="Oval 91">
              <a:extLst>
                <a:ext uri="{FF2B5EF4-FFF2-40B4-BE49-F238E27FC236}">
                  <a16:creationId xmlns:a16="http://schemas.microsoft.com/office/drawing/2014/main" id="{BFEBD3FA-B07F-BD48-BFAE-95BB689B82F1}"/>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3" name="!!Group 94" descr="S4">
            <a:extLst>
              <a:ext uri="{FF2B5EF4-FFF2-40B4-BE49-F238E27FC236}">
                <a16:creationId xmlns:a16="http://schemas.microsoft.com/office/drawing/2014/main" id="{CD33A8E5-30F7-544D-8555-B45C04B4C206}"/>
              </a:ext>
            </a:extLst>
          </p:cNvPr>
          <p:cNvGrpSpPr/>
          <p:nvPr/>
        </p:nvGrpSpPr>
        <p:grpSpPr>
          <a:xfrm>
            <a:off x="8538742" y="2832126"/>
            <a:ext cx="302802" cy="92804"/>
            <a:chOff x="2706939" y="2683896"/>
            <a:chExt cx="558178" cy="155743"/>
          </a:xfrm>
        </p:grpSpPr>
        <p:sp>
          <p:nvSpPr>
            <p:cNvPr id="94" name="Rectangle 93">
              <a:extLst>
                <a:ext uri="{FF2B5EF4-FFF2-40B4-BE49-F238E27FC236}">
                  <a16:creationId xmlns:a16="http://schemas.microsoft.com/office/drawing/2014/main" id="{AD39DD50-CC63-444B-8A3D-B0EBDB6894B4}"/>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95" name="Oval 94">
              <a:extLst>
                <a:ext uri="{FF2B5EF4-FFF2-40B4-BE49-F238E27FC236}">
                  <a16:creationId xmlns:a16="http://schemas.microsoft.com/office/drawing/2014/main" id="{1D38EBCC-9AE7-404A-89F3-693E297F15D3}"/>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grpSp>
        <p:nvGrpSpPr>
          <p:cNvPr id="96" name="!!Group 126" descr="S7">
            <a:extLst>
              <a:ext uri="{FF2B5EF4-FFF2-40B4-BE49-F238E27FC236}">
                <a16:creationId xmlns:a16="http://schemas.microsoft.com/office/drawing/2014/main" id="{E1AC8581-4B22-8848-B373-A351AD0E5CEB}"/>
              </a:ext>
            </a:extLst>
          </p:cNvPr>
          <p:cNvGrpSpPr/>
          <p:nvPr/>
        </p:nvGrpSpPr>
        <p:grpSpPr>
          <a:xfrm>
            <a:off x="8538742" y="2989522"/>
            <a:ext cx="302802" cy="92804"/>
            <a:chOff x="2706939" y="2683896"/>
            <a:chExt cx="558178" cy="155743"/>
          </a:xfrm>
        </p:grpSpPr>
        <p:sp>
          <p:nvSpPr>
            <p:cNvPr id="97" name="Rectangle 96">
              <a:extLst>
                <a:ext uri="{FF2B5EF4-FFF2-40B4-BE49-F238E27FC236}">
                  <a16:creationId xmlns:a16="http://schemas.microsoft.com/office/drawing/2014/main" id="{CC133E6C-B760-404E-B3CA-C4EAD05436B3}"/>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98" name="Oval 97">
              <a:extLst>
                <a:ext uri="{FF2B5EF4-FFF2-40B4-BE49-F238E27FC236}">
                  <a16:creationId xmlns:a16="http://schemas.microsoft.com/office/drawing/2014/main" id="{E22C1A80-7AD6-D14A-B5BB-A27A73E1F4C3}"/>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99" name="!!New B2" descr="sp1">
            <a:extLst>
              <a:ext uri="{FF2B5EF4-FFF2-40B4-BE49-F238E27FC236}">
                <a16:creationId xmlns:a16="http://schemas.microsoft.com/office/drawing/2014/main" id="{75E5A526-BE3E-7B40-9D9C-B85FF1CBB5CD}"/>
              </a:ext>
            </a:extLst>
          </p:cNvPr>
          <p:cNvSpPr/>
          <p:nvPr/>
        </p:nvSpPr>
        <p:spPr bwMode="auto">
          <a:xfrm>
            <a:off x="8911218"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00" name="!!Group 129A" descr="S8">
            <a:extLst>
              <a:ext uri="{FF2B5EF4-FFF2-40B4-BE49-F238E27FC236}">
                <a16:creationId xmlns:a16="http://schemas.microsoft.com/office/drawing/2014/main" id="{4901CDC1-29BA-1B4B-9B0B-C24A1379DE9A}"/>
              </a:ext>
            </a:extLst>
          </p:cNvPr>
          <p:cNvGrpSpPr/>
          <p:nvPr/>
        </p:nvGrpSpPr>
        <p:grpSpPr>
          <a:xfrm>
            <a:off x="8953569" y="4480944"/>
            <a:ext cx="302802" cy="92805"/>
            <a:chOff x="2706939" y="2683896"/>
            <a:chExt cx="558178" cy="155743"/>
          </a:xfrm>
        </p:grpSpPr>
        <p:sp>
          <p:nvSpPr>
            <p:cNvPr id="101" name="Rectangle 100">
              <a:extLst>
                <a:ext uri="{FF2B5EF4-FFF2-40B4-BE49-F238E27FC236}">
                  <a16:creationId xmlns:a16="http://schemas.microsoft.com/office/drawing/2014/main" id="{F74AB0C8-D6F8-974A-8C6F-EF7E0DED5AEE}"/>
                </a:ext>
              </a:extLst>
            </p:cNvPr>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02" name="Oval 101">
              <a:extLst>
                <a:ext uri="{FF2B5EF4-FFF2-40B4-BE49-F238E27FC236}">
                  <a16:creationId xmlns:a16="http://schemas.microsoft.com/office/drawing/2014/main" id="{E859FFAE-2092-BD4C-BEA1-27FA9B8CD95E}"/>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03" name="!!New B21" descr="sp1">
            <a:extLst>
              <a:ext uri="{FF2B5EF4-FFF2-40B4-BE49-F238E27FC236}">
                <a16:creationId xmlns:a16="http://schemas.microsoft.com/office/drawing/2014/main" id="{02B7881F-78E2-4A4F-8E16-64CBA54B60F6}"/>
              </a:ext>
            </a:extLst>
          </p:cNvPr>
          <p:cNvSpPr/>
          <p:nvPr/>
        </p:nvSpPr>
        <p:spPr bwMode="auto">
          <a:xfrm>
            <a:off x="9355576"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04" name="!!Group 152" descr="R1">
            <a:extLst>
              <a:ext uri="{FF2B5EF4-FFF2-40B4-BE49-F238E27FC236}">
                <a16:creationId xmlns:a16="http://schemas.microsoft.com/office/drawing/2014/main" id="{74370EE3-7F0B-A947-B121-3AA31FBAFF7B}"/>
              </a:ext>
            </a:extLst>
          </p:cNvPr>
          <p:cNvGrpSpPr/>
          <p:nvPr/>
        </p:nvGrpSpPr>
        <p:grpSpPr>
          <a:xfrm>
            <a:off x="9387288" y="4462331"/>
            <a:ext cx="302802" cy="92805"/>
            <a:chOff x="2706939" y="2683896"/>
            <a:chExt cx="558178" cy="155743"/>
          </a:xfrm>
        </p:grpSpPr>
        <p:sp>
          <p:nvSpPr>
            <p:cNvPr id="105" name="Rectangle 104">
              <a:extLst>
                <a:ext uri="{FF2B5EF4-FFF2-40B4-BE49-F238E27FC236}">
                  <a16:creationId xmlns:a16="http://schemas.microsoft.com/office/drawing/2014/main" id="{DCC20480-8C7D-154B-9351-C0F8D1D11DD8}"/>
                </a:ext>
              </a:extLst>
            </p:cNvPr>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06" name="Oval 105">
              <a:extLst>
                <a:ext uri="{FF2B5EF4-FFF2-40B4-BE49-F238E27FC236}">
                  <a16:creationId xmlns:a16="http://schemas.microsoft.com/office/drawing/2014/main" id="{57625E5A-2D25-BC41-BD79-7B40200A1680}"/>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07" name="!!Group 153" descr="R2">
            <a:extLst>
              <a:ext uri="{FF2B5EF4-FFF2-40B4-BE49-F238E27FC236}">
                <a16:creationId xmlns:a16="http://schemas.microsoft.com/office/drawing/2014/main" id="{15B3C20D-7224-3D4A-9C7A-E43F4FFEF9B8}"/>
              </a:ext>
            </a:extLst>
          </p:cNvPr>
          <p:cNvGrpSpPr/>
          <p:nvPr/>
        </p:nvGrpSpPr>
        <p:grpSpPr>
          <a:xfrm>
            <a:off x="9391156" y="4600487"/>
            <a:ext cx="302802" cy="92805"/>
            <a:chOff x="2706939" y="2683896"/>
            <a:chExt cx="558178" cy="155743"/>
          </a:xfrm>
        </p:grpSpPr>
        <p:sp>
          <p:nvSpPr>
            <p:cNvPr id="108" name="Rectangle 107">
              <a:extLst>
                <a:ext uri="{FF2B5EF4-FFF2-40B4-BE49-F238E27FC236}">
                  <a16:creationId xmlns:a16="http://schemas.microsoft.com/office/drawing/2014/main" id="{5942B24F-5FD4-354A-B678-78B214CB8458}"/>
                </a:ext>
              </a:extLst>
            </p:cNvPr>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09" name="Oval 108">
              <a:extLst>
                <a:ext uri="{FF2B5EF4-FFF2-40B4-BE49-F238E27FC236}">
                  <a16:creationId xmlns:a16="http://schemas.microsoft.com/office/drawing/2014/main" id="{D57F6767-8839-1B4E-BC81-18D40B4991B5}"/>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10" name="!!Group 155" descr="R4">
            <a:extLst>
              <a:ext uri="{FF2B5EF4-FFF2-40B4-BE49-F238E27FC236}">
                <a16:creationId xmlns:a16="http://schemas.microsoft.com/office/drawing/2014/main" id="{8E210839-2493-0C42-915E-780214E73054}"/>
              </a:ext>
            </a:extLst>
          </p:cNvPr>
          <p:cNvGrpSpPr/>
          <p:nvPr/>
        </p:nvGrpSpPr>
        <p:grpSpPr>
          <a:xfrm>
            <a:off x="9389544" y="4745765"/>
            <a:ext cx="302802" cy="92805"/>
            <a:chOff x="2706939" y="2683896"/>
            <a:chExt cx="558178" cy="155743"/>
          </a:xfrm>
        </p:grpSpPr>
        <p:sp>
          <p:nvSpPr>
            <p:cNvPr id="111" name="Rectangle 110">
              <a:extLst>
                <a:ext uri="{FF2B5EF4-FFF2-40B4-BE49-F238E27FC236}">
                  <a16:creationId xmlns:a16="http://schemas.microsoft.com/office/drawing/2014/main" id="{AB58F87C-14C9-DC4A-86BA-851ADA71B7A4}"/>
                </a:ext>
              </a:extLst>
            </p:cNvPr>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12" name="Oval 111">
              <a:extLst>
                <a:ext uri="{FF2B5EF4-FFF2-40B4-BE49-F238E27FC236}">
                  <a16:creationId xmlns:a16="http://schemas.microsoft.com/office/drawing/2014/main" id="{8B78E726-8294-8149-AEF5-93F7841DA7D5}"/>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13" name="!!Group 139" descr="R6">
            <a:extLst>
              <a:ext uri="{FF2B5EF4-FFF2-40B4-BE49-F238E27FC236}">
                <a16:creationId xmlns:a16="http://schemas.microsoft.com/office/drawing/2014/main" id="{21F300A5-6AE4-CC4B-9C60-2180DBDB0F86}"/>
              </a:ext>
            </a:extLst>
          </p:cNvPr>
          <p:cNvGrpSpPr/>
          <p:nvPr/>
        </p:nvGrpSpPr>
        <p:grpSpPr>
          <a:xfrm>
            <a:off x="9401643" y="4870052"/>
            <a:ext cx="302802" cy="92805"/>
            <a:chOff x="2706939" y="2683896"/>
            <a:chExt cx="558178" cy="155743"/>
          </a:xfrm>
        </p:grpSpPr>
        <p:sp>
          <p:nvSpPr>
            <p:cNvPr id="114" name="Rectangle 113">
              <a:extLst>
                <a:ext uri="{FF2B5EF4-FFF2-40B4-BE49-F238E27FC236}">
                  <a16:creationId xmlns:a16="http://schemas.microsoft.com/office/drawing/2014/main" id="{4547510A-C971-4F4A-9B79-4EBDC0BEE49C}"/>
                </a:ext>
              </a:extLst>
            </p:cNvPr>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15" name="Oval 114">
              <a:extLst>
                <a:ext uri="{FF2B5EF4-FFF2-40B4-BE49-F238E27FC236}">
                  <a16:creationId xmlns:a16="http://schemas.microsoft.com/office/drawing/2014/main" id="{59EA42BE-ABDF-154F-A4E4-B2150B1643E3}"/>
                </a:ext>
              </a:extLst>
            </p:cNvPr>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16" name="!!Folded Corner 151" descr="RP1">
            <a:extLst>
              <a:ext uri="{FF2B5EF4-FFF2-40B4-BE49-F238E27FC236}">
                <a16:creationId xmlns:a16="http://schemas.microsoft.com/office/drawing/2014/main" id="{833CF340-D391-A143-858E-1D063883B479}"/>
              </a:ext>
            </a:extLst>
          </p:cNvPr>
          <p:cNvSpPr/>
          <p:nvPr/>
        </p:nvSpPr>
        <p:spPr bwMode="auto">
          <a:xfrm>
            <a:off x="9789629" y="4398787"/>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17" name="!!Group 140" descr="R7">
            <a:extLst>
              <a:ext uri="{FF2B5EF4-FFF2-40B4-BE49-F238E27FC236}">
                <a16:creationId xmlns:a16="http://schemas.microsoft.com/office/drawing/2014/main" id="{6652A815-E489-3142-B21A-5506597BF4E2}"/>
              </a:ext>
            </a:extLst>
          </p:cNvPr>
          <p:cNvGrpSpPr/>
          <p:nvPr/>
        </p:nvGrpSpPr>
        <p:grpSpPr>
          <a:xfrm>
            <a:off x="9817159" y="4460973"/>
            <a:ext cx="302802" cy="92805"/>
            <a:chOff x="2706939" y="2683896"/>
            <a:chExt cx="558178" cy="155743"/>
          </a:xfrm>
        </p:grpSpPr>
        <p:sp>
          <p:nvSpPr>
            <p:cNvPr id="118" name="Rectangle 117">
              <a:extLst>
                <a:ext uri="{FF2B5EF4-FFF2-40B4-BE49-F238E27FC236}">
                  <a16:creationId xmlns:a16="http://schemas.microsoft.com/office/drawing/2014/main" id="{A49F8617-2C45-F14A-938A-344A34AFC33C}"/>
                </a:ext>
              </a:extLst>
            </p:cNvPr>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sp>
          <p:nvSpPr>
            <p:cNvPr id="119" name="Oval 118">
              <a:extLst>
                <a:ext uri="{FF2B5EF4-FFF2-40B4-BE49-F238E27FC236}">
                  <a16:creationId xmlns:a16="http://schemas.microsoft.com/office/drawing/2014/main" id="{A6A7A46D-77FC-974F-A8A8-73C64D65792F}"/>
                </a:ext>
              </a:extLst>
            </p:cNvPr>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120" name="!!New B1" descr="sp1">
            <a:extLst>
              <a:ext uri="{FF2B5EF4-FFF2-40B4-BE49-F238E27FC236}">
                <a16:creationId xmlns:a16="http://schemas.microsoft.com/office/drawing/2014/main" id="{DE67DB56-1A0D-2F42-858B-1CC20F41956A}"/>
              </a:ext>
            </a:extLst>
          </p:cNvPr>
          <p:cNvSpPr/>
          <p:nvPr/>
        </p:nvSpPr>
        <p:spPr bwMode="auto">
          <a:xfrm>
            <a:off x="8991289" y="2622058"/>
            <a:ext cx="365760" cy="640080"/>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dirty="0">
              <a:solidFill>
                <a:srgbClr val="000000"/>
              </a:solidFill>
              <a:latin typeface="Arial" charset="0"/>
            </a:endParaRPr>
          </a:p>
        </p:txBody>
      </p:sp>
      <p:grpSp>
        <p:nvGrpSpPr>
          <p:cNvPr id="121" name="!!Group 154" descr="R3">
            <a:extLst>
              <a:ext uri="{FF2B5EF4-FFF2-40B4-BE49-F238E27FC236}">
                <a16:creationId xmlns:a16="http://schemas.microsoft.com/office/drawing/2014/main" id="{9702D1D4-629A-A842-8C42-FD42C10FB2DC}"/>
              </a:ext>
            </a:extLst>
          </p:cNvPr>
          <p:cNvGrpSpPr/>
          <p:nvPr/>
        </p:nvGrpSpPr>
        <p:grpSpPr>
          <a:xfrm>
            <a:off x="9022768" y="2678826"/>
            <a:ext cx="302802" cy="92805"/>
            <a:chOff x="2706939" y="2683896"/>
            <a:chExt cx="558178" cy="155743"/>
          </a:xfrm>
        </p:grpSpPr>
        <p:sp>
          <p:nvSpPr>
            <p:cNvPr id="122" name="Rectangle 121">
              <a:extLst>
                <a:ext uri="{FF2B5EF4-FFF2-40B4-BE49-F238E27FC236}">
                  <a16:creationId xmlns:a16="http://schemas.microsoft.com/office/drawing/2014/main" id="{45967D77-1DA3-CA48-AC4A-5E7441CFC155}"/>
                </a:ext>
              </a:extLst>
            </p:cNvPr>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3" name="Oval 122">
              <a:extLst>
                <a:ext uri="{FF2B5EF4-FFF2-40B4-BE49-F238E27FC236}">
                  <a16:creationId xmlns:a16="http://schemas.microsoft.com/office/drawing/2014/main" id="{2042396E-6CBC-804A-86C8-E569ED74D710}"/>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4" name="!!Group 138" descr="R5">
            <a:extLst>
              <a:ext uri="{FF2B5EF4-FFF2-40B4-BE49-F238E27FC236}">
                <a16:creationId xmlns:a16="http://schemas.microsoft.com/office/drawing/2014/main" id="{60FB5BB2-83C0-6D4D-AD23-6F74BC3ECAA3}"/>
              </a:ext>
            </a:extLst>
          </p:cNvPr>
          <p:cNvGrpSpPr/>
          <p:nvPr/>
        </p:nvGrpSpPr>
        <p:grpSpPr>
          <a:xfrm>
            <a:off x="9027613" y="2816055"/>
            <a:ext cx="302802" cy="92805"/>
            <a:chOff x="2706939" y="2683896"/>
            <a:chExt cx="558178" cy="155743"/>
          </a:xfrm>
        </p:grpSpPr>
        <p:sp>
          <p:nvSpPr>
            <p:cNvPr id="125" name="Rectangle 124">
              <a:extLst>
                <a:ext uri="{FF2B5EF4-FFF2-40B4-BE49-F238E27FC236}">
                  <a16:creationId xmlns:a16="http://schemas.microsoft.com/office/drawing/2014/main" id="{BF0036C6-F4BE-C44A-9027-4528F3B9CD2D}"/>
                </a:ext>
              </a:extLst>
            </p:cNvPr>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6" name="Oval 125">
              <a:extLst>
                <a:ext uri="{FF2B5EF4-FFF2-40B4-BE49-F238E27FC236}">
                  <a16:creationId xmlns:a16="http://schemas.microsoft.com/office/drawing/2014/main" id="{B212E7BB-88D5-034C-9F18-640B56BB9283}"/>
                </a:ext>
              </a:extLst>
            </p:cNvPr>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7" name="!!Group 141" descr="R8&#10;">
            <a:extLst>
              <a:ext uri="{FF2B5EF4-FFF2-40B4-BE49-F238E27FC236}">
                <a16:creationId xmlns:a16="http://schemas.microsoft.com/office/drawing/2014/main" id="{B40C2213-DDAB-2944-B5EB-DDCDB6BBEE30}"/>
              </a:ext>
            </a:extLst>
          </p:cNvPr>
          <p:cNvGrpSpPr/>
          <p:nvPr/>
        </p:nvGrpSpPr>
        <p:grpSpPr>
          <a:xfrm>
            <a:off x="9023086" y="2950559"/>
            <a:ext cx="302802" cy="92805"/>
            <a:chOff x="2706939" y="2683896"/>
            <a:chExt cx="558178" cy="155743"/>
          </a:xfrm>
        </p:grpSpPr>
        <p:sp>
          <p:nvSpPr>
            <p:cNvPr id="128" name="Rectangle 127">
              <a:extLst>
                <a:ext uri="{FF2B5EF4-FFF2-40B4-BE49-F238E27FC236}">
                  <a16:creationId xmlns:a16="http://schemas.microsoft.com/office/drawing/2014/main" id="{DA3BC031-2D6C-B945-8635-E584339FC9A6}"/>
                </a:ext>
              </a:extLst>
            </p:cNvPr>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29" name="Oval 128">
              <a:extLst>
                <a:ext uri="{FF2B5EF4-FFF2-40B4-BE49-F238E27FC236}">
                  <a16:creationId xmlns:a16="http://schemas.microsoft.com/office/drawing/2014/main" id="{0375A96E-3052-2343-8178-D77DDDD9A9FB}"/>
                </a:ext>
              </a:extLst>
            </p:cNvPr>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Tree>
    <p:extLst>
      <p:ext uri="{BB962C8B-B14F-4D97-AF65-F5344CB8AC3E}">
        <p14:creationId xmlns:p14="http://schemas.microsoft.com/office/powerpoint/2010/main" val="3917449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3" end="3"/>
                                            </p:txEl>
                                          </p:spTgt>
                                        </p:tgtEl>
                                        <p:attrNameLst>
                                          <p:attrName>style.visibility</p:attrName>
                                        </p:attrNameLst>
                                      </p:cBhvr>
                                      <p:to>
                                        <p:strVal val="visible"/>
                                      </p:to>
                                    </p:set>
                                    <p:animEffect transition="in" filter="fade">
                                      <p:cBhvr>
                                        <p:cTn id="10" dur="500"/>
                                        <p:tgtEl>
                                          <p:spTgt spid="4">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Effect transition="in" filter="fade">
                                      <p:cBhvr>
                                        <p:cTn id="15" dur="500"/>
                                        <p:tgtEl>
                                          <p:spTgt spid="4">
                                            <p:txEl>
                                              <p:pRg st="4" end="4"/>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xEl>
                                              <p:pRg st="5" end="5"/>
                                            </p:txEl>
                                          </p:spTgt>
                                        </p:tgtEl>
                                        <p:attrNameLst>
                                          <p:attrName>style.visibility</p:attrName>
                                        </p:attrNameLst>
                                      </p:cBhvr>
                                      <p:to>
                                        <p:strVal val="visible"/>
                                      </p:to>
                                    </p:set>
                                    <p:animEffect transition="in" filter="fade">
                                      <p:cBhvr>
                                        <p:cTn id="18"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latin typeface="Helvetica Neue" charset="0"/>
                <a:ea typeface="Helvetica Neue" charset="0"/>
                <a:cs typeface="Helvetica Neue" charset="0"/>
              </a:rPr>
              <a:t>Grace Hash Join:</a:t>
            </a:r>
            <a:r>
              <a:rPr lang="en-US" b="1" i="1" dirty="0">
                <a:solidFill>
                  <a:schemeClr val="tx1"/>
                </a:solidFill>
                <a:latin typeface="Helvetica Neue" charset="0"/>
                <a:ea typeface="Helvetica Neue" charset="0"/>
                <a:cs typeface="Helvetica Neue" charset="0"/>
              </a:rPr>
              <a:t> </a:t>
            </a:r>
            <a:r>
              <a:rPr lang="en-US" b="1" i="1" u="sng" dirty="0">
                <a:solidFill>
                  <a:schemeClr val="tx1"/>
                </a:solidFill>
                <a:latin typeface="Helvetica Neue" charset="0"/>
                <a:ea typeface="Helvetica Neue" charset="0"/>
                <a:cs typeface="Helvetica Neue" charset="0"/>
              </a:rPr>
              <a:t>Build</a:t>
            </a:r>
            <a:r>
              <a:rPr lang="en-US" b="1" i="1" dirty="0">
                <a:solidFill>
                  <a:schemeClr val="tx1"/>
                </a:solidFill>
                <a:latin typeface="Helvetica Neue" charset="0"/>
                <a:ea typeface="Helvetica Neue" charset="0"/>
                <a:cs typeface="Helvetica Neue" charset="0"/>
              </a:rPr>
              <a:t> &amp; Probe</a:t>
            </a:r>
          </a:p>
        </p:txBody>
      </p:sp>
      <p:sp>
        <p:nvSpPr>
          <p:cNvPr id="9" name="Content Placeholder 8">
            <a:extLst>
              <a:ext uri="{FF2B5EF4-FFF2-40B4-BE49-F238E27FC236}">
                <a16:creationId xmlns:a16="http://schemas.microsoft.com/office/drawing/2014/main" id="{8C65FB15-D8BD-6049-BF50-C97E85145DE4}"/>
              </a:ext>
            </a:extLst>
          </p:cNvPr>
          <p:cNvSpPr>
            <a:spLocks noGrp="1"/>
          </p:cNvSpPr>
          <p:nvPr>
            <p:ph idx="1"/>
          </p:nvPr>
        </p:nvSpPr>
        <p:spPr/>
        <p:txBody>
          <a:bodyPr/>
          <a:lstStyle/>
          <a:p>
            <a:endParaRPr lang="en-US"/>
          </a:p>
        </p:txBody>
      </p:sp>
      <p:sp>
        <p:nvSpPr>
          <p:cNvPr id="4" name="Rectangle 3"/>
          <p:cNvSpPr/>
          <p:nvPr/>
        </p:nvSpPr>
        <p:spPr bwMode="auto">
          <a:xfrm>
            <a:off x="4899942" y="2425046"/>
            <a:ext cx="2998161" cy="2647538"/>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6" name="Group 5"/>
          <p:cNvGrpSpPr/>
          <p:nvPr/>
        </p:nvGrpSpPr>
        <p:grpSpPr>
          <a:xfrm>
            <a:off x="5075389" y="2718966"/>
            <a:ext cx="2358933" cy="549885"/>
            <a:chOff x="3537970" y="2121621"/>
            <a:chExt cx="1740501" cy="441053"/>
          </a:xfrm>
        </p:grpSpPr>
        <p:sp>
          <p:nvSpPr>
            <p:cNvPr id="5" name="Rectangle 4"/>
            <p:cNvSpPr/>
            <p:nvPr/>
          </p:nvSpPr>
          <p:spPr bwMode="auto">
            <a:xfrm>
              <a:off x="3537970" y="2121623"/>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0" name="Rectangle 199"/>
            <p:cNvSpPr/>
            <p:nvPr/>
          </p:nvSpPr>
          <p:spPr bwMode="auto">
            <a:xfrm>
              <a:off x="4118137" y="2121622"/>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1" name="Rectangle 200"/>
            <p:cNvSpPr/>
            <p:nvPr/>
          </p:nvSpPr>
          <p:spPr bwMode="auto">
            <a:xfrm>
              <a:off x="4698304" y="2121621"/>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 name="TextBox 6"/>
          <p:cNvSpPr txBox="1"/>
          <p:nvPr/>
        </p:nvSpPr>
        <p:spPr>
          <a:xfrm>
            <a:off x="5328937" y="2451741"/>
            <a:ext cx="1861279"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Hash Table (B-2) Buffers</a:t>
            </a:r>
          </a:p>
        </p:txBody>
      </p:sp>
      <p:grpSp>
        <p:nvGrpSpPr>
          <p:cNvPr id="204" name="Group 203"/>
          <p:cNvGrpSpPr/>
          <p:nvPr/>
        </p:nvGrpSpPr>
        <p:grpSpPr>
          <a:xfrm>
            <a:off x="4976659" y="3470380"/>
            <a:ext cx="983768" cy="1506693"/>
            <a:chOff x="2837793" y="2705535"/>
            <a:chExt cx="983768" cy="1585959"/>
          </a:xfrm>
        </p:grpSpPr>
        <p:sp>
          <p:nvSpPr>
            <p:cNvPr id="205" name="Rectangle 204"/>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6" name="TextBox 205"/>
            <p:cNvSpPr txBox="1"/>
            <p:nvPr/>
          </p:nvSpPr>
          <p:spPr>
            <a:xfrm>
              <a:off x="2837793" y="2705535"/>
              <a:ext cx="983768" cy="291572"/>
            </a:xfrm>
            <a:prstGeom prst="rect">
              <a:avLst/>
            </a:prstGeom>
            <a:noFill/>
          </p:spPr>
          <p:txBody>
            <a:bodyPr wrap="square" rtlCol="0">
              <a:spAutoFit/>
            </a:bodyPr>
            <a:lstStyle/>
            <a:p>
              <a:pPr algn="ctr" fontAlgn="base">
                <a:spcBef>
                  <a:spcPct val="0"/>
                </a:spcBef>
                <a:spcAft>
                  <a:spcPct val="0"/>
                </a:spcAft>
              </a:pPr>
              <a:r>
                <a:rPr lang="en-US" sz="1200" dirty="0">
                  <a:solidFill>
                    <a:srgbClr val="000000"/>
                  </a:solidFill>
                  <a:latin typeface="Arial" charset="0"/>
                </a:rPr>
                <a:t>1 Buffer</a:t>
              </a:r>
            </a:p>
          </p:txBody>
        </p:sp>
      </p:grpSp>
      <p:grpSp>
        <p:nvGrpSpPr>
          <p:cNvPr id="207" name="Group 206"/>
          <p:cNvGrpSpPr/>
          <p:nvPr/>
        </p:nvGrpSpPr>
        <p:grpSpPr>
          <a:xfrm>
            <a:off x="6496467" y="3470380"/>
            <a:ext cx="1318367" cy="1506693"/>
            <a:chOff x="2837793" y="2705535"/>
            <a:chExt cx="983769" cy="1585959"/>
          </a:xfrm>
        </p:grpSpPr>
        <p:sp>
          <p:nvSpPr>
            <p:cNvPr id="208" name="Rectangle 207"/>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algn="ct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9" name="TextBox 208"/>
            <p:cNvSpPr txBox="1"/>
            <p:nvPr/>
          </p:nvSpPr>
          <p:spPr>
            <a:xfrm>
              <a:off x="2837794" y="2705535"/>
              <a:ext cx="983768" cy="291572"/>
            </a:xfrm>
            <a:prstGeom prst="rect">
              <a:avLst/>
            </a:prstGeom>
            <a:noFill/>
          </p:spPr>
          <p:txBody>
            <a:bodyPr wrap="square" rtlCol="0">
              <a:spAutoFit/>
            </a:bodyPr>
            <a:lstStyle/>
            <a:p>
              <a:pPr algn="ctr" fontAlgn="base">
                <a:spcBef>
                  <a:spcPct val="0"/>
                </a:spcBef>
                <a:spcAft>
                  <a:spcPct val="0"/>
                </a:spcAft>
              </a:pPr>
              <a:r>
                <a:rPr lang="en-US" sz="1200" dirty="0">
                  <a:solidFill>
                    <a:srgbClr val="000000"/>
                  </a:solidFill>
                  <a:latin typeface="Arial" charset="0"/>
                </a:rPr>
                <a:t>1 Buffer</a:t>
              </a:r>
            </a:p>
          </p:txBody>
        </p:sp>
      </p:grpSp>
      <p:grpSp>
        <p:nvGrpSpPr>
          <p:cNvPr id="219" name="Group 218"/>
          <p:cNvGrpSpPr/>
          <p:nvPr/>
        </p:nvGrpSpPr>
        <p:grpSpPr>
          <a:xfrm rot="16200000">
            <a:off x="5457240" y="3857603"/>
            <a:ext cx="1537894" cy="429854"/>
            <a:chOff x="3431401" y="3323249"/>
            <a:chExt cx="1537894" cy="429854"/>
          </a:xfrm>
        </p:grpSpPr>
        <p:sp>
          <p:nvSpPr>
            <p:cNvPr id="220" name="Right Arrow 219"/>
            <p:cNvSpPr/>
            <p:nvPr/>
          </p:nvSpPr>
          <p:spPr bwMode="auto">
            <a:xfrm>
              <a:off x="3485946" y="3323249"/>
              <a:ext cx="1483346" cy="429854"/>
            </a:xfrm>
            <a:prstGeom prst="rightArrow">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FFFFFF"/>
                </a:solidFill>
                <a:latin typeface="Arial" charset="0"/>
              </a:endParaRPr>
            </a:p>
          </p:txBody>
        </p:sp>
        <p:sp>
          <p:nvSpPr>
            <p:cNvPr id="221" name="TextBox 220"/>
            <p:cNvSpPr txBox="1"/>
            <p:nvPr/>
          </p:nvSpPr>
          <p:spPr>
            <a:xfrm>
              <a:off x="3431401" y="3365206"/>
              <a:ext cx="1537894" cy="338554"/>
            </a:xfrm>
            <a:prstGeom prst="rect">
              <a:avLst/>
            </a:prstGeom>
            <a:noFill/>
          </p:spPr>
          <p:txBody>
            <a:bodyPr wrap="square" rtlCol="0">
              <a:spAutoFit/>
            </a:bodyPr>
            <a:lstStyle/>
            <a:p>
              <a:pPr fontAlgn="base">
                <a:spcBef>
                  <a:spcPct val="0"/>
                </a:spcBef>
                <a:spcAft>
                  <a:spcPct val="0"/>
                </a:spcAft>
              </a:pPr>
              <a:r>
                <a:rPr lang="en-US" sz="1600" dirty="0">
                  <a:solidFill>
                    <a:srgbClr val="FFFFFF"/>
                  </a:solidFill>
                  <a:latin typeface="Arial" charset="0"/>
                </a:rPr>
                <a:t>New Hash Fn.</a:t>
              </a:r>
            </a:p>
          </p:txBody>
        </p:sp>
      </p:grpSp>
      <p:sp>
        <p:nvSpPr>
          <p:cNvPr id="286" name="Can 285"/>
          <p:cNvSpPr/>
          <p:nvPr/>
        </p:nvSpPr>
        <p:spPr bwMode="auto">
          <a:xfrm>
            <a:off x="1951029" y="1990988"/>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87" name="Can 286"/>
          <p:cNvSpPr/>
          <p:nvPr/>
        </p:nvSpPr>
        <p:spPr bwMode="auto">
          <a:xfrm>
            <a:off x="1951029" y="3648173"/>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288" name="Group 287"/>
          <p:cNvGrpSpPr/>
          <p:nvPr/>
        </p:nvGrpSpPr>
        <p:grpSpPr>
          <a:xfrm>
            <a:off x="1985222" y="2362805"/>
            <a:ext cx="440590" cy="701936"/>
            <a:chOff x="5212695" y="2200075"/>
            <a:chExt cx="674234" cy="1074171"/>
          </a:xfrm>
        </p:grpSpPr>
        <p:sp>
          <p:nvSpPr>
            <p:cNvPr id="338" name="Folded Corner 337"/>
            <p:cNvSpPr/>
            <p:nvPr/>
          </p:nvSpPr>
          <p:spPr bwMode="auto">
            <a:xfrm>
              <a:off x="5212695" y="2200075"/>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39" name="Group 338"/>
            <p:cNvGrpSpPr/>
            <p:nvPr/>
          </p:nvGrpSpPr>
          <p:grpSpPr>
            <a:xfrm>
              <a:off x="5263685" y="2248484"/>
              <a:ext cx="558178" cy="155743"/>
              <a:chOff x="2706939" y="2683896"/>
              <a:chExt cx="558178" cy="155743"/>
            </a:xfrm>
          </p:grpSpPr>
          <p:sp>
            <p:nvSpPr>
              <p:cNvPr id="346" name="Rectangle 34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7" name="Oval 346"/>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0" name="Group 339"/>
            <p:cNvGrpSpPr/>
            <p:nvPr/>
          </p:nvGrpSpPr>
          <p:grpSpPr>
            <a:xfrm>
              <a:off x="5263685" y="2469151"/>
              <a:ext cx="558178" cy="155743"/>
              <a:chOff x="2706939" y="2683896"/>
              <a:chExt cx="558178" cy="155743"/>
            </a:xfrm>
          </p:grpSpPr>
          <p:sp>
            <p:nvSpPr>
              <p:cNvPr id="344" name="Rectangle 343"/>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5" name="Oval 344"/>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1" name="Group 340"/>
            <p:cNvGrpSpPr/>
            <p:nvPr/>
          </p:nvGrpSpPr>
          <p:grpSpPr>
            <a:xfrm>
              <a:off x="5263685" y="2705821"/>
              <a:ext cx="558178" cy="155743"/>
              <a:chOff x="2706939" y="2683896"/>
              <a:chExt cx="558178" cy="155743"/>
            </a:xfrm>
          </p:grpSpPr>
          <p:sp>
            <p:nvSpPr>
              <p:cNvPr id="342" name="Rectangle 34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3" name="Oval 342"/>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89" name="Group 288"/>
          <p:cNvGrpSpPr/>
          <p:nvPr/>
        </p:nvGrpSpPr>
        <p:grpSpPr>
          <a:xfrm>
            <a:off x="2002152" y="4024254"/>
            <a:ext cx="437867" cy="697597"/>
            <a:chOff x="5212695" y="3779389"/>
            <a:chExt cx="674234" cy="1074171"/>
          </a:xfrm>
        </p:grpSpPr>
        <p:sp>
          <p:nvSpPr>
            <p:cNvPr id="325" name="Folded Corner 324"/>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26" name="Group 325"/>
            <p:cNvGrpSpPr/>
            <p:nvPr/>
          </p:nvGrpSpPr>
          <p:grpSpPr>
            <a:xfrm>
              <a:off x="5271256" y="3835077"/>
              <a:ext cx="558178" cy="155743"/>
              <a:chOff x="2706939" y="2683896"/>
              <a:chExt cx="558178" cy="155743"/>
            </a:xfrm>
          </p:grpSpPr>
          <p:sp>
            <p:nvSpPr>
              <p:cNvPr id="336" name="Rectangle 33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7" name="Oval 336"/>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7" name="Group 326"/>
            <p:cNvGrpSpPr/>
            <p:nvPr/>
          </p:nvGrpSpPr>
          <p:grpSpPr>
            <a:xfrm>
              <a:off x="5271256" y="4049793"/>
              <a:ext cx="558178" cy="155743"/>
              <a:chOff x="2706939" y="2683896"/>
              <a:chExt cx="558178" cy="155743"/>
            </a:xfrm>
          </p:grpSpPr>
          <p:sp>
            <p:nvSpPr>
              <p:cNvPr id="334" name="Rectangle 333"/>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5" name="Oval 334"/>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8" name="Group 327"/>
            <p:cNvGrpSpPr/>
            <p:nvPr/>
          </p:nvGrpSpPr>
          <p:grpSpPr>
            <a:xfrm>
              <a:off x="5267380" y="4279265"/>
              <a:ext cx="558178" cy="155743"/>
              <a:chOff x="2706939" y="2683896"/>
              <a:chExt cx="558178" cy="155743"/>
            </a:xfrm>
          </p:grpSpPr>
          <p:sp>
            <p:nvSpPr>
              <p:cNvPr id="332" name="Rectangle 33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3" name="Oval 33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9" name="Group 328"/>
            <p:cNvGrpSpPr/>
            <p:nvPr/>
          </p:nvGrpSpPr>
          <p:grpSpPr>
            <a:xfrm>
              <a:off x="5263685" y="4496305"/>
              <a:ext cx="558178" cy="155743"/>
              <a:chOff x="2706939" y="2683896"/>
              <a:chExt cx="558178" cy="155743"/>
            </a:xfrm>
          </p:grpSpPr>
          <p:sp>
            <p:nvSpPr>
              <p:cNvPr id="330" name="Rectangle 329"/>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1" name="Oval 330"/>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0" name="Group 289"/>
          <p:cNvGrpSpPr/>
          <p:nvPr/>
        </p:nvGrpSpPr>
        <p:grpSpPr>
          <a:xfrm>
            <a:off x="2469764" y="4027216"/>
            <a:ext cx="437867" cy="697598"/>
            <a:chOff x="5212695" y="3779389"/>
            <a:chExt cx="674234" cy="1074171"/>
          </a:xfrm>
        </p:grpSpPr>
        <p:sp>
          <p:nvSpPr>
            <p:cNvPr id="321" name="Folded Corner 320"/>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22" name="Group 321"/>
            <p:cNvGrpSpPr/>
            <p:nvPr/>
          </p:nvGrpSpPr>
          <p:grpSpPr>
            <a:xfrm>
              <a:off x="5266991" y="3855061"/>
              <a:ext cx="558178" cy="155743"/>
              <a:chOff x="2706939" y="2683896"/>
              <a:chExt cx="558178" cy="155743"/>
            </a:xfrm>
          </p:grpSpPr>
          <p:sp>
            <p:nvSpPr>
              <p:cNvPr id="323" name="Rectangle 322"/>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24" name="Oval 323"/>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1" name="Group 290"/>
          <p:cNvGrpSpPr/>
          <p:nvPr/>
        </p:nvGrpSpPr>
        <p:grpSpPr>
          <a:xfrm>
            <a:off x="2479270" y="2362805"/>
            <a:ext cx="440590" cy="701936"/>
            <a:chOff x="5212695" y="2200075"/>
            <a:chExt cx="674234" cy="1074171"/>
          </a:xfrm>
        </p:grpSpPr>
        <p:sp>
          <p:nvSpPr>
            <p:cNvPr id="311" name="Folded Corner 310"/>
            <p:cNvSpPr/>
            <p:nvPr/>
          </p:nvSpPr>
          <p:spPr bwMode="auto">
            <a:xfrm>
              <a:off x="5212695" y="2200075"/>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12" name="Group 311"/>
            <p:cNvGrpSpPr/>
            <p:nvPr/>
          </p:nvGrpSpPr>
          <p:grpSpPr>
            <a:xfrm>
              <a:off x="5270723" y="2263488"/>
              <a:ext cx="558178" cy="155743"/>
              <a:chOff x="2706939" y="2683896"/>
              <a:chExt cx="558178" cy="155743"/>
            </a:xfrm>
          </p:grpSpPr>
          <p:sp>
            <p:nvSpPr>
              <p:cNvPr id="319" name="Rectangle 31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20" name="Oval 31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13" name="Group 312"/>
            <p:cNvGrpSpPr/>
            <p:nvPr/>
          </p:nvGrpSpPr>
          <p:grpSpPr>
            <a:xfrm>
              <a:off x="5280797" y="2496236"/>
              <a:ext cx="558178" cy="155743"/>
              <a:chOff x="2706939" y="2683896"/>
              <a:chExt cx="558178" cy="155743"/>
            </a:xfrm>
          </p:grpSpPr>
          <p:sp>
            <p:nvSpPr>
              <p:cNvPr id="317" name="Rectangle 31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18" name="Oval 317"/>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14" name="Group 313"/>
            <p:cNvGrpSpPr/>
            <p:nvPr/>
          </p:nvGrpSpPr>
          <p:grpSpPr>
            <a:xfrm>
              <a:off x="5283069" y="2722095"/>
              <a:ext cx="558178" cy="155743"/>
              <a:chOff x="2706939" y="2683896"/>
              <a:chExt cx="558178" cy="155743"/>
            </a:xfrm>
          </p:grpSpPr>
          <p:sp>
            <p:nvSpPr>
              <p:cNvPr id="315" name="Rectangle 31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16" name="Oval 315"/>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2" name="Group 291"/>
          <p:cNvGrpSpPr/>
          <p:nvPr/>
        </p:nvGrpSpPr>
        <p:grpSpPr>
          <a:xfrm>
            <a:off x="2932430" y="4031769"/>
            <a:ext cx="434498" cy="692163"/>
            <a:chOff x="5212695" y="3779389"/>
            <a:chExt cx="674234" cy="1074171"/>
          </a:xfrm>
        </p:grpSpPr>
        <p:sp>
          <p:nvSpPr>
            <p:cNvPr id="298" name="Folded Corner 297"/>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299" name="Group 298"/>
            <p:cNvGrpSpPr/>
            <p:nvPr/>
          </p:nvGrpSpPr>
          <p:grpSpPr>
            <a:xfrm>
              <a:off x="5276334" y="3837037"/>
              <a:ext cx="558178" cy="155743"/>
              <a:chOff x="2706939" y="2683896"/>
              <a:chExt cx="558178" cy="155743"/>
            </a:xfrm>
          </p:grpSpPr>
          <p:sp>
            <p:nvSpPr>
              <p:cNvPr id="309" name="Rectangle 30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10" name="Oval 309"/>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0" name="Group 299"/>
            <p:cNvGrpSpPr/>
            <p:nvPr/>
          </p:nvGrpSpPr>
          <p:grpSpPr>
            <a:xfrm>
              <a:off x="5271256" y="4055478"/>
              <a:ext cx="558178" cy="155743"/>
              <a:chOff x="2706939" y="2683896"/>
              <a:chExt cx="558178" cy="155743"/>
            </a:xfrm>
          </p:grpSpPr>
          <p:sp>
            <p:nvSpPr>
              <p:cNvPr id="307" name="Rectangle 30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8" name="Oval 30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1" name="Group 300"/>
            <p:cNvGrpSpPr/>
            <p:nvPr/>
          </p:nvGrpSpPr>
          <p:grpSpPr>
            <a:xfrm>
              <a:off x="5270723" y="4276145"/>
              <a:ext cx="558178" cy="155743"/>
              <a:chOff x="2706939" y="2683896"/>
              <a:chExt cx="558178" cy="155743"/>
            </a:xfrm>
          </p:grpSpPr>
          <p:sp>
            <p:nvSpPr>
              <p:cNvPr id="305" name="Rectangle 30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6" name="Oval 30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2" name="Group 301"/>
            <p:cNvGrpSpPr/>
            <p:nvPr/>
          </p:nvGrpSpPr>
          <p:grpSpPr>
            <a:xfrm>
              <a:off x="5270723" y="4489536"/>
              <a:ext cx="558178" cy="155743"/>
              <a:chOff x="2706939" y="2683896"/>
              <a:chExt cx="558178" cy="155743"/>
            </a:xfrm>
          </p:grpSpPr>
          <p:sp>
            <p:nvSpPr>
              <p:cNvPr id="303" name="Rectangle 30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4" name="Oval 303"/>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3" name="Group 292"/>
          <p:cNvGrpSpPr/>
          <p:nvPr/>
        </p:nvGrpSpPr>
        <p:grpSpPr>
          <a:xfrm>
            <a:off x="3418109" y="4033062"/>
            <a:ext cx="434498" cy="692230"/>
            <a:chOff x="5205657" y="3760668"/>
            <a:chExt cx="674234" cy="1074171"/>
          </a:xfrm>
        </p:grpSpPr>
        <p:sp>
          <p:nvSpPr>
            <p:cNvPr id="294" name="Folded Corner 293"/>
            <p:cNvSpPr/>
            <p:nvPr/>
          </p:nvSpPr>
          <p:spPr bwMode="auto">
            <a:xfrm>
              <a:off x="5205657" y="3760668"/>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295" name="Group 294"/>
            <p:cNvGrpSpPr/>
            <p:nvPr/>
          </p:nvGrpSpPr>
          <p:grpSpPr>
            <a:xfrm>
              <a:off x="5254753" y="3823271"/>
              <a:ext cx="558178" cy="155743"/>
              <a:chOff x="2706939" y="2683896"/>
              <a:chExt cx="558178" cy="155743"/>
            </a:xfrm>
          </p:grpSpPr>
          <p:sp>
            <p:nvSpPr>
              <p:cNvPr id="296" name="Rectangle 295"/>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97" name="Oval 296"/>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13" name="Group 212"/>
          <p:cNvGrpSpPr/>
          <p:nvPr/>
        </p:nvGrpSpPr>
        <p:grpSpPr>
          <a:xfrm>
            <a:off x="5215734" y="2796188"/>
            <a:ext cx="364368" cy="101666"/>
            <a:chOff x="2706939" y="2683896"/>
            <a:chExt cx="558178" cy="155743"/>
          </a:xfrm>
        </p:grpSpPr>
        <p:sp>
          <p:nvSpPr>
            <p:cNvPr id="217" name="Rectangle 21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18" name="Oval 217"/>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214" name="Group 213"/>
          <p:cNvGrpSpPr/>
          <p:nvPr/>
        </p:nvGrpSpPr>
        <p:grpSpPr>
          <a:xfrm>
            <a:off x="5960427" y="2796188"/>
            <a:ext cx="364368" cy="101666"/>
            <a:chOff x="2706939" y="2683896"/>
            <a:chExt cx="558178" cy="155743"/>
          </a:xfrm>
        </p:grpSpPr>
        <p:sp>
          <p:nvSpPr>
            <p:cNvPr id="215" name="Rectangle 21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16" name="Oval 215"/>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8" name="Group 347"/>
          <p:cNvGrpSpPr/>
          <p:nvPr/>
        </p:nvGrpSpPr>
        <p:grpSpPr>
          <a:xfrm>
            <a:off x="5212431" y="2889688"/>
            <a:ext cx="364368" cy="101666"/>
            <a:chOff x="2706939" y="2683896"/>
            <a:chExt cx="558178" cy="155743"/>
          </a:xfrm>
        </p:grpSpPr>
        <p:sp>
          <p:nvSpPr>
            <p:cNvPr id="349" name="Rectangle 3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50" name="Oval 3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89" name="TextBox 88"/>
          <p:cNvSpPr txBox="1"/>
          <p:nvPr/>
        </p:nvSpPr>
        <p:spPr>
          <a:xfrm>
            <a:off x="2519297" y="199769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90" name="TextBox 89"/>
          <p:cNvSpPr txBox="1"/>
          <p:nvPr/>
        </p:nvSpPr>
        <p:spPr>
          <a:xfrm>
            <a:off x="2519297" y="3664669"/>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Tree>
    <p:extLst>
      <p:ext uri="{BB962C8B-B14F-4D97-AF65-F5344CB8AC3E}">
        <p14:creationId xmlns:p14="http://schemas.microsoft.com/office/powerpoint/2010/main" val="4011680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22222E-6 -1.85185E-6 L 0.30591 0.23496 " pathEditMode="relative" rAng="0" ptsTypes="AA">
                                      <p:cBhvr>
                                        <p:cTn id="6" dur="2000" fill="hold"/>
                                        <p:tgtEl>
                                          <p:spTgt spid="291"/>
                                        </p:tgtEl>
                                        <p:attrNameLst>
                                          <p:attrName>ppt_x</p:attrName>
                                          <p:attrName>ppt_y</p:attrName>
                                        </p:attrNameLst>
                                      </p:cBhvr>
                                      <p:rCtr x="15295" y="11736"/>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13"/>
                                        </p:tgtEl>
                                        <p:attrNameLst>
                                          <p:attrName>style.visibility</p:attrName>
                                        </p:attrNameLst>
                                      </p:cBhvr>
                                      <p:to>
                                        <p:strVal val="visible"/>
                                      </p:to>
                                    </p:set>
                                    <p:animEffect transition="in" filter="fade">
                                      <p:cBhvr>
                                        <p:cTn id="11" dur="500"/>
                                        <p:tgtEl>
                                          <p:spTgt spid="213"/>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348"/>
                                        </p:tgtEl>
                                        <p:attrNameLst>
                                          <p:attrName>style.visibility</p:attrName>
                                        </p:attrNameLst>
                                      </p:cBhvr>
                                      <p:to>
                                        <p:strVal val="visible"/>
                                      </p:to>
                                    </p:set>
                                    <p:animEffect transition="in" filter="fade">
                                      <p:cBhvr>
                                        <p:cTn id="15" dur="500"/>
                                        <p:tgtEl>
                                          <p:spTgt spid="348"/>
                                        </p:tgtEl>
                                      </p:cBhvr>
                                    </p:animEffect>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214"/>
                                        </p:tgtEl>
                                        <p:attrNameLst>
                                          <p:attrName>style.visibility</p:attrName>
                                        </p:attrNameLst>
                                      </p:cBhvr>
                                      <p:to>
                                        <p:strVal val="visible"/>
                                      </p:to>
                                    </p:set>
                                    <p:animEffect transition="in" filter="fade">
                                      <p:cBhvr>
                                        <p:cTn id="19" dur="500"/>
                                        <p:tgtEl>
                                          <p:spTgt spid="214"/>
                                        </p:tgtEl>
                                      </p:cBhvr>
                                    </p:animEffect>
                                  </p:childTnLst>
                                </p:cTn>
                              </p:par>
                            </p:childTnLst>
                          </p:cTn>
                        </p:par>
                      </p:childTnLst>
                    </p:cTn>
                  </p:par>
                  <p:par>
                    <p:cTn id="20" fill="hold">
                      <p:stCondLst>
                        <p:cond delay="indefinite"/>
                      </p:stCondLst>
                      <p:childTnLst>
                        <p:par>
                          <p:cTn id="21" fill="hold">
                            <p:stCondLst>
                              <p:cond delay="0"/>
                            </p:stCondLst>
                            <p:childTnLst>
                              <p:par>
                                <p:cTn id="22" presetID="37" presetClass="exit" presetSubtype="0" fill="hold" nodeType="clickEffect">
                                  <p:stCondLst>
                                    <p:cond delay="0"/>
                                  </p:stCondLst>
                                  <p:childTnLst>
                                    <p:animEffect transition="out" filter="fade">
                                      <p:cBhvr>
                                        <p:cTn id="23" dur="1000"/>
                                        <p:tgtEl>
                                          <p:spTgt spid="291"/>
                                        </p:tgtEl>
                                      </p:cBhvr>
                                    </p:animEffect>
                                    <p:anim calcmode="lin" valueType="num">
                                      <p:cBhvr>
                                        <p:cTn id="24" dur="1000"/>
                                        <p:tgtEl>
                                          <p:spTgt spid="291"/>
                                        </p:tgtEl>
                                        <p:attrNameLst>
                                          <p:attrName>ppt_x</p:attrName>
                                        </p:attrNameLst>
                                      </p:cBhvr>
                                      <p:tavLst>
                                        <p:tav tm="0">
                                          <p:val>
                                            <p:strVal val="ppt_x"/>
                                          </p:val>
                                        </p:tav>
                                        <p:tav tm="100000">
                                          <p:val>
                                            <p:strVal val="ppt_x"/>
                                          </p:val>
                                        </p:tav>
                                      </p:tavLst>
                                    </p:anim>
                                    <p:anim calcmode="lin" valueType="num">
                                      <p:cBhvr>
                                        <p:cTn id="25" dur="100" decel="100000"/>
                                        <p:tgtEl>
                                          <p:spTgt spid="291"/>
                                        </p:tgtEl>
                                        <p:attrNameLst>
                                          <p:attrName>ppt_y</p:attrName>
                                        </p:attrNameLst>
                                      </p:cBhvr>
                                      <p:tavLst>
                                        <p:tav tm="0">
                                          <p:val>
                                            <p:strVal val="ppt_y"/>
                                          </p:val>
                                        </p:tav>
                                        <p:tav tm="100000">
                                          <p:val>
                                            <p:strVal val="ppt_y-.03"/>
                                          </p:val>
                                        </p:tav>
                                      </p:tavLst>
                                    </p:anim>
                                    <p:anim calcmode="lin" valueType="num">
                                      <p:cBhvr>
                                        <p:cTn id="26" dur="900" accel="100000">
                                          <p:stCondLst>
                                            <p:cond delay="100"/>
                                          </p:stCondLst>
                                        </p:cTn>
                                        <p:tgtEl>
                                          <p:spTgt spid="291"/>
                                        </p:tgtEl>
                                        <p:attrNameLst>
                                          <p:attrName>ppt_y</p:attrName>
                                        </p:attrNameLst>
                                      </p:cBhvr>
                                      <p:tavLst>
                                        <p:tav tm="0">
                                          <p:val>
                                            <p:strVal val="ppt_y"/>
                                          </p:val>
                                        </p:tav>
                                        <p:tav tm="100000">
                                          <p:val>
                                            <p:strVal val="ppt_y+1"/>
                                          </p:val>
                                        </p:tav>
                                      </p:tavLst>
                                    </p:anim>
                                    <p:set>
                                      <p:cBhvr>
                                        <p:cTn id="27" dur="1" fill="hold">
                                          <p:stCondLst>
                                            <p:cond delay="999"/>
                                          </p:stCondLst>
                                        </p:cTn>
                                        <p:tgtEl>
                                          <p:spTgt spid="29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42" presetClass="path" presetSubtype="0" accel="50000" decel="50000" fill="hold" nodeType="clickEffect">
                                  <p:stCondLst>
                                    <p:cond delay="0"/>
                                  </p:stCondLst>
                                  <p:childTnLst>
                                    <p:animMotion origin="layout" path="M 8.33333E-7 -1.85185E-6 L 0.35799 0.23496 " pathEditMode="relative" rAng="0" ptsTypes="AA">
                                      <p:cBhvr>
                                        <p:cTn id="31" dur="2000" fill="hold"/>
                                        <p:tgtEl>
                                          <p:spTgt spid="288"/>
                                        </p:tgtEl>
                                        <p:attrNameLst>
                                          <p:attrName>ppt_x</p:attrName>
                                          <p:attrName>ppt_y</p:attrName>
                                        </p:attrNameLst>
                                      </p:cBhvr>
                                      <p:rCtr x="17899" y="1173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latin typeface="Helvetica Neue" charset="0"/>
                <a:ea typeface="Helvetica Neue" charset="0"/>
                <a:cs typeface="Helvetica Neue" charset="0"/>
              </a:rPr>
              <a:t>Grace Hash Join:</a:t>
            </a:r>
            <a:r>
              <a:rPr lang="en-US" b="1" i="1" dirty="0">
                <a:solidFill>
                  <a:schemeClr val="tx1"/>
                </a:solidFill>
                <a:latin typeface="Helvetica Neue" charset="0"/>
                <a:ea typeface="Helvetica Neue" charset="0"/>
                <a:cs typeface="Helvetica Neue" charset="0"/>
              </a:rPr>
              <a:t> Build &amp; </a:t>
            </a:r>
            <a:r>
              <a:rPr lang="en-US" b="1" i="1" u="sng" dirty="0">
                <a:solidFill>
                  <a:schemeClr val="tx1"/>
                </a:solidFill>
                <a:latin typeface="Helvetica Neue" charset="0"/>
                <a:ea typeface="Helvetica Neue" charset="0"/>
                <a:cs typeface="Helvetica Neue" charset="0"/>
              </a:rPr>
              <a:t>Probe</a:t>
            </a:r>
          </a:p>
        </p:txBody>
      </p:sp>
      <p:sp>
        <p:nvSpPr>
          <p:cNvPr id="13" name="Content Placeholder 12">
            <a:extLst>
              <a:ext uri="{FF2B5EF4-FFF2-40B4-BE49-F238E27FC236}">
                <a16:creationId xmlns:a16="http://schemas.microsoft.com/office/drawing/2014/main" id="{4A1F7C75-28E2-AB45-B7E7-7D5AD17F1464}"/>
              </a:ext>
            </a:extLst>
          </p:cNvPr>
          <p:cNvSpPr>
            <a:spLocks noGrp="1"/>
          </p:cNvSpPr>
          <p:nvPr>
            <p:ph idx="1"/>
          </p:nvPr>
        </p:nvSpPr>
        <p:spPr/>
        <p:txBody>
          <a:bodyPr/>
          <a:lstStyle/>
          <a:p>
            <a:endParaRPr lang="en-US"/>
          </a:p>
        </p:txBody>
      </p:sp>
      <p:sp>
        <p:nvSpPr>
          <p:cNvPr id="4" name="Rectangle 3"/>
          <p:cNvSpPr/>
          <p:nvPr/>
        </p:nvSpPr>
        <p:spPr bwMode="auto">
          <a:xfrm>
            <a:off x="4899942" y="2425046"/>
            <a:ext cx="2998161" cy="2647538"/>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6" name="Group 5"/>
          <p:cNvGrpSpPr/>
          <p:nvPr/>
        </p:nvGrpSpPr>
        <p:grpSpPr>
          <a:xfrm>
            <a:off x="5075389" y="2718966"/>
            <a:ext cx="2358933" cy="549885"/>
            <a:chOff x="3537970" y="2121621"/>
            <a:chExt cx="1740501" cy="441053"/>
          </a:xfrm>
        </p:grpSpPr>
        <p:sp>
          <p:nvSpPr>
            <p:cNvPr id="5" name="Rectangle 4"/>
            <p:cNvSpPr/>
            <p:nvPr/>
          </p:nvSpPr>
          <p:spPr bwMode="auto">
            <a:xfrm>
              <a:off x="3537970" y="2121623"/>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0" name="Rectangle 199"/>
            <p:cNvSpPr/>
            <p:nvPr/>
          </p:nvSpPr>
          <p:spPr bwMode="auto">
            <a:xfrm>
              <a:off x="4118137" y="2121622"/>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1" name="Rectangle 200"/>
            <p:cNvSpPr/>
            <p:nvPr/>
          </p:nvSpPr>
          <p:spPr bwMode="auto">
            <a:xfrm>
              <a:off x="4698304" y="2121621"/>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 name="TextBox 6"/>
          <p:cNvSpPr txBox="1"/>
          <p:nvPr/>
        </p:nvSpPr>
        <p:spPr>
          <a:xfrm>
            <a:off x="5328937" y="2451741"/>
            <a:ext cx="1861279"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Hash Table (B-2) Buffers</a:t>
            </a:r>
          </a:p>
        </p:txBody>
      </p:sp>
      <p:grpSp>
        <p:nvGrpSpPr>
          <p:cNvPr id="204" name="Group 203"/>
          <p:cNvGrpSpPr/>
          <p:nvPr/>
        </p:nvGrpSpPr>
        <p:grpSpPr>
          <a:xfrm>
            <a:off x="4976659" y="3470380"/>
            <a:ext cx="983768" cy="1506693"/>
            <a:chOff x="2837793" y="2705535"/>
            <a:chExt cx="983768" cy="1585959"/>
          </a:xfrm>
        </p:grpSpPr>
        <p:sp>
          <p:nvSpPr>
            <p:cNvPr id="205" name="Rectangle 204"/>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6" name="TextBox 205"/>
            <p:cNvSpPr txBox="1"/>
            <p:nvPr/>
          </p:nvSpPr>
          <p:spPr>
            <a:xfrm>
              <a:off x="2837793" y="2705535"/>
              <a:ext cx="983768" cy="291572"/>
            </a:xfrm>
            <a:prstGeom prst="rect">
              <a:avLst/>
            </a:prstGeom>
            <a:noFill/>
          </p:spPr>
          <p:txBody>
            <a:bodyPr wrap="square" rtlCol="0">
              <a:spAutoFit/>
            </a:bodyPr>
            <a:lstStyle/>
            <a:p>
              <a:pPr algn="ctr" fontAlgn="base">
                <a:spcBef>
                  <a:spcPct val="0"/>
                </a:spcBef>
                <a:spcAft>
                  <a:spcPct val="0"/>
                </a:spcAft>
              </a:pPr>
              <a:r>
                <a:rPr lang="en-US" sz="1200" dirty="0">
                  <a:solidFill>
                    <a:srgbClr val="000000"/>
                  </a:solidFill>
                  <a:latin typeface="Arial" charset="0"/>
                </a:rPr>
                <a:t>1 Buffer</a:t>
              </a:r>
            </a:p>
          </p:txBody>
        </p:sp>
      </p:grpSp>
      <p:grpSp>
        <p:nvGrpSpPr>
          <p:cNvPr id="207" name="Group 206"/>
          <p:cNvGrpSpPr/>
          <p:nvPr/>
        </p:nvGrpSpPr>
        <p:grpSpPr>
          <a:xfrm>
            <a:off x="6496467" y="3470380"/>
            <a:ext cx="1318367" cy="1506693"/>
            <a:chOff x="2837793" y="2705535"/>
            <a:chExt cx="983769" cy="1585959"/>
          </a:xfrm>
        </p:grpSpPr>
        <p:sp>
          <p:nvSpPr>
            <p:cNvPr id="208" name="Rectangle 207"/>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algn="ct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9" name="TextBox 208"/>
            <p:cNvSpPr txBox="1"/>
            <p:nvPr/>
          </p:nvSpPr>
          <p:spPr>
            <a:xfrm>
              <a:off x="2837794" y="2705535"/>
              <a:ext cx="983768" cy="291572"/>
            </a:xfrm>
            <a:prstGeom prst="rect">
              <a:avLst/>
            </a:prstGeom>
            <a:noFill/>
          </p:spPr>
          <p:txBody>
            <a:bodyPr wrap="square" rtlCol="0">
              <a:spAutoFit/>
            </a:bodyPr>
            <a:lstStyle/>
            <a:p>
              <a:pPr algn="ctr" fontAlgn="base">
                <a:spcBef>
                  <a:spcPct val="0"/>
                </a:spcBef>
                <a:spcAft>
                  <a:spcPct val="0"/>
                </a:spcAft>
              </a:pPr>
              <a:r>
                <a:rPr lang="en-US" sz="1200" dirty="0">
                  <a:solidFill>
                    <a:srgbClr val="000000"/>
                  </a:solidFill>
                  <a:latin typeface="Arial" charset="0"/>
                </a:rPr>
                <a:t>1 Buffer</a:t>
              </a:r>
            </a:p>
          </p:txBody>
        </p:sp>
      </p:grpSp>
      <p:grpSp>
        <p:nvGrpSpPr>
          <p:cNvPr id="219" name="Group 218"/>
          <p:cNvGrpSpPr/>
          <p:nvPr/>
        </p:nvGrpSpPr>
        <p:grpSpPr>
          <a:xfrm rot="16200000">
            <a:off x="5457240" y="3857603"/>
            <a:ext cx="1537894" cy="429854"/>
            <a:chOff x="3431401" y="3323249"/>
            <a:chExt cx="1537894" cy="429854"/>
          </a:xfrm>
        </p:grpSpPr>
        <p:sp>
          <p:nvSpPr>
            <p:cNvPr id="220" name="Right Arrow 219"/>
            <p:cNvSpPr/>
            <p:nvPr/>
          </p:nvSpPr>
          <p:spPr bwMode="auto">
            <a:xfrm>
              <a:off x="3485946" y="3323249"/>
              <a:ext cx="1483346" cy="429854"/>
            </a:xfrm>
            <a:prstGeom prst="rightArrow">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FFFFFF"/>
                </a:solidFill>
                <a:latin typeface="Arial" charset="0"/>
              </a:endParaRPr>
            </a:p>
          </p:txBody>
        </p:sp>
        <p:sp>
          <p:nvSpPr>
            <p:cNvPr id="221" name="TextBox 220"/>
            <p:cNvSpPr txBox="1"/>
            <p:nvPr/>
          </p:nvSpPr>
          <p:spPr>
            <a:xfrm>
              <a:off x="3431401" y="3365206"/>
              <a:ext cx="1537894" cy="338554"/>
            </a:xfrm>
            <a:prstGeom prst="rect">
              <a:avLst/>
            </a:prstGeom>
            <a:noFill/>
          </p:spPr>
          <p:txBody>
            <a:bodyPr wrap="square" rtlCol="0">
              <a:spAutoFit/>
            </a:bodyPr>
            <a:lstStyle/>
            <a:p>
              <a:pPr fontAlgn="base">
                <a:spcBef>
                  <a:spcPct val="0"/>
                </a:spcBef>
                <a:spcAft>
                  <a:spcPct val="0"/>
                </a:spcAft>
              </a:pPr>
              <a:r>
                <a:rPr lang="en-US" sz="1600" dirty="0">
                  <a:solidFill>
                    <a:srgbClr val="FFFFFF"/>
                  </a:solidFill>
                  <a:latin typeface="Arial" charset="0"/>
                </a:rPr>
                <a:t>New Hash Fn.</a:t>
              </a:r>
            </a:p>
          </p:txBody>
        </p:sp>
      </p:grpSp>
      <p:sp>
        <p:nvSpPr>
          <p:cNvPr id="286" name="Can 285"/>
          <p:cNvSpPr/>
          <p:nvPr/>
        </p:nvSpPr>
        <p:spPr bwMode="auto">
          <a:xfrm>
            <a:off x="1951029" y="1990988"/>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87" name="Can 286"/>
          <p:cNvSpPr/>
          <p:nvPr/>
        </p:nvSpPr>
        <p:spPr bwMode="auto">
          <a:xfrm>
            <a:off x="1951029" y="3648173"/>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8" name="Folded Corner 337"/>
          <p:cNvSpPr/>
          <p:nvPr/>
        </p:nvSpPr>
        <p:spPr bwMode="auto">
          <a:xfrm>
            <a:off x="5148673" y="3852913"/>
            <a:ext cx="626393" cy="997952"/>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39" name="Group 338"/>
          <p:cNvGrpSpPr/>
          <p:nvPr/>
        </p:nvGrpSpPr>
        <p:grpSpPr>
          <a:xfrm>
            <a:off x="5196044" y="3897887"/>
            <a:ext cx="518572" cy="144692"/>
            <a:chOff x="2706939" y="2683896"/>
            <a:chExt cx="558178" cy="155743"/>
          </a:xfrm>
        </p:grpSpPr>
        <p:sp>
          <p:nvSpPr>
            <p:cNvPr id="346" name="Rectangle 34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7" name="Oval 346"/>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0" name="Group 339"/>
          <p:cNvGrpSpPr/>
          <p:nvPr/>
        </p:nvGrpSpPr>
        <p:grpSpPr>
          <a:xfrm>
            <a:off x="5196044" y="4118390"/>
            <a:ext cx="518572" cy="144692"/>
            <a:chOff x="2706939" y="2683896"/>
            <a:chExt cx="558178" cy="155743"/>
          </a:xfrm>
        </p:grpSpPr>
        <p:sp>
          <p:nvSpPr>
            <p:cNvPr id="344" name="Rectangle 343"/>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5" name="Oval 344"/>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1" name="Group 340"/>
          <p:cNvGrpSpPr/>
          <p:nvPr/>
        </p:nvGrpSpPr>
        <p:grpSpPr>
          <a:xfrm>
            <a:off x="5196044" y="4322773"/>
            <a:ext cx="518572" cy="144692"/>
            <a:chOff x="2706939" y="2683896"/>
            <a:chExt cx="558178" cy="155743"/>
          </a:xfrm>
        </p:grpSpPr>
        <p:sp>
          <p:nvSpPr>
            <p:cNvPr id="342" name="Rectangle 34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3" name="Oval 342"/>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289" name="Group 288"/>
          <p:cNvGrpSpPr/>
          <p:nvPr/>
        </p:nvGrpSpPr>
        <p:grpSpPr>
          <a:xfrm>
            <a:off x="2002152" y="4024254"/>
            <a:ext cx="437867" cy="697597"/>
            <a:chOff x="5212695" y="3779389"/>
            <a:chExt cx="674234" cy="1074171"/>
          </a:xfrm>
        </p:grpSpPr>
        <p:sp>
          <p:nvSpPr>
            <p:cNvPr id="325" name="Folded Corner 324"/>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26" name="Group 325"/>
            <p:cNvGrpSpPr/>
            <p:nvPr/>
          </p:nvGrpSpPr>
          <p:grpSpPr>
            <a:xfrm>
              <a:off x="5271256" y="3835077"/>
              <a:ext cx="558178" cy="155743"/>
              <a:chOff x="2706939" y="2683896"/>
              <a:chExt cx="558178" cy="155743"/>
            </a:xfrm>
          </p:grpSpPr>
          <p:sp>
            <p:nvSpPr>
              <p:cNvPr id="336" name="Rectangle 33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7" name="Oval 336"/>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7" name="Group 326"/>
            <p:cNvGrpSpPr/>
            <p:nvPr/>
          </p:nvGrpSpPr>
          <p:grpSpPr>
            <a:xfrm>
              <a:off x="5271256" y="4049793"/>
              <a:ext cx="558178" cy="155743"/>
              <a:chOff x="2706939" y="2683896"/>
              <a:chExt cx="558178" cy="155743"/>
            </a:xfrm>
          </p:grpSpPr>
          <p:sp>
            <p:nvSpPr>
              <p:cNvPr id="334" name="Rectangle 333"/>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5" name="Oval 334"/>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8" name="Group 327"/>
            <p:cNvGrpSpPr/>
            <p:nvPr/>
          </p:nvGrpSpPr>
          <p:grpSpPr>
            <a:xfrm>
              <a:off x="5267380" y="4279265"/>
              <a:ext cx="558178" cy="155743"/>
              <a:chOff x="2706939" y="2683896"/>
              <a:chExt cx="558178" cy="155743"/>
            </a:xfrm>
          </p:grpSpPr>
          <p:sp>
            <p:nvSpPr>
              <p:cNvPr id="332" name="Rectangle 33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3" name="Oval 33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9" name="Group 328"/>
            <p:cNvGrpSpPr/>
            <p:nvPr/>
          </p:nvGrpSpPr>
          <p:grpSpPr>
            <a:xfrm>
              <a:off x="5263685" y="4496305"/>
              <a:ext cx="558178" cy="155743"/>
              <a:chOff x="2706939" y="2683896"/>
              <a:chExt cx="558178" cy="155743"/>
            </a:xfrm>
          </p:grpSpPr>
          <p:sp>
            <p:nvSpPr>
              <p:cNvPr id="330" name="Rectangle 329"/>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1" name="Oval 330"/>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0" name="Group 289"/>
          <p:cNvGrpSpPr/>
          <p:nvPr/>
        </p:nvGrpSpPr>
        <p:grpSpPr>
          <a:xfrm>
            <a:off x="2469764" y="4027216"/>
            <a:ext cx="437867" cy="697598"/>
            <a:chOff x="5212695" y="3779389"/>
            <a:chExt cx="674234" cy="1074171"/>
          </a:xfrm>
        </p:grpSpPr>
        <p:sp>
          <p:nvSpPr>
            <p:cNvPr id="321" name="Folded Corner 320"/>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22" name="Group 321"/>
            <p:cNvGrpSpPr/>
            <p:nvPr/>
          </p:nvGrpSpPr>
          <p:grpSpPr>
            <a:xfrm>
              <a:off x="5266991" y="3855061"/>
              <a:ext cx="558178" cy="155743"/>
              <a:chOff x="2706939" y="2683896"/>
              <a:chExt cx="558178" cy="155743"/>
            </a:xfrm>
          </p:grpSpPr>
          <p:sp>
            <p:nvSpPr>
              <p:cNvPr id="323" name="Rectangle 322"/>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24" name="Oval 323"/>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2" name="Group 291"/>
          <p:cNvGrpSpPr/>
          <p:nvPr/>
        </p:nvGrpSpPr>
        <p:grpSpPr>
          <a:xfrm>
            <a:off x="2932430" y="4031769"/>
            <a:ext cx="434498" cy="692163"/>
            <a:chOff x="5212695" y="3779389"/>
            <a:chExt cx="674234" cy="1074171"/>
          </a:xfrm>
        </p:grpSpPr>
        <p:sp>
          <p:nvSpPr>
            <p:cNvPr id="298" name="Folded Corner 297"/>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299" name="Group 298"/>
            <p:cNvGrpSpPr/>
            <p:nvPr/>
          </p:nvGrpSpPr>
          <p:grpSpPr>
            <a:xfrm>
              <a:off x="5276334" y="3837037"/>
              <a:ext cx="558178" cy="155743"/>
              <a:chOff x="2706939" y="2683896"/>
              <a:chExt cx="558178" cy="155743"/>
            </a:xfrm>
          </p:grpSpPr>
          <p:sp>
            <p:nvSpPr>
              <p:cNvPr id="309" name="Rectangle 30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10" name="Oval 309"/>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0" name="Group 299"/>
            <p:cNvGrpSpPr/>
            <p:nvPr/>
          </p:nvGrpSpPr>
          <p:grpSpPr>
            <a:xfrm>
              <a:off x="5271256" y="4055478"/>
              <a:ext cx="558178" cy="155743"/>
              <a:chOff x="2706939" y="2683896"/>
              <a:chExt cx="558178" cy="155743"/>
            </a:xfrm>
          </p:grpSpPr>
          <p:sp>
            <p:nvSpPr>
              <p:cNvPr id="307" name="Rectangle 30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8" name="Oval 30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1" name="Group 300"/>
            <p:cNvGrpSpPr/>
            <p:nvPr/>
          </p:nvGrpSpPr>
          <p:grpSpPr>
            <a:xfrm>
              <a:off x="5270723" y="4276145"/>
              <a:ext cx="558178" cy="155743"/>
              <a:chOff x="2706939" y="2683896"/>
              <a:chExt cx="558178" cy="155743"/>
            </a:xfrm>
          </p:grpSpPr>
          <p:sp>
            <p:nvSpPr>
              <p:cNvPr id="305" name="Rectangle 30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6" name="Oval 30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2" name="Group 301"/>
            <p:cNvGrpSpPr/>
            <p:nvPr/>
          </p:nvGrpSpPr>
          <p:grpSpPr>
            <a:xfrm>
              <a:off x="5270723" y="4489536"/>
              <a:ext cx="558178" cy="155743"/>
              <a:chOff x="2706939" y="2683896"/>
              <a:chExt cx="558178" cy="155743"/>
            </a:xfrm>
          </p:grpSpPr>
          <p:sp>
            <p:nvSpPr>
              <p:cNvPr id="303" name="Rectangle 30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4" name="Oval 303"/>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3" name="Group 292"/>
          <p:cNvGrpSpPr/>
          <p:nvPr/>
        </p:nvGrpSpPr>
        <p:grpSpPr>
          <a:xfrm>
            <a:off x="3418109" y="4033062"/>
            <a:ext cx="434498" cy="692230"/>
            <a:chOff x="5205657" y="3760668"/>
            <a:chExt cx="674234" cy="1074171"/>
          </a:xfrm>
        </p:grpSpPr>
        <p:sp>
          <p:nvSpPr>
            <p:cNvPr id="294" name="Folded Corner 293"/>
            <p:cNvSpPr/>
            <p:nvPr/>
          </p:nvSpPr>
          <p:spPr bwMode="auto">
            <a:xfrm>
              <a:off x="5205657" y="3760668"/>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295" name="Group 294"/>
            <p:cNvGrpSpPr/>
            <p:nvPr/>
          </p:nvGrpSpPr>
          <p:grpSpPr>
            <a:xfrm>
              <a:off x="5254753" y="3823271"/>
              <a:ext cx="558178" cy="155743"/>
              <a:chOff x="2706939" y="2683896"/>
              <a:chExt cx="558178" cy="155743"/>
            </a:xfrm>
          </p:grpSpPr>
          <p:sp>
            <p:nvSpPr>
              <p:cNvPr id="296" name="Rectangle 295"/>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97" name="Oval 296"/>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0" name="Group 9"/>
          <p:cNvGrpSpPr/>
          <p:nvPr/>
        </p:nvGrpSpPr>
        <p:grpSpPr>
          <a:xfrm>
            <a:off x="5212431" y="2796188"/>
            <a:ext cx="1112364" cy="195166"/>
            <a:chOff x="3688431" y="2796188"/>
            <a:chExt cx="1112364" cy="195166"/>
          </a:xfrm>
        </p:grpSpPr>
        <p:grpSp>
          <p:nvGrpSpPr>
            <p:cNvPr id="213" name="Group 212"/>
            <p:cNvGrpSpPr/>
            <p:nvPr/>
          </p:nvGrpSpPr>
          <p:grpSpPr>
            <a:xfrm>
              <a:off x="3691734" y="2796188"/>
              <a:ext cx="364368" cy="101666"/>
              <a:chOff x="2706939" y="2683896"/>
              <a:chExt cx="558178" cy="155743"/>
            </a:xfrm>
          </p:grpSpPr>
          <p:sp>
            <p:nvSpPr>
              <p:cNvPr id="217" name="Rectangle 21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18" name="Oval 217"/>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214" name="Group 213"/>
            <p:cNvGrpSpPr/>
            <p:nvPr/>
          </p:nvGrpSpPr>
          <p:grpSpPr>
            <a:xfrm>
              <a:off x="4436427" y="2796188"/>
              <a:ext cx="364368" cy="101666"/>
              <a:chOff x="2706939" y="2683896"/>
              <a:chExt cx="558178" cy="155743"/>
            </a:xfrm>
          </p:grpSpPr>
          <p:sp>
            <p:nvSpPr>
              <p:cNvPr id="215" name="Rectangle 21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16" name="Oval 215"/>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8" name="Group 347"/>
            <p:cNvGrpSpPr/>
            <p:nvPr/>
          </p:nvGrpSpPr>
          <p:grpSpPr>
            <a:xfrm>
              <a:off x="3688431" y="2889688"/>
              <a:ext cx="364368" cy="101666"/>
              <a:chOff x="2706939" y="2683896"/>
              <a:chExt cx="558178" cy="155743"/>
            </a:xfrm>
          </p:grpSpPr>
          <p:sp>
            <p:nvSpPr>
              <p:cNvPr id="349" name="Rectangle 3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50" name="Oval 3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sp>
        <p:nvSpPr>
          <p:cNvPr id="90" name="Folded Corner 89"/>
          <p:cNvSpPr/>
          <p:nvPr/>
        </p:nvSpPr>
        <p:spPr bwMode="auto">
          <a:xfrm>
            <a:off x="6563960" y="3807537"/>
            <a:ext cx="1183378" cy="1076648"/>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cxnSp>
        <p:nvCxnSpPr>
          <p:cNvPr id="8" name="Straight Arrow Connector 7"/>
          <p:cNvCxnSpPr>
            <a:stCxn id="346" idx="0"/>
            <a:endCxn id="349" idx="2"/>
          </p:cNvCxnSpPr>
          <p:nvPr/>
        </p:nvCxnSpPr>
        <p:spPr bwMode="auto">
          <a:xfrm flipH="1" flipV="1">
            <a:off x="5422750" y="2963516"/>
            <a:ext cx="72622" cy="973990"/>
          </a:xfrm>
          <a:prstGeom prst="straightConnector1">
            <a:avLst/>
          </a:prstGeom>
          <a:ln>
            <a:headEnd type="none" w="med" len="med"/>
            <a:tailEnd type="triangle"/>
          </a:ln>
        </p:spPr>
        <p:style>
          <a:lnRef idx="3">
            <a:schemeClr val="accent6"/>
          </a:lnRef>
          <a:fillRef idx="0">
            <a:schemeClr val="accent6"/>
          </a:fillRef>
          <a:effectRef idx="2">
            <a:schemeClr val="accent6"/>
          </a:effectRef>
          <a:fontRef idx="minor">
            <a:schemeClr val="tx1"/>
          </a:fontRef>
        </p:style>
      </p:cxnSp>
      <p:grpSp>
        <p:nvGrpSpPr>
          <p:cNvPr id="12" name="Group 11"/>
          <p:cNvGrpSpPr/>
          <p:nvPr/>
        </p:nvGrpSpPr>
        <p:grpSpPr>
          <a:xfrm>
            <a:off x="6700303" y="3865160"/>
            <a:ext cx="862915" cy="144692"/>
            <a:chOff x="5102364" y="3915253"/>
            <a:chExt cx="862915" cy="144692"/>
          </a:xfrm>
        </p:grpSpPr>
        <p:grpSp>
          <p:nvGrpSpPr>
            <p:cNvPr id="94" name="Group 93"/>
            <p:cNvGrpSpPr/>
            <p:nvPr/>
          </p:nvGrpSpPr>
          <p:grpSpPr>
            <a:xfrm>
              <a:off x="5102364" y="3915253"/>
              <a:ext cx="518572" cy="144692"/>
              <a:chOff x="2706939" y="2683896"/>
              <a:chExt cx="558178" cy="155743"/>
            </a:xfrm>
          </p:grpSpPr>
          <p:sp>
            <p:nvSpPr>
              <p:cNvPr id="95" name="Rectangle 9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96" name="Oval 95"/>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1" name="Group 10"/>
            <p:cNvGrpSpPr/>
            <p:nvPr/>
          </p:nvGrpSpPr>
          <p:grpSpPr>
            <a:xfrm>
              <a:off x="5600911" y="3936766"/>
              <a:ext cx="364368" cy="101666"/>
              <a:chOff x="3844134" y="2948588"/>
              <a:chExt cx="364368" cy="101666"/>
            </a:xfrm>
          </p:grpSpPr>
          <p:sp>
            <p:nvSpPr>
              <p:cNvPr id="97" name="Rectangle 96"/>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98" name="Oval 97"/>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01" name="Group 100"/>
          <p:cNvGrpSpPr/>
          <p:nvPr/>
        </p:nvGrpSpPr>
        <p:grpSpPr>
          <a:xfrm>
            <a:off x="6700303" y="4077463"/>
            <a:ext cx="862915" cy="144692"/>
            <a:chOff x="5102364" y="3915253"/>
            <a:chExt cx="862915" cy="144692"/>
          </a:xfrm>
        </p:grpSpPr>
        <p:grpSp>
          <p:nvGrpSpPr>
            <p:cNvPr id="102" name="Group 101"/>
            <p:cNvGrpSpPr/>
            <p:nvPr/>
          </p:nvGrpSpPr>
          <p:grpSpPr>
            <a:xfrm>
              <a:off x="5102364" y="3915253"/>
              <a:ext cx="518572" cy="144692"/>
              <a:chOff x="2706939" y="2683896"/>
              <a:chExt cx="558178" cy="155743"/>
            </a:xfrm>
          </p:grpSpPr>
          <p:sp>
            <p:nvSpPr>
              <p:cNvPr id="106" name="Rectangle 10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07" name="Oval 106"/>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03" name="Group 102"/>
            <p:cNvGrpSpPr/>
            <p:nvPr/>
          </p:nvGrpSpPr>
          <p:grpSpPr>
            <a:xfrm>
              <a:off x="5600911" y="3936766"/>
              <a:ext cx="364368" cy="101666"/>
              <a:chOff x="3844134" y="2948588"/>
              <a:chExt cx="364368" cy="101666"/>
            </a:xfrm>
          </p:grpSpPr>
          <p:sp>
            <p:nvSpPr>
              <p:cNvPr id="104" name="Rectangle 103"/>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05" name="Oval 104"/>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sp>
        <p:nvSpPr>
          <p:cNvPr id="99" name="TextBox 98"/>
          <p:cNvSpPr txBox="1"/>
          <p:nvPr/>
        </p:nvSpPr>
        <p:spPr>
          <a:xfrm>
            <a:off x="2519297" y="199769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100" name="TextBox 99"/>
          <p:cNvSpPr txBox="1"/>
          <p:nvPr/>
        </p:nvSpPr>
        <p:spPr>
          <a:xfrm>
            <a:off x="2519297" y="3664669"/>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Tree>
    <p:extLst>
      <p:ext uri="{BB962C8B-B14F-4D97-AF65-F5344CB8AC3E}">
        <p14:creationId xmlns:p14="http://schemas.microsoft.com/office/powerpoint/2010/main" val="3529463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fade">
                                      <p:cBhvr>
                                        <p:cTn id="15"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latin typeface="Helvetica Neue" charset="0"/>
                <a:ea typeface="Helvetica Neue" charset="0"/>
                <a:cs typeface="Helvetica Neue" charset="0"/>
              </a:rPr>
              <a:t>Grace Hash Join:</a:t>
            </a:r>
            <a:r>
              <a:rPr lang="en-US" b="1" i="1" dirty="0">
                <a:solidFill>
                  <a:schemeClr val="tx1"/>
                </a:solidFill>
                <a:latin typeface="Helvetica Neue" charset="0"/>
                <a:ea typeface="Helvetica Neue" charset="0"/>
                <a:cs typeface="Helvetica Neue" charset="0"/>
              </a:rPr>
              <a:t> Build &amp; </a:t>
            </a:r>
            <a:r>
              <a:rPr lang="en-US" b="1" i="1" u="sng" dirty="0">
                <a:solidFill>
                  <a:schemeClr val="tx1"/>
                </a:solidFill>
                <a:latin typeface="Helvetica Neue" charset="0"/>
                <a:ea typeface="Helvetica Neue" charset="0"/>
                <a:cs typeface="Helvetica Neue" charset="0"/>
              </a:rPr>
              <a:t>Probe</a:t>
            </a:r>
          </a:p>
        </p:txBody>
      </p:sp>
      <p:sp>
        <p:nvSpPr>
          <p:cNvPr id="13" name="Content Placeholder 12">
            <a:extLst>
              <a:ext uri="{FF2B5EF4-FFF2-40B4-BE49-F238E27FC236}">
                <a16:creationId xmlns:a16="http://schemas.microsoft.com/office/drawing/2014/main" id="{9FF48B6C-2809-3548-BF73-17CF3251EBBA}"/>
              </a:ext>
            </a:extLst>
          </p:cNvPr>
          <p:cNvSpPr>
            <a:spLocks noGrp="1"/>
          </p:cNvSpPr>
          <p:nvPr>
            <p:ph idx="1"/>
          </p:nvPr>
        </p:nvSpPr>
        <p:spPr/>
        <p:txBody>
          <a:bodyPr/>
          <a:lstStyle/>
          <a:p>
            <a:endParaRPr lang="en-US"/>
          </a:p>
        </p:txBody>
      </p:sp>
      <p:sp>
        <p:nvSpPr>
          <p:cNvPr id="4" name="Rectangle 3"/>
          <p:cNvSpPr/>
          <p:nvPr/>
        </p:nvSpPr>
        <p:spPr bwMode="auto">
          <a:xfrm>
            <a:off x="4899942" y="2425046"/>
            <a:ext cx="2998161" cy="2647538"/>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6" name="Group 5"/>
          <p:cNvGrpSpPr/>
          <p:nvPr/>
        </p:nvGrpSpPr>
        <p:grpSpPr>
          <a:xfrm>
            <a:off x="5075389" y="2718966"/>
            <a:ext cx="2358933" cy="549885"/>
            <a:chOff x="3537970" y="2121621"/>
            <a:chExt cx="1740501" cy="441053"/>
          </a:xfrm>
        </p:grpSpPr>
        <p:sp>
          <p:nvSpPr>
            <p:cNvPr id="5" name="Rectangle 4"/>
            <p:cNvSpPr/>
            <p:nvPr/>
          </p:nvSpPr>
          <p:spPr bwMode="auto">
            <a:xfrm>
              <a:off x="3537970" y="2121623"/>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0" name="Rectangle 199"/>
            <p:cNvSpPr/>
            <p:nvPr/>
          </p:nvSpPr>
          <p:spPr bwMode="auto">
            <a:xfrm>
              <a:off x="4118137" y="2121622"/>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1" name="Rectangle 200"/>
            <p:cNvSpPr/>
            <p:nvPr/>
          </p:nvSpPr>
          <p:spPr bwMode="auto">
            <a:xfrm>
              <a:off x="4698304" y="2121621"/>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 name="TextBox 6"/>
          <p:cNvSpPr txBox="1"/>
          <p:nvPr/>
        </p:nvSpPr>
        <p:spPr>
          <a:xfrm>
            <a:off x="5328937" y="2451741"/>
            <a:ext cx="1861279"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Hash Table (B-2) Buffers</a:t>
            </a:r>
          </a:p>
        </p:txBody>
      </p:sp>
      <p:grpSp>
        <p:nvGrpSpPr>
          <p:cNvPr id="204" name="Group 203"/>
          <p:cNvGrpSpPr/>
          <p:nvPr/>
        </p:nvGrpSpPr>
        <p:grpSpPr>
          <a:xfrm>
            <a:off x="4976659" y="3470380"/>
            <a:ext cx="983768" cy="1506693"/>
            <a:chOff x="2837793" y="2705535"/>
            <a:chExt cx="983768" cy="1585959"/>
          </a:xfrm>
        </p:grpSpPr>
        <p:sp>
          <p:nvSpPr>
            <p:cNvPr id="205" name="Rectangle 204"/>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6" name="TextBox 205"/>
            <p:cNvSpPr txBox="1"/>
            <p:nvPr/>
          </p:nvSpPr>
          <p:spPr>
            <a:xfrm>
              <a:off x="2837793" y="2705535"/>
              <a:ext cx="983768" cy="291572"/>
            </a:xfrm>
            <a:prstGeom prst="rect">
              <a:avLst/>
            </a:prstGeom>
            <a:noFill/>
          </p:spPr>
          <p:txBody>
            <a:bodyPr wrap="square" rtlCol="0">
              <a:spAutoFit/>
            </a:bodyPr>
            <a:lstStyle/>
            <a:p>
              <a:pPr algn="ctr" fontAlgn="base">
                <a:spcBef>
                  <a:spcPct val="0"/>
                </a:spcBef>
                <a:spcAft>
                  <a:spcPct val="0"/>
                </a:spcAft>
              </a:pPr>
              <a:r>
                <a:rPr lang="en-US" sz="1200" dirty="0">
                  <a:solidFill>
                    <a:srgbClr val="000000"/>
                  </a:solidFill>
                  <a:latin typeface="Arial" charset="0"/>
                </a:rPr>
                <a:t>1 Buffer</a:t>
              </a:r>
            </a:p>
          </p:txBody>
        </p:sp>
      </p:grpSp>
      <p:grpSp>
        <p:nvGrpSpPr>
          <p:cNvPr id="207" name="Group 206"/>
          <p:cNvGrpSpPr/>
          <p:nvPr/>
        </p:nvGrpSpPr>
        <p:grpSpPr>
          <a:xfrm>
            <a:off x="6496467" y="3470380"/>
            <a:ext cx="1318367" cy="1506693"/>
            <a:chOff x="2837793" y="2705535"/>
            <a:chExt cx="983769" cy="1585959"/>
          </a:xfrm>
        </p:grpSpPr>
        <p:sp>
          <p:nvSpPr>
            <p:cNvPr id="208" name="Rectangle 207"/>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algn="ct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9" name="TextBox 208"/>
            <p:cNvSpPr txBox="1"/>
            <p:nvPr/>
          </p:nvSpPr>
          <p:spPr>
            <a:xfrm>
              <a:off x="2837794" y="2705535"/>
              <a:ext cx="983768" cy="291572"/>
            </a:xfrm>
            <a:prstGeom prst="rect">
              <a:avLst/>
            </a:prstGeom>
            <a:noFill/>
          </p:spPr>
          <p:txBody>
            <a:bodyPr wrap="square" rtlCol="0">
              <a:spAutoFit/>
            </a:bodyPr>
            <a:lstStyle/>
            <a:p>
              <a:pPr algn="ctr" fontAlgn="base">
                <a:spcBef>
                  <a:spcPct val="0"/>
                </a:spcBef>
                <a:spcAft>
                  <a:spcPct val="0"/>
                </a:spcAft>
              </a:pPr>
              <a:r>
                <a:rPr lang="en-US" sz="1200" dirty="0">
                  <a:solidFill>
                    <a:srgbClr val="000000"/>
                  </a:solidFill>
                  <a:latin typeface="Arial" charset="0"/>
                </a:rPr>
                <a:t>1 Buffer</a:t>
              </a:r>
            </a:p>
          </p:txBody>
        </p:sp>
      </p:grpSp>
      <p:grpSp>
        <p:nvGrpSpPr>
          <p:cNvPr id="219" name="Group 218"/>
          <p:cNvGrpSpPr/>
          <p:nvPr/>
        </p:nvGrpSpPr>
        <p:grpSpPr>
          <a:xfrm rot="16200000">
            <a:off x="5457240" y="3857603"/>
            <a:ext cx="1537894" cy="429854"/>
            <a:chOff x="3431401" y="3323249"/>
            <a:chExt cx="1537894" cy="429854"/>
          </a:xfrm>
        </p:grpSpPr>
        <p:sp>
          <p:nvSpPr>
            <p:cNvPr id="220" name="Right Arrow 219"/>
            <p:cNvSpPr/>
            <p:nvPr/>
          </p:nvSpPr>
          <p:spPr bwMode="auto">
            <a:xfrm>
              <a:off x="3485946" y="3323249"/>
              <a:ext cx="1483346" cy="429854"/>
            </a:xfrm>
            <a:prstGeom prst="rightArrow">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FFFFFF"/>
                </a:solidFill>
                <a:latin typeface="Arial" charset="0"/>
              </a:endParaRPr>
            </a:p>
          </p:txBody>
        </p:sp>
        <p:sp>
          <p:nvSpPr>
            <p:cNvPr id="221" name="TextBox 220"/>
            <p:cNvSpPr txBox="1"/>
            <p:nvPr/>
          </p:nvSpPr>
          <p:spPr>
            <a:xfrm>
              <a:off x="3431401" y="3365206"/>
              <a:ext cx="1537894" cy="338554"/>
            </a:xfrm>
            <a:prstGeom prst="rect">
              <a:avLst/>
            </a:prstGeom>
            <a:noFill/>
          </p:spPr>
          <p:txBody>
            <a:bodyPr wrap="square" rtlCol="0">
              <a:spAutoFit/>
            </a:bodyPr>
            <a:lstStyle/>
            <a:p>
              <a:pPr fontAlgn="base">
                <a:spcBef>
                  <a:spcPct val="0"/>
                </a:spcBef>
                <a:spcAft>
                  <a:spcPct val="0"/>
                </a:spcAft>
              </a:pPr>
              <a:r>
                <a:rPr lang="en-US" sz="1600" dirty="0">
                  <a:solidFill>
                    <a:srgbClr val="FFFFFF"/>
                  </a:solidFill>
                  <a:latin typeface="Arial" charset="0"/>
                </a:rPr>
                <a:t>New Hash Fn.</a:t>
              </a:r>
            </a:p>
          </p:txBody>
        </p:sp>
      </p:grpSp>
      <p:sp>
        <p:nvSpPr>
          <p:cNvPr id="286" name="Can 285"/>
          <p:cNvSpPr/>
          <p:nvPr/>
        </p:nvSpPr>
        <p:spPr bwMode="auto">
          <a:xfrm>
            <a:off x="1951029" y="1990988"/>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87" name="Can 286"/>
          <p:cNvSpPr/>
          <p:nvPr/>
        </p:nvSpPr>
        <p:spPr bwMode="auto">
          <a:xfrm>
            <a:off x="1951029" y="3648173"/>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8" name="Folded Corner 337"/>
          <p:cNvSpPr/>
          <p:nvPr/>
        </p:nvSpPr>
        <p:spPr bwMode="auto">
          <a:xfrm>
            <a:off x="5148673" y="3852913"/>
            <a:ext cx="626393" cy="997952"/>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39" name="Group 338"/>
          <p:cNvGrpSpPr/>
          <p:nvPr/>
        </p:nvGrpSpPr>
        <p:grpSpPr>
          <a:xfrm>
            <a:off x="5196044" y="3897887"/>
            <a:ext cx="518572" cy="144692"/>
            <a:chOff x="2706939" y="2683896"/>
            <a:chExt cx="558178" cy="155743"/>
          </a:xfrm>
        </p:grpSpPr>
        <p:sp>
          <p:nvSpPr>
            <p:cNvPr id="346" name="Rectangle 34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7" name="Oval 346"/>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0" name="Group 339"/>
          <p:cNvGrpSpPr/>
          <p:nvPr/>
        </p:nvGrpSpPr>
        <p:grpSpPr>
          <a:xfrm>
            <a:off x="5196044" y="4118390"/>
            <a:ext cx="518572" cy="144692"/>
            <a:chOff x="2706939" y="2683896"/>
            <a:chExt cx="558178" cy="155743"/>
          </a:xfrm>
        </p:grpSpPr>
        <p:sp>
          <p:nvSpPr>
            <p:cNvPr id="344" name="Rectangle 343"/>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5" name="Oval 344"/>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1" name="Group 340"/>
          <p:cNvGrpSpPr/>
          <p:nvPr/>
        </p:nvGrpSpPr>
        <p:grpSpPr>
          <a:xfrm>
            <a:off x="5196044" y="4322773"/>
            <a:ext cx="518572" cy="144692"/>
            <a:chOff x="2706939" y="2683896"/>
            <a:chExt cx="558178" cy="155743"/>
          </a:xfrm>
        </p:grpSpPr>
        <p:sp>
          <p:nvSpPr>
            <p:cNvPr id="342" name="Rectangle 34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3" name="Oval 342"/>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289" name="Group 288"/>
          <p:cNvGrpSpPr/>
          <p:nvPr/>
        </p:nvGrpSpPr>
        <p:grpSpPr>
          <a:xfrm>
            <a:off x="2002152" y="4024254"/>
            <a:ext cx="437867" cy="697597"/>
            <a:chOff x="5212695" y="3779389"/>
            <a:chExt cx="674234" cy="1074171"/>
          </a:xfrm>
        </p:grpSpPr>
        <p:sp>
          <p:nvSpPr>
            <p:cNvPr id="325" name="Folded Corner 324"/>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26" name="Group 325"/>
            <p:cNvGrpSpPr/>
            <p:nvPr/>
          </p:nvGrpSpPr>
          <p:grpSpPr>
            <a:xfrm>
              <a:off x="5271256" y="3835077"/>
              <a:ext cx="558178" cy="155743"/>
              <a:chOff x="2706939" y="2683896"/>
              <a:chExt cx="558178" cy="155743"/>
            </a:xfrm>
          </p:grpSpPr>
          <p:sp>
            <p:nvSpPr>
              <p:cNvPr id="336" name="Rectangle 33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7" name="Oval 336"/>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7" name="Group 326"/>
            <p:cNvGrpSpPr/>
            <p:nvPr/>
          </p:nvGrpSpPr>
          <p:grpSpPr>
            <a:xfrm>
              <a:off x="5271256" y="4049793"/>
              <a:ext cx="558178" cy="155743"/>
              <a:chOff x="2706939" y="2683896"/>
              <a:chExt cx="558178" cy="155743"/>
            </a:xfrm>
          </p:grpSpPr>
          <p:sp>
            <p:nvSpPr>
              <p:cNvPr id="334" name="Rectangle 333"/>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5" name="Oval 334"/>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8" name="Group 327"/>
            <p:cNvGrpSpPr/>
            <p:nvPr/>
          </p:nvGrpSpPr>
          <p:grpSpPr>
            <a:xfrm>
              <a:off x="5267380" y="4279265"/>
              <a:ext cx="558178" cy="155743"/>
              <a:chOff x="2706939" y="2683896"/>
              <a:chExt cx="558178" cy="155743"/>
            </a:xfrm>
          </p:grpSpPr>
          <p:sp>
            <p:nvSpPr>
              <p:cNvPr id="332" name="Rectangle 33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3" name="Oval 33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9" name="Group 328"/>
            <p:cNvGrpSpPr/>
            <p:nvPr/>
          </p:nvGrpSpPr>
          <p:grpSpPr>
            <a:xfrm>
              <a:off x="5263685" y="4496305"/>
              <a:ext cx="558178" cy="155743"/>
              <a:chOff x="2706939" y="2683896"/>
              <a:chExt cx="558178" cy="155743"/>
            </a:xfrm>
          </p:grpSpPr>
          <p:sp>
            <p:nvSpPr>
              <p:cNvPr id="330" name="Rectangle 329"/>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1" name="Oval 330"/>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0" name="Group 289"/>
          <p:cNvGrpSpPr/>
          <p:nvPr/>
        </p:nvGrpSpPr>
        <p:grpSpPr>
          <a:xfrm>
            <a:off x="2469764" y="4027216"/>
            <a:ext cx="437867" cy="697598"/>
            <a:chOff x="5212695" y="3779389"/>
            <a:chExt cx="674234" cy="1074171"/>
          </a:xfrm>
        </p:grpSpPr>
        <p:sp>
          <p:nvSpPr>
            <p:cNvPr id="321" name="Folded Corner 320"/>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22" name="Group 321"/>
            <p:cNvGrpSpPr/>
            <p:nvPr/>
          </p:nvGrpSpPr>
          <p:grpSpPr>
            <a:xfrm>
              <a:off x="5266991" y="3855061"/>
              <a:ext cx="558178" cy="155743"/>
              <a:chOff x="2706939" y="2683896"/>
              <a:chExt cx="558178" cy="155743"/>
            </a:xfrm>
          </p:grpSpPr>
          <p:sp>
            <p:nvSpPr>
              <p:cNvPr id="323" name="Rectangle 322"/>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24" name="Oval 323"/>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2" name="Group 291"/>
          <p:cNvGrpSpPr/>
          <p:nvPr/>
        </p:nvGrpSpPr>
        <p:grpSpPr>
          <a:xfrm>
            <a:off x="2932430" y="4031769"/>
            <a:ext cx="434498" cy="692163"/>
            <a:chOff x="5212695" y="3779389"/>
            <a:chExt cx="674234" cy="1074171"/>
          </a:xfrm>
        </p:grpSpPr>
        <p:sp>
          <p:nvSpPr>
            <p:cNvPr id="298" name="Folded Corner 297"/>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299" name="Group 298"/>
            <p:cNvGrpSpPr/>
            <p:nvPr/>
          </p:nvGrpSpPr>
          <p:grpSpPr>
            <a:xfrm>
              <a:off x="5276334" y="3837037"/>
              <a:ext cx="558178" cy="155743"/>
              <a:chOff x="2706939" y="2683896"/>
              <a:chExt cx="558178" cy="155743"/>
            </a:xfrm>
          </p:grpSpPr>
          <p:sp>
            <p:nvSpPr>
              <p:cNvPr id="309" name="Rectangle 30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10" name="Oval 309"/>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0" name="Group 299"/>
            <p:cNvGrpSpPr/>
            <p:nvPr/>
          </p:nvGrpSpPr>
          <p:grpSpPr>
            <a:xfrm>
              <a:off x="5271256" y="4055478"/>
              <a:ext cx="558178" cy="155743"/>
              <a:chOff x="2706939" y="2683896"/>
              <a:chExt cx="558178" cy="155743"/>
            </a:xfrm>
          </p:grpSpPr>
          <p:sp>
            <p:nvSpPr>
              <p:cNvPr id="307" name="Rectangle 30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8" name="Oval 30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1" name="Group 300"/>
            <p:cNvGrpSpPr/>
            <p:nvPr/>
          </p:nvGrpSpPr>
          <p:grpSpPr>
            <a:xfrm>
              <a:off x="5270723" y="4276145"/>
              <a:ext cx="558178" cy="155743"/>
              <a:chOff x="2706939" y="2683896"/>
              <a:chExt cx="558178" cy="155743"/>
            </a:xfrm>
          </p:grpSpPr>
          <p:sp>
            <p:nvSpPr>
              <p:cNvPr id="305" name="Rectangle 30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6" name="Oval 30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2" name="Group 301"/>
            <p:cNvGrpSpPr/>
            <p:nvPr/>
          </p:nvGrpSpPr>
          <p:grpSpPr>
            <a:xfrm>
              <a:off x="5270723" y="4489536"/>
              <a:ext cx="558178" cy="155743"/>
              <a:chOff x="2706939" y="2683896"/>
              <a:chExt cx="558178" cy="155743"/>
            </a:xfrm>
          </p:grpSpPr>
          <p:sp>
            <p:nvSpPr>
              <p:cNvPr id="303" name="Rectangle 30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4" name="Oval 303"/>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3" name="Group 292"/>
          <p:cNvGrpSpPr/>
          <p:nvPr/>
        </p:nvGrpSpPr>
        <p:grpSpPr>
          <a:xfrm>
            <a:off x="3418109" y="4033062"/>
            <a:ext cx="434498" cy="692230"/>
            <a:chOff x="5205657" y="3760668"/>
            <a:chExt cx="674234" cy="1074171"/>
          </a:xfrm>
        </p:grpSpPr>
        <p:sp>
          <p:nvSpPr>
            <p:cNvPr id="294" name="Folded Corner 293"/>
            <p:cNvSpPr/>
            <p:nvPr/>
          </p:nvSpPr>
          <p:spPr bwMode="auto">
            <a:xfrm>
              <a:off x="5205657" y="3760668"/>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295" name="Group 294"/>
            <p:cNvGrpSpPr/>
            <p:nvPr/>
          </p:nvGrpSpPr>
          <p:grpSpPr>
            <a:xfrm>
              <a:off x="5254753" y="3823271"/>
              <a:ext cx="558178" cy="155743"/>
              <a:chOff x="2706939" y="2683896"/>
              <a:chExt cx="558178" cy="155743"/>
            </a:xfrm>
          </p:grpSpPr>
          <p:sp>
            <p:nvSpPr>
              <p:cNvPr id="296" name="Rectangle 295"/>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97" name="Oval 296"/>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0" name="Group 9"/>
          <p:cNvGrpSpPr/>
          <p:nvPr/>
        </p:nvGrpSpPr>
        <p:grpSpPr>
          <a:xfrm>
            <a:off x="5212431" y="2796188"/>
            <a:ext cx="1112364" cy="195166"/>
            <a:chOff x="3688431" y="2796188"/>
            <a:chExt cx="1112364" cy="195166"/>
          </a:xfrm>
        </p:grpSpPr>
        <p:grpSp>
          <p:nvGrpSpPr>
            <p:cNvPr id="213" name="Group 212"/>
            <p:cNvGrpSpPr/>
            <p:nvPr/>
          </p:nvGrpSpPr>
          <p:grpSpPr>
            <a:xfrm>
              <a:off x="3691734" y="2796188"/>
              <a:ext cx="364368" cy="101666"/>
              <a:chOff x="2706939" y="2683896"/>
              <a:chExt cx="558178" cy="155743"/>
            </a:xfrm>
          </p:grpSpPr>
          <p:sp>
            <p:nvSpPr>
              <p:cNvPr id="217" name="Rectangle 21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18" name="Oval 217"/>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214" name="Group 213"/>
            <p:cNvGrpSpPr/>
            <p:nvPr/>
          </p:nvGrpSpPr>
          <p:grpSpPr>
            <a:xfrm>
              <a:off x="4436427" y="2796188"/>
              <a:ext cx="364368" cy="101666"/>
              <a:chOff x="2706939" y="2683896"/>
              <a:chExt cx="558178" cy="155743"/>
            </a:xfrm>
          </p:grpSpPr>
          <p:sp>
            <p:nvSpPr>
              <p:cNvPr id="215" name="Rectangle 21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16" name="Oval 215"/>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8" name="Group 347"/>
            <p:cNvGrpSpPr/>
            <p:nvPr/>
          </p:nvGrpSpPr>
          <p:grpSpPr>
            <a:xfrm>
              <a:off x="3688431" y="2889688"/>
              <a:ext cx="364368" cy="101666"/>
              <a:chOff x="2706939" y="2683896"/>
              <a:chExt cx="558178" cy="155743"/>
            </a:xfrm>
          </p:grpSpPr>
          <p:sp>
            <p:nvSpPr>
              <p:cNvPr id="349" name="Rectangle 3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50" name="Oval 3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sp>
        <p:nvSpPr>
          <p:cNvPr id="90" name="Folded Corner 89"/>
          <p:cNvSpPr/>
          <p:nvPr/>
        </p:nvSpPr>
        <p:spPr bwMode="auto">
          <a:xfrm>
            <a:off x="6563960" y="3807537"/>
            <a:ext cx="1183378" cy="1076648"/>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cxnSp>
        <p:nvCxnSpPr>
          <p:cNvPr id="8" name="Straight Arrow Connector 7"/>
          <p:cNvCxnSpPr>
            <a:stCxn id="344" idx="0"/>
            <a:endCxn id="215" idx="2"/>
          </p:cNvCxnSpPr>
          <p:nvPr/>
        </p:nvCxnSpPr>
        <p:spPr bwMode="auto">
          <a:xfrm flipV="1">
            <a:off x="5495372" y="2870017"/>
            <a:ext cx="675374" cy="1287993"/>
          </a:xfrm>
          <a:prstGeom prst="straightConnector1">
            <a:avLst/>
          </a:prstGeom>
          <a:ln>
            <a:headEnd type="none" w="med" len="med"/>
            <a:tailEnd type="triangle"/>
          </a:ln>
        </p:spPr>
        <p:style>
          <a:lnRef idx="3">
            <a:schemeClr val="accent6"/>
          </a:lnRef>
          <a:fillRef idx="0">
            <a:schemeClr val="accent6"/>
          </a:fillRef>
          <a:effectRef idx="2">
            <a:schemeClr val="accent6"/>
          </a:effectRef>
          <a:fontRef idx="minor">
            <a:schemeClr val="tx1"/>
          </a:fontRef>
        </p:style>
      </p:cxnSp>
      <p:grpSp>
        <p:nvGrpSpPr>
          <p:cNvPr id="12" name="Group 11"/>
          <p:cNvGrpSpPr/>
          <p:nvPr/>
        </p:nvGrpSpPr>
        <p:grpSpPr>
          <a:xfrm>
            <a:off x="6700303" y="3865160"/>
            <a:ext cx="862915" cy="144692"/>
            <a:chOff x="5102364" y="3915253"/>
            <a:chExt cx="862915" cy="144692"/>
          </a:xfrm>
        </p:grpSpPr>
        <p:grpSp>
          <p:nvGrpSpPr>
            <p:cNvPr id="94" name="Group 93"/>
            <p:cNvGrpSpPr/>
            <p:nvPr/>
          </p:nvGrpSpPr>
          <p:grpSpPr>
            <a:xfrm>
              <a:off x="5102364" y="3915253"/>
              <a:ext cx="518572" cy="144692"/>
              <a:chOff x="2706939" y="2683896"/>
              <a:chExt cx="558178" cy="155743"/>
            </a:xfrm>
          </p:grpSpPr>
          <p:sp>
            <p:nvSpPr>
              <p:cNvPr id="95" name="Rectangle 9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96" name="Oval 95"/>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1" name="Group 10"/>
            <p:cNvGrpSpPr/>
            <p:nvPr/>
          </p:nvGrpSpPr>
          <p:grpSpPr>
            <a:xfrm>
              <a:off x="5600911" y="3936766"/>
              <a:ext cx="364368" cy="101666"/>
              <a:chOff x="3844134" y="2948588"/>
              <a:chExt cx="364368" cy="101666"/>
            </a:xfrm>
          </p:grpSpPr>
          <p:sp>
            <p:nvSpPr>
              <p:cNvPr id="97" name="Rectangle 96"/>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98" name="Oval 97"/>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01" name="Group 100"/>
          <p:cNvGrpSpPr/>
          <p:nvPr/>
        </p:nvGrpSpPr>
        <p:grpSpPr>
          <a:xfrm>
            <a:off x="6700303" y="4077463"/>
            <a:ext cx="862915" cy="144692"/>
            <a:chOff x="5102364" y="3915253"/>
            <a:chExt cx="862915" cy="144692"/>
          </a:xfrm>
        </p:grpSpPr>
        <p:grpSp>
          <p:nvGrpSpPr>
            <p:cNvPr id="102" name="Group 101"/>
            <p:cNvGrpSpPr/>
            <p:nvPr/>
          </p:nvGrpSpPr>
          <p:grpSpPr>
            <a:xfrm>
              <a:off x="5102364" y="3915253"/>
              <a:ext cx="518572" cy="144692"/>
              <a:chOff x="2706939" y="2683896"/>
              <a:chExt cx="558178" cy="155743"/>
            </a:xfrm>
          </p:grpSpPr>
          <p:sp>
            <p:nvSpPr>
              <p:cNvPr id="106" name="Rectangle 10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07" name="Oval 106"/>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03" name="Group 102"/>
            <p:cNvGrpSpPr/>
            <p:nvPr/>
          </p:nvGrpSpPr>
          <p:grpSpPr>
            <a:xfrm>
              <a:off x="5600911" y="3936766"/>
              <a:ext cx="364368" cy="101666"/>
              <a:chOff x="3844134" y="2948588"/>
              <a:chExt cx="364368" cy="101666"/>
            </a:xfrm>
          </p:grpSpPr>
          <p:sp>
            <p:nvSpPr>
              <p:cNvPr id="104" name="Rectangle 103"/>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05" name="Oval 104"/>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99" name="Group 98"/>
          <p:cNvGrpSpPr/>
          <p:nvPr/>
        </p:nvGrpSpPr>
        <p:grpSpPr>
          <a:xfrm>
            <a:off x="6700303" y="4282687"/>
            <a:ext cx="862915" cy="144692"/>
            <a:chOff x="5102364" y="3915253"/>
            <a:chExt cx="862915" cy="144692"/>
          </a:xfrm>
        </p:grpSpPr>
        <p:grpSp>
          <p:nvGrpSpPr>
            <p:cNvPr id="100" name="Group 99"/>
            <p:cNvGrpSpPr/>
            <p:nvPr/>
          </p:nvGrpSpPr>
          <p:grpSpPr>
            <a:xfrm>
              <a:off x="5102364" y="3915253"/>
              <a:ext cx="518572" cy="144692"/>
              <a:chOff x="2706939" y="2683896"/>
              <a:chExt cx="558178" cy="155743"/>
            </a:xfrm>
          </p:grpSpPr>
          <p:sp>
            <p:nvSpPr>
              <p:cNvPr id="111" name="Rectangle 11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12" name="Oval 111"/>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08" name="Group 107"/>
            <p:cNvGrpSpPr/>
            <p:nvPr/>
          </p:nvGrpSpPr>
          <p:grpSpPr>
            <a:xfrm>
              <a:off x="5600911" y="3936766"/>
              <a:ext cx="364368" cy="101666"/>
              <a:chOff x="3844134" y="2948588"/>
              <a:chExt cx="364368" cy="101666"/>
            </a:xfrm>
          </p:grpSpPr>
          <p:sp>
            <p:nvSpPr>
              <p:cNvPr id="109" name="Rectangle 108"/>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10" name="Oval 109"/>
              <p:cNvSpPr/>
              <p:nvPr/>
            </p:nvSpPr>
            <p:spPr bwMode="auto">
              <a:xfrm>
                <a:off x="3844134" y="2948588"/>
                <a:ext cx="101666" cy="101666"/>
              </a:xfrm>
              <a:prstGeom prst="ellipse">
                <a:avLst/>
              </a:prstGeom>
              <a:solidFill>
                <a:schemeClr val="bg2"/>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sp>
        <p:nvSpPr>
          <p:cNvPr id="113" name="TextBox 112"/>
          <p:cNvSpPr txBox="1"/>
          <p:nvPr/>
        </p:nvSpPr>
        <p:spPr>
          <a:xfrm>
            <a:off x="2519297" y="199769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114" name="TextBox 113"/>
          <p:cNvSpPr txBox="1"/>
          <p:nvPr/>
        </p:nvSpPr>
        <p:spPr>
          <a:xfrm>
            <a:off x="2519297" y="3664669"/>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Tree>
    <p:extLst>
      <p:ext uri="{BB962C8B-B14F-4D97-AF65-F5344CB8AC3E}">
        <p14:creationId xmlns:p14="http://schemas.microsoft.com/office/powerpoint/2010/main" val="2478801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9"/>
                                        </p:tgtEl>
                                        <p:attrNameLst>
                                          <p:attrName>style.visibility</p:attrName>
                                        </p:attrNameLst>
                                      </p:cBhvr>
                                      <p:to>
                                        <p:strVal val="visible"/>
                                      </p:to>
                                    </p:set>
                                    <p:animEffect transition="in" filter="fade">
                                      <p:cBhvr>
                                        <p:cTn id="11"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latin typeface="Helvetica Neue" charset="0"/>
                <a:ea typeface="Helvetica Neue" charset="0"/>
                <a:cs typeface="Helvetica Neue" charset="0"/>
              </a:rPr>
              <a:t>Grace Hash Join:</a:t>
            </a:r>
            <a:r>
              <a:rPr lang="en-US" b="1" i="1" dirty="0">
                <a:solidFill>
                  <a:schemeClr val="tx1"/>
                </a:solidFill>
                <a:latin typeface="Helvetica Neue" charset="0"/>
                <a:ea typeface="Helvetica Neue" charset="0"/>
                <a:cs typeface="Helvetica Neue" charset="0"/>
              </a:rPr>
              <a:t> Build &amp; </a:t>
            </a:r>
            <a:r>
              <a:rPr lang="en-US" b="1" i="1" u="sng" dirty="0">
                <a:solidFill>
                  <a:schemeClr val="tx1"/>
                </a:solidFill>
                <a:latin typeface="Helvetica Neue" charset="0"/>
                <a:ea typeface="Helvetica Neue" charset="0"/>
                <a:cs typeface="Helvetica Neue" charset="0"/>
              </a:rPr>
              <a:t>Probe</a:t>
            </a:r>
          </a:p>
        </p:txBody>
      </p:sp>
      <p:sp>
        <p:nvSpPr>
          <p:cNvPr id="14" name="Content Placeholder 13">
            <a:extLst>
              <a:ext uri="{FF2B5EF4-FFF2-40B4-BE49-F238E27FC236}">
                <a16:creationId xmlns:a16="http://schemas.microsoft.com/office/drawing/2014/main" id="{19F8CE67-E663-8042-8EC4-72643B050BD3}"/>
              </a:ext>
            </a:extLst>
          </p:cNvPr>
          <p:cNvSpPr>
            <a:spLocks noGrp="1"/>
          </p:cNvSpPr>
          <p:nvPr>
            <p:ph idx="1"/>
          </p:nvPr>
        </p:nvSpPr>
        <p:spPr/>
        <p:txBody>
          <a:bodyPr/>
          <a:lstStyle/>
          <a:p>
            <a:endParaRPr lang="en-US"/>
          </a:p>
        </p:txBody>
      </p:sp>
      <p:sp>
        <p:nvSpPr>
          <p:cNvPr id="4" name="Rectangle 3"/>
          <p:cNvSpPr/>
          <p:nvPr/>
        </p:nvSpPr>
        <p:spPr bwMode="auto">
          <a:xfrm>
            <a:off x="4899942" y="2425046"/>
            <a:ext cx="2998161" cy="2647538"/>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6" name="Group 5"/>
          <p:cNvGrpSpPr/>
          <p:nvPr/>
        </p:nvGrpSpPr>
        <p:grpSpPr>
          <a:xfrm>
            <a:off x="5075389" y="2718966"/>
            <a:ext cx="2358933" cy="549885"/>
            <a:chOff x="3537970" y="2121621"/>
            <a:chExt cx="1740501" cy="441053"/>
          </a:xfrm>
        </p:grpSpPr>
        <p:sp>
          <p:nvSpPr>
            <p:cNvPr id="5" name="Rectangle 4"/>
            <p:cNvSpPr/>
            <p:nvPr/>
          </p:nvSpPr>
          <p:spPr bwMode="auto">
            <a:xfrm>
              <a:off x="3537970" y="2121623"/>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0" name="Rectangle 199"/>
            <p:cNvSpPr/>
            <p:nvPr/>
          </p:nvSpPr>
          <p:spPr bwMode="auto">
            <a:xfrm>
              <a:off x="4118137" y="2121622"/>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1" name="Rectangle 200"/>
            <p:cNvSpPr/>
            <p:nvPr/>
          </p:nvSpPr>
          <p:spPr bwMode="auto">
            <a:xfrm>
              <a:off x="4698304" y="2121621"/>
              <a:ext cx="580167" cy="441051"/>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sp>
        <p:nvSpPr>
          <p:cNvPr id="7" name="TextBox 6"/>
          <p:cNvSpPr txBox="1"/>
          <p:nvPr/>
        </p:nvSpPr>
        <p:spPr>
          <a:xfrm>
            <a:off x="5328937" y="2451741"/>
            <a:ext cx="1861279" cy="276999"/>
          </a:xfrm>
          <a:prstGeom prst="rect">
            <a:avLst/>
          </a:prstGeom>
          <a:noFill/>
        </p:spPr>
        <p:txBody>
          <a:bodyPr wrap="none" rtlCol="0">
            <a:spAutoFit/>
          </a:bodyPr>
          <a:lstStyle/>
          <a:p>
            <a:pPr fontAlgn="base">
              <a:spcBef>
                <a:spcPct val="0"/>
              </a:spcBef>
              <a:spcAft>
                <a:spcPct val="0"/>
              </a:spcAft>
            </a:pPr>
            <a:r>
              <a:rPr lang="en-US" sz="1200">
                <a:solidFill>
                  <a:srgbClr val="000000"/>
                </a:solidFill>
                <a:latin typeface="Arial" charset="0"/>
              </a:rPr>
              <a:t>Hash Table (B-2) Buffers</a:t>
            </a:r>
          </a:p>
        </p:txBody>
      </p:sp>
      <p:grpSp>
        <p:nvGrpSpPr>
          <p:cNvPr id="204" name="Group 203"/>
          <p:cNvGrpSpPr/>
          <p:nvPr/>
        </p:nvGrpSpPr>
        <p:grpSpPr>
          <a:xfrm>
            <a:off x="4976659" y="3470380"/>
            <a:ext cx="983768" cy="1506693"/>
            <a:chOff x="2837793" y="2705535"/>
            <a:chExt cx="983768" cy="1585959"/>
          </a:xfrm>
        </p:grpSpPr>
        <p:sp>
          <p:nvSpPr>
            <p:cNvPr id="205" name="Rectangle 204"/>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6" name="TextBox 205"/>
            <p:cNvSpPr txBox="1"/>
            <p:nvPr/>
          </p:nvSpPr>
          <p:spPr>
            <a:xfrm>
              <a:off x="2837793" y="2705535"/>
              <a:ext cx="983768" cy="291572"/>
            </a:xfrm>
            <a:prstGeom prst="rect">
              <a:avLst/>
            </a:prstGeom>
            <a:noFill/>
          </p:spPr>
          <p:txBody>
            <a:bodyPr wrap="square" rtlCol="0">
              <a:spAutoFit/>
            </a:bodyPr>
            <a:lstStyle/>
            <a:p>
              <a:pPr algn="ctr" fontAlgn="base">
                <a:spcBef>
                  <a:spcPct val="0"/>
                </a:spcBef>
                <a:spcAft>
                  <a:spcPct val="0"/>
                </a:spcAft>
              </a:pPr>
              <a:r>
                <a:rPr lang="en-US" sz="1200" dirty="0">
                  <a:solidFill>
                    <a:srgbClr val="000000"/>
                  </a:solidFill>
                  <a:latin typeface="Arial" charset="0"/>
                </a:rPr>
                <a:t>1 Buffer</a:t>
              </a:r>
            </a:p>
          </p:txBody>
        </p:sp>
      </p:grpSp>
      <p:grpSp>
        <p:nvGrpSpPr>
          <p:cNvPr id="207" name="Group 206"/>
          <p:cNvGrpSpPr/>
          <p:nvPr/>
        </p:nvGrpSpPr>
        <p:grpSpPr>
          <a:xfrm>
            <a:off x="6496467" y="3470380"/>
            <a:ext cx="1318367" cy="1506693"/>
            <a:chOff x="2837793" y="2705535"/>
            <a:chExt cx="983769" cy="1585959"/>
          </a:xfrm>
        </p:grpSpPr>
        <p:sp>
          <p:nvSpPr>
            <p:cNvPr id="208" name="Rectangle 207"/>
            <p:cNvSpPr/>
            <p:nvPr/>
          </p:nvSpPr>
          <p:spPr bwMode="auto">
            <a:xfrm>
              <a:off x="2837793" y="2962657"/>
              <a:ext cx="983768" cy="13288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algn="ct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09" name="TextBox 208"/>
            <p:cNvSpPr txBox="1"/>
            <p:nvPr/>
          </p:nvSpPr>
          <p:spPr>
            <a:xfrm>
              <a:off x="2837794" y="2705535"/>
              <a:ext cx="983768" cy="291572"/>
            </a:xfrm>
            <a:prstGeom prst="rect">
              <a:avLst/>
            </a:prstGeom>
            <a:noFill/>
          </p:spPr>
          <p:txBody>
            <a:bodyPr wrap="square" rtlCol="0">
              <a:spAutoFit/>
            </a:bodyPr>
            <a:lstStyle/>
            <a:p>
              <a:pPr algn="ctr" fontAlgn="base">
                <a:spcBef>
                  <a:spcPct val="0"/>
                </a:spcBef>
                <a:spcAft>
                  <a:spcPct val="0"/>
                </a:spcAft>
              </a:pPr>
              <a:r>
                <a:rPr lang="en-US" sz="1200" dirty="0">
                  <a:solidFill>
                    <a:srgbClr val="000000"/>
                  </a:solidFill>
                  <a:latin typeface="Arial" charset="0"/>
                </a:rPr>
                <a:t>1 Buffer</a:t>
              </a:r>
            </a:p>
          </p:txBody>
        </p:sp>
      </p:grpSp>
      <p:grpSp>
        <p:nvGrpSpPr>
          <p:cNvPr id="219" name="Group 218"/>
          <p:cNvGrpSpPr/>
          <p:nvPr/>
        </p:nvGrpSpPr>
        <p:grpSpPr>
          <a:xfrm rot="16200000">
            <a:off x="5457240" y="3857603"/>
            <a:ext cx="1537894" cy="429854"/>
            <a:chOff x="3431401" y="3323249"/>
            <a:chExt cx="1537894" cy="429854"/>
          </a:xfrm>
        </p:grpSpPr>
        <p:sp>
          <p:nvSpPr>
            <p:cNvPr id="220" name="Right Arrow 219"/>
            <p:cNvSpPr/>
            <p:nvPr/>
          </p:nvSpPr>
          <p:spPr bwMode="auto">
            <a:xfrm>
              <a:off x="3485946" y="3323249"/>
              <a:ext cx="1483346" cy="429854"/>
            </a:xfrm>
            <a:prstGeom prst="rightArrow">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FFFFFF"/>
                </a:solidFill>
                <a:latin typeface="Arial" charset="0"/>
              </a:endParaRPr>
            </a:p>
          </p:txBody>
        </p:sp>
        <p:sp>
          <p:nvSpPr>
            <p:cNvPr id="221" name="TextBox 220"/>
            <p:cNvSpPr txBox="1"/>
            <p:nvPr/>
          </p:nvSpPr>
          <p:spPr>
            <a:xfrm>
              <a:off x="3431401" y="3365206"/>
              <a:ext cx="1537894" cy="338554"/>
            </a:xfrm>
            <a:prstGeom prst="rect">
              <a:avLst/>
            </a:prstGeom>
            <a:noFill/>
          </p:spPr>
          <p:txBody>
            <a:bodyPr wrap="square" rtlCol="0">
              <a:spAutoFit/>
            </a:bodyPr>
            <a:lstStyle/>
            <a:p>
              <a:pPr fontAlgn="base">
                <a:spcBef>
                  <a:spcPct val="0"/>
                </a:spcBef>
                <a:spcAft>
                  <a:spcPct val="0"/>
                </a:spcAft>
              </a:pPr>
              <a:r>
                <a:rPr lang="en-US" sz="1600" dirty="0">
                  <a:solidFill>
                    <a:srgbClr val="FFFFFF"/>
                  </a:solidFill>
                  <a:latin typeface="Arial" charset="0"/>
                </a:rPr>
                <a:t>New Hash Fn.</a:t>
              </a:r>
            </a:p>
          </p:txBody>
        </p:sp>
      </p:grpSp>
      <p:sp>
        <p:nvSpPr>
          <p:cNvPr id="286" name="Can 285"/>
          <p:cNvSpPr/>
          <p:nvPr/>
        </p:nvSpPr>
        <p:spPr bwMode="auto">
          <a:xfrm>
            <a:off x="1951029" y="1990988"/>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87" name="Can 286"/>
          <p:cNvSpPr/>
          <p:nvPr/>
        </p:nvSpPr>
        <p:spPr bwMode="auto">
          <a:xfrm>
            <a:off x="1951029" y="3648173"/>
            <a:ext cx="1972266" cy="1565249"/>
          </a:xfrm>
          <a:prstGeom prst="can">
            <a:avLst>
              <a:gd name="adj" fmla="val 17254"/>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8" name="Folded Corner 337"/>
          <p:cNvSpPr/>
          <p:nvPr/>
        </p:nvSpPr>
        <p:spPr bwMode="auto">
          <a:xfrm>
            <a:off x="5148673" y="3852913"/>
            <a:ext cx="626393" cy="997952"/>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39" name="Group 338"/>
          <p:cNvGrpSpPr/>
          <p:nvPr/>
        </p:nvGrpSpPr>
        <p:grpSpPr>
          <a:xfrm>
            <a:off x="5196044" y="3897887"/>
            <a:ext cx="518572" cy="144692"/>
            <a:chOff x="2706939" y="2683896"/>
            <a:chExt cx="558178" cy="155743"/>
          </a:xfrm>
        </p:grpSpPr>
        <p:sp>
          <p:nvSpPr>
            <p:cNvPr id="346" name="Rectangle 34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7" name="Oval 346"/>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0" name="Group 339"/>
          <p:cNvGrpSpPr/>
          <p:nvPr/>
        </p:nvGrpSpPr>
        <p:grpSpPr>
          <a:xfrm>
            <a:off x="5196044" y="4118390"/>
            <a:ext cx="518572" cy="144692"/>
            <a:chOff x="2706939" y="2683896"/>
            <a:chExt cx="558178" cy="155743"/>
          </a:xfrm>
        </p:grpSpPr>
        <p:sp>
          <p:nvSpPr>
            <p:cNvPr id="344" name="Rectangle 343"/>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5" name="Oval 344"/>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1" name="Group 340"/>
          <p:cNvGrpSpPr/>
          <p:nvPr/>
        </p:nvGrpSpPr>
        <p:grpSpPr>
          <a:xfrm>
            <a:off x="5196044" y="4322773"/>
            <a:ext cx="518572" cy="144692"/>
            <a:chOff x="2706939" y="2683896"/>
            <a:chExt cx="558178" cy="155743"/>
          </a:xfrm>
        </p:grpSpPr>
        <p:sp>
          <p:nvSpPr>
            <p:cNvPr id="342" name="Rectangle 34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43" name="Oval 342"/>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289" name="Group 288"/>
          <p:cNvGrpSpPr/>
          <p:nvPr/>
        </p:nvGrpSpPr>
        <p:grpSpPr>
          <a:xfrm>
            <a:off x="2002152" y="4024254"/>
            <a:ext cx="437867" cy="697597"/>
            <a:chOff x="5212695" y="3779389"/>
            <a:chExt cx="674234" cy="1074171"/>
          </a:xfrm>
        </p:grpSpPr>
        <p:sp>
          <p:nvSpPr>
            <p:cNvPr id="325" name="Folded Corner 324"/>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26" name="Group 325"/>
            <p:cNvGrpSpPr/>
            <p:nvPr/>
          </p:nvGrpSpPr>
          <p:grpSpPr>
            <a:xfrm>
              <a:off x="5271256" y="3835077"/>
              <a:ext cx="558178" cy="155743"/>
              <a:chOff x="2706939" y="2683896"/>
              <a:chExt cx="558178" cy="155743"/>
            </a:xfrm>
          </p:grpSpPr>
          <p:sp>
            <p:nvSpPr>
              <p:cNvPr id="336" name="Rectangle 33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7" name="Oval 336"/>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7" name="Group 326"/>
            <p:cNvGrpSpPr/>
            <p:nvPr/>
          </p:nvGrpSpPr>
          <p:grpSpPr>
            <a:xfrm>
              <a:off x="5271256" y="4049793"/>
              <a:ext cx="558178" cy="155743"/>
              <a:chOff x="2706939" y="2683896"/>
              <a:chExt cx="558178" cy="155743"/>
            </a:xfrm>
          </p:grpSpPr>
          <p:sp>
            <p:nvSpPr>
              <p:cNvPr id="334" name="Rectangle 333"/>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5" name="Oval 334"/>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8" name="Group 327"/>
            <p:cNvGrpSpPr/>
            <p:nvPr/>
          </p:nvGrpSpPr>
          <p:grpSpPr>
            <a:xfrm>
              <a:off x="5267380" y="4279265"/>
              <a:ext cx="558178" cy="155743"/>
              <a:chOff x="2706939" y="2683896"/>
              <a:chExt cx="558178" cy="155743"/>
            </a:xfrm>
          </p:grpSpPr>
          <p:sp>
            <p:nvSpPr>
              <p:cNvPr id="332" name="Rectangle 33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3" name="Oval 332"/>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29" name="Group 328"/>
            <p:cNvGrpSpPr/>
            <p:nvPr/>
          </p:nvGrpSpPr>
          <p:grpSpPr>
            <a:xfrm>
              <a:off x="5263685" y="4496305"/>
              <a:ext cx="558178" cy="155743"/>
              <a:chOff x="2706939" y="2683896"/>
              <a:chExt cx="558178" cy="155743"/>
            </a:xfrm>
          </p:grpSpPr>
          <p:sp>
            <p:nvSpPr>
              <p:cNvPr id="330" name="Rectangle 329"/>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31" name="Oval 330"/>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0" name="Group 289"/>
          <p:cNvGrpSpPr/>
          <p:nvPr/>
        </p:nvGrpSpPr>
        <p:grpSpPr>
          <a:xfrm>
            <a:off x="2469764" y="4027216"/>
            <a:ext cx="437867" cy="697598"/>
            <a:chOff x="5212695" y="3779389"/>
            <a:chExt cx="674234" cy="1074171"/>
          </a:xfrm>
        </p:grpSpPr>
        <p:sp>
          <p:nvSpPr>
            <p:cNvPr id="321" name="Folded Corner 320"/>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322" name="Group 321"/>
            <p:cNvGrpSpPr/>
            <p:nvPr/>
          </p:nvGrpSpPr>
          <p:grpSpPr>
            <a:xfrm>
              <a:off x="5266991" y="3855061"/>
              <a:ext cx="558178" cy="155743"/>
              <a:chOff x="2706939" y="2683896"/>
              <a:chExt cx="558178" cy="155743"/>
            </a:xfrm>
          </p:grpSpPr>
          <p:sp>
            <p:nvSpPr>
              <p:cNvPr id="323" name="Rectangle 322"/>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24" name="Oval 323"/>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2" name="Group 291"/>
          <p:cNvGrpSpPr/>
          <p:nvPr/>
        </p:nvGrpSpPr>
        <p:grpSpPr>
          <a:xfrm>
            <a:off x="2932430" y="4031769"/>
            <a:ext cx="434498" cy="692163"/>
            <a:chOff x="5212695" y="3779389"/>
            <a:chExt cx="674234" cy="1074171"/>
          </a:xfrm>
        </p:grpSpPr>
        <p:sp>
          <p:nvSpPr>
            <p:cNvPr id="298" name="Folded Corner 297"/>
            <p:cNvSpPr/>
            <p:nvPr/>
          </p:nvSpPr>
          <p:spPr bwMode="auto">
            <a:xfrm>
              <a:off x="5212695" y="3779389"/>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299" name="Group 298"/>
            <p:cNvGrpSpPr/>
            <p:nvPr/>
          </p:nvGrpSpPr>
          <p:grpSpPr>
            <a:xfrm>
              <a:off x="5276334" y="3837037"/>
              <a:ext cx="558178" cy="155743"/>
              <a:chOff x="2706939" y="2683896"/>
              <a:chExt cx="558178" cy="155743"/>
            </a:xfrm>
          </p:grpSpPr>
          <p:sp>
            <p:nvSpPr>
              <p:cNvPr id="309" name="Rectangle 30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10" name="Oval 309"/>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0" name="Group 299"/>
            <p:cNvGrpSpPr/>
            <p:nvPr/>
          </p:nvGrpSpPr>
          <p:grpSpPr>
            <a:xfrm>
              <a:off x="5271256" y="4055478"/>
              <a:ext cx="558178" cy="155743"/>
              <a:chOff x="2706939" y="2683896"/>
              <a:chExt cx="558178" cy="155743"/>
            </a:xfrm>
          </p:grpSpPr>
          <p:sp>
            <p:nvSpPr>
              <p:cNvPr id="307" name="Rectangle 30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8" name="Oval 307"/>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1" name="Group 300"/>
            <p:cNvGrpSpPr/>
            <p:nvPr/>
          </p:nvGrpSpPr>
          <p:grpSpPr>
            <a:xfrm>
              <a:off x="5270723" y="4276145"/>
              <a:ext cx="558178" cy="155743"/>
              <a:chOff x="2706939" y="2683896"/>
              <a:chExt cx="558178" cy="155743"/>
            </a:xfrm>
          </p:grpSpPr>
          <p:sp>
            <p:nvSpPr>
              <p:cNvPr id="305" name="Rectangle 30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6" name="Oval 305"/>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02" name="Group 301"/>
            <p:cNvGrpSpPr/>
            <p:nvPr/>
          </p:nvGrpSpPr>
          <p:grpSpPr>
            <a:xfrm>
              <a:off x="5270723" y="4489536"/>
              <a:ext cx="558178" cy="155743"/>
              <a:chOff x="2706939" y="2683896"/>
              <a:chExt cx="558178" cy="155743"/>
            </a:xfrm>
          </p:grpSpPr>
          <p:sp>
            <p:nvSpPr>
              <p:cNvPr id="303" name="Rectangle 302"/>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04" name="Oval 303"/>
              <p:cNvSpPr/>
              <p:nvPr/>
            </p:nvSpPr>
            <p:spPr bwMode="auto">
              <a:xfrm>
                <a:off x="2706939" y="2683896"/>
                <a:ext cx="155743" cy="155743"/>
              </a:xfrm>
              <a:prstGeom prst="ellipse">
                <a:avLst/>
              </a:prstGeom>
              <a:solidFill>
                <a:srgbClr val="FF40FF"/>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293" name="Group 292"/>
          <p:cNvGrpSpPr/>
          <p:nvPr/>
        </p:nvGrpSpPr>
        <p:grpSpPr>
          <a:xfrm>
            <a:off x="3418109" y="4033062"/>
            <a:ext cx="434498" cy="692230"/>
            <a:chOff x="5205657" y="3760668"/>
            <a:chExt cx="674234" cy="1074171"/>
          </a:xfrm>
        </p:grpSpPr>
        <p:sp>
          <p:nvSpPr>
            <p:cNvPr id="294" name="Folded Corner 293"/>
            <p:cNvSpPr/>
            <p:nvPr/>
          </p:nvSpPr>
          <p:spPr bwMode="auto">
            <a:xfrm>
              <a:off x="5205657" y="3760668"/>
              <a:ext cx="674234" cy="1074171"/>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295" name="Group 294"/>
            <p:cNvGrpSpPr/>
            <p:nvPr/>
          </p:nvGrpSpPr>
          <p:grpSpPr>
            <a:xfrm>
              <a:off x="5254753" y="3823271"/>
              <a:ext cx="558178" cy="155743"/>
              <a:chOff x="2706939" y="2683896"/>
              <a:chExt cx="558178" cy="155743"/>
            </a:xfrm>
          </p:grpSpPr>
          <p:sp>
            <p:nvSpPr>
              <p:cNvPr id="296" name="Rectangle 295"/>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97" name="Oval 296"/>
              <p:cNvSpPr/>
              <p:nvPr/>
            </p:nvSpPr>
            <p:spPr bwMode="auto">
              <a:xfrm>
                <a:off x="2706939" y="2683896"/>
                <a:ext cx="155743" cy="155743"/>
              </a:xfrm>
              <a:prstGeom prst="ellipse">
                <a:avLst/>
              </a:prstGeom>
              <a:solidFill>
                <a:srgbClr val="FFFF00"/>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0" name="Group 9"/>
          <p:cNvGrpSpPr/>
          <p:nvPr/>
        </p:nvGrpSpPr>
        <p:grpSpPr>
          <a:xfrm>
            <a:off x="5212431" y="2796188"/>
            <a:ext cx="1112364" cy="195166"/>
            <a:chOff x="3688431" y="2796188"/>
            <a:chExt cx="1112364" cy="195166"/>
          </a:xfrm>
        </p:grpSpPr>
        <p:grpSp>
          <p:nvGrpSpPr>
            <p:cNvPr id="213" name="Group 212"/>
            <p:cNvGrpSpPr/>
            <p:nvPr/>
          </p:nvGrpSpPr>
          <p:grpSpPr>
            <a:xfrm>
              <a:off x="3691734" y="2796188"/>
              <a:ext cx="364368" cy="101666"/>
              <a:chOff x="2706939" y="2683896"/>
              <a:chExt cx="558178" cy="155743"/>
            </a:xfrm>
          </p:grpSpPr>
          <p:sp>
            <p:nvSpPr>
              <p:cNvPr id="217" name="Rectangle 216"/>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18" name="Oval 217"/>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214" name="Group 213"/>
            <p:cNvGrpSpPr/>
            <p:nvPr/>
          </p:nvGrpSpPr>
          <p:grpSpPr>
            <a:xfrm>
              <a:off x="4436427" y="2796188"/>
              <a:ext cx="364368" cy="101666"/>
              <a:chOff x="2706939" y="2683896"/>
              <a:chExt cx="558178" cy="155743"/>
            </a:xfrm>
          </p:grpSpPr>
          <p:sp>
            <p:nvSpPr>
              <p:cNvPr id="215" name="Rectangle 214"/>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216" name="Oval 215"/>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348" name="Group 347"/>
            <p:cNvGrpSpPr/>
            <p:nvPr/>
          </p:nvGrpSpPr>
          <p:grpSpPr>
            <a:xfrm>
              <a:off x="3688431" y="2889688"/>
              <a:ext cx="364368" cy="101666"/>
              <a:chOff x="2706939" y="2683896"/>
              <a:chExt cx="558178" cy="155743"/>
            </a:xfrm>
          </p:grpSpPr>
          <p:sp>
            <p:nvSpPr>
              <p:cNvPr id="349" name="Rectangle 348"/>
              <p:cNvSpPr/>
              <p:nvPr/>
            </p:nvSpPr>
            <p:spPr bwMode="auto">
              <a:xfrm>
                <a:off x="2793138" y="2726541"/>
                <a:ext cx="471979" cy="70453"/>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350" name="Oval 34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sp>
        <p:nvSpPr>
          <p:cNvPr id="90" name="Folded Corner 89"/>
          <p:cNvSpPr/>
          <p:nvPr/>
        </p:nvSpPr>
        <p:spPr bwMode="auto">
          <a:xfrm>
            <a:off x="6563960" y="3807537"/>
            <a:ext cx="1183378" cy="1076648"/>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cxnSp>
        <p:nvCxnSpPr>
          <p:cNvPr id="8" name="Straight Arrow Connector 7"/>
          <p:cNvCxnSpPr>
            <a:stCxn id="342" idx="0"/>
            <a:endCxn id="349" idx="2"/>
          </p:cNvCxnSpPr>
          <p:nvPr/>
        </p:nvCxnSpPr>
        <p:spPr bwMode="auto">
          <a:xfrm flipH="1" flipV="1">
            <a:off x="5422750" y="2963516"/>
            <a:ext cx="72622" cy="1398876"/>
          </a:xfrm>
          <a:prstGeom prst="straightConnector1">
            <a:avLst/>
          </a:prstGeom>
          <a:ln>
            <a:headEnd type="none" w="med" len="med"/>
            <a:tailEnd type="triangle"/>
          </a:ln>
        </p:spPr>
        <p:style>
          <a:lnRef idx="3">
            <a:schemeClr val="accent6"/>
          </a:lnRef>
          <a:fillRef idx="0">
            <a:schemeClr val="accent6"/>
          </a:fillRef>
          <a:effectRef idx="2">
            <a:schemeClr val="accent6"/>
          </a:effectRef>
          <a:fontRef idx="minor">
            <a:schemeClr val="tx1"/>
          </a:fontRef>
        </p:style>
      </p:cxnSp>
      <p:grpSp>
        <p:nvGrpSpPr>
          <p:cNvPr id="12" name="Group 11"/>
          <p:cNvGrpSpPr/>
          <p:nvPr/>
        </p:nvGrpSpPr>
        <p:grpSpPr>
          <a:xfrm>
            <a:off x="6700303" y="3865160"/>
            <a:ext cx="862915" cy="144692"/>
            <a:chOff x="5102364" y="3915253"/>
            <a:chExt cx="862915" cy="144692"/>
          </a:xfrm>
        </p:grpSpPr>
        <p:grpSp>
          <p:nvGrpSpPr>
            <p:cNvPr id="94" name="Group 93"/>
            <p:cNvGrpSpPr/>
            <p:nvPr/>
          </p:nvGrpSpPr>
          <p:grpSpPr>
            <a:xfrm>
              <a:off x="5102364" y="3915253"/>
              <a:ext cx="518572" cy="144692"/>
              <a:chOff x="2706939" y="2683896"/>
              <a:chExt cx="558178" cy="155743"/>
            </a:xfrm>
          </p:grpSpPr>
          <p:sp>
            <p:nvSpPr>
              <p:cNvPr id="95" name="Rectangle 9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96" name="Oval 95"/>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1" name="Group 10"/>
            <p:cNvGrpSpPr/>
            <p:nvPr/>
          </p:nvGrpSpPr>
          <p:grpSpPr>
            <a:xfrm>
              <a:off x="5600911" y="3936766"/>
              <a:ext cx="364368" cy="101666"/>
              <a:chOff x="3844134" y="2948588"/>
              <a:chExt cx="364368" cy="101666"/>
            </a:xfrm>
          </p:grpSpPr>
          <p:sp>
            <p:nvSpPr>
              <p:cNvPr id="97" name="Rectangle 96"/>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98" name="Oval 97"/>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01" name="Group 100"/>
          <p:cNvGrpSpPr/>
          <p:nvPr/>
        </p:nvGrpSpPr>
        <p:grpSpPr>
          <a:xfrm>
            <a:off x="6700303" y="4077463"/>
            <a:ext cx="862915" cy="144692"/>
            <a:chOff x="5102364" y="3915253"/>
            <a:chExt cx="862915" cy="144692"/>
          </a:xfrm>
        </p:grpSpPr>
        <p:grpSp>
          <p:nvGrpSpPr>
            <p:cNvPr id="102" name="Group 101"/>
            <p:cNvGrpSpPr/>
            <p:nvPr/>
          </p:nvGrpSpPr>
          <p:grpSpPr>
            <a:xfrm>
              <a:off x="5102364" y="3915253"/>
              <a:ext cx="518572" cy="144692"/>
              <a:chOff x="2706939" y="2683896"/>
              <a:chExt cx="558178" cy="155743"/>
            </a:xfrm>
          </p:grpSpPr>
          <p:sp>
            <p:nvSpPr>
              <p:cNvPr id="106" name="Rectangle 105"/>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07" name="Oval 106"/>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03" name="Group 102"/>
            <p:cNvGrpSpPr/>
            <p:nvPr/>
          </p:nvGrpSpPr>
          <p:grpSpPr>
            <a:xfrm>
              <a:off x="5600911" y="3936766"/>
              <a:ext cx="364368" cy="101666"/>
              <a:chOff x="3844134" y="2948588"/>
              <a:chExt cx="364368" cy="101666"/>
            </a:xfrm>
          </p:grpSpPr>
          <p:sp>
            <p:nvSpPr>
              <p:cNvPr id="104" name="Rectangle 103"/>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05" name="Oval 104"/>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99" name="Group 98"/>
          <p:cNvGrpSpPr/>
          <p:nvPr/>
        </p:nvGrpSpPr>
        <p:grpSpPr>
          <a:xfrm>
            <a:off x="6700303" y="4282687"/>
            <a:ext cx="862915" cy="144692"/>
            <a:chOff x="5102364" y="3915253"/>
            <a:chExt cx="862915" cy="144692"/>
          </a:xfrm>
        </p:grpSpPr>
        <p:grpSp>
          <p:nvGrpSpPr>
            <p:cNvPr id="100" name="Group 99"/>
            <p:cNvGrpSpPr/>
            <p:nvPr/>
          </p:nvGrpSpPr>
          <p:grpSpPr>
            <a:xfrm>
              <a:off x="5102364" y="3915253"/>
              <a:ext cx="518572" cy="144692"/>
              <a:chOff x="2706939" y="2683896"/>
              <a:chExt cx="558178" cy="155743"/>
            </a:xfrm>
          </p:grpSpPr>
          <p:sp>
            <p:nvSpPr>
              <p:cNvPr id="111" name="Rectangle 11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12" name="Oval 111"/>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08" name="Group 107"/>
            <p:cNvGrpSpPr/>
            <p:nvPr/>
          </p:nvGrpSpPr>
          <p:grpSpPr>
            <a:xfrm>
              <a:off x="5600911" y="3936766"/>
              <a:ext cx="364368" cy="101666"/>
              <a:chOff x="3844134" y="2948588"/>
              <a:chExt cx="364368" cy="101666"/>
            </a:xfrm>
          </p:grpSpPr>
          <p:sp>
            <p:nvSpPr>
              <p:cNvPr id="109" name="Rectangle 108"/>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10" name="Oval 109"/>
              <p:cNvSpPr/>
              <p:nvPr/>
            </p:nvSpPr>
            <p:spPr bwMode="auto">
              <a:xfrm>
                <a:off x="3844134" y="2948588"/>
                <a:ext cx="101666" cy="101666"/>
              </a:xfrm>
              <a:prstGeom prst="ellipse">
                <a:avLst/>
              </a:prstGeom>
              <a:solidFill>
                <a:schemeClr val="bg2"/>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27" name="Group 126"/>
          <p:cNvGrpSpPr/>
          <p:nvPr/>
        </p:nvGrpSpPr>
        <p:grpSpPr>
          <a:xfrm>
            <a:off x="6696412" y="4489746"/>
            <a:ext cx="862915" cy="144692"/>
            <a:chOff x="5102364" y="3915253"/>
            <a:chExt cx="862915" cy="144692"/>
          </a:xfrm>
        </p:grpSpPr>
        <p:grpSp>
          <p:nvGrpSpPr>
            <p:cNvPr id="128" name="Group 127"/>
            <p:cNvGrpSpPr/>
            <p:nvPr/>
          </p:nvGrpSpPr>
          <p:grpSpPr>
            <a:xfrm>
              <a:off x="5102364" y="3915253"/>
              <a:ext cx="518572" cy="144692"/>
              <a:chOff x="2706939" y="2683896"/>
              <a:chExt cx="558178" cy="155743"/>
            </a:xfrm>
          </p:grpSpPr>
          <p:sp>
            <p:nvSpPr>
              <p:cNvPr id="132" name="Rectangle 131"/>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3" name="Oval 132"/>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29" name="Group 128"/>
            <p:cNvGrpSpPr/>
            <p:nvPr/>
          </p:nvGrpSpPr>
          <p:grpSpPr>
            <a:xfrm>
              <a:off x="5600911" y="3936766"/>
              <a:ext cx="364368" cy="101666"/>
              <a:chOff x="3844134" y="2948588"/>
              <a:chExt cx="364368" cy="101666"/>
            </a:xfrm>
          </p:grpSpPr>
          <p:sp>
            <p:nvSpPr>
              <p:cNvPr id="130" name="Rectangle 129"/>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1" name="Oval 130"/>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34" name="Group 133"/>
          <p:cNvGrpSpPr/>
          <p:nvPr/>
        </p:nvGrpSpPr>
        <p:grpSpPr>
          <a:xfrm>
            <a:off x="6696412" y="4702049"/>
            <a:ext cx="862915" cy="144692"/>
            <a:chOff x="5102364" y="3915253"/>
            <a:chExt cx="862915" cy="144692"/>
          </a:xfrm>
        </p:grpSpPr>
        <p:grpSp>
          <p:nvGrpSpPr>
            <p:cNvPr id="135" name="Group 134"/>
            <p:cNvGrpSpPr/>
            <p:nvPr/>
          </p:nvGrpSpPr>
          <p:grpSpPr>
            <a:xfrm>
              <a:off x="5102364" y="3915253"/>
              <a:ext cx="518572" cy="144692"/>
              <a:chOff x="2706939" y="2683896"/>
              <a:chExt cx="558178" cy="155743"/>
            </a:xfrm>
          </p:grpSpPr>
          <p:sp>
            <p:nvSpPr>
              <p:cNvPr id="139" name="Rectangle 138"/>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0" name="Oval 139"/>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36" name="Group 135"/>
            <p:cNvGrpSpPr/>
            <p:nvPr/>
          </p:nvGrpSpPr>
          <p:grpSpPr>
            <a:xfrm>
              <a:off x="5600911" y="3936766"/>
              <a:ext cx="364368" cy="101666"/>
              <a:chOff x="3844134" y="2948588"/>
              <a:chExt cx="364368" cy="101666"/>
            </a:xfrm>
          </p:grpSpPr>
          <p:sp>
            <p:nvSpPr>
              <p:cNvPr id="137" name="Rectangle 136"/>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38" name="Oval 137"/>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3" name="Group 12"/>
          <p:cNvGrpSpPr/>
          <p:nvPr/>
        </p:nvGrpSpPr>
        <p:grpSpPr>
          <a:xfrm>
            <a:off x="6563960" y="3807537"/>
            <a:ext cx="1183378" cy="1076648"/>
            <a:chOff x="6250036" y="4183526"/>
            <a:chExt cx="1183378" cy="1076648"/>
          </a:xfrm>
        </p:grpSpPr>
        <p:sp>
          <p:nvSpPr>
            <p:cNvPr id="141" name="Folded Corner 140"/>
            <p:cNvSpPr/>
            <p:nvPr/>
          </p:nvSpPr>
          <p:spPr bwMode="auto">
            <a:xfrm>
              <a:off x="6250036" y="4183526"/>
              <a:ext cx="1183378" cy="1076648"/>
            </a:xfrm>
            <a:prstGeom prst="foldedCorner">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nvGrpSpPr>
            <p:cNvPr id="142" name="Group 141"/>
            <p:cNvGrpSpPr/>
            <p:nvPr/>
          </p:nvGrpSpPr>
          <p:grpSpPr>
            <a:xfrm>
              <a:off x="6386378" y="4241149"/>
              <a:ext cx="862915" cy="144692"/>
              <a:chOff x="5102364" y="3915253"/>
              <a:chExt cx="862915" cy="144692"/>
            </a:xfrm>
          </p:grpSpPr>
          <p:grpSp>
            <p:nvGrpSpPr>
              <p:cNvPr id="143" name="Group 142"/>
              <p:cNvGrpSpPr/>
              <p:nvPr/>
            </p:nvGrpSpPr>
            <p:grpSpPr>
              <a:xfrm>
                <a:off x="5102364" y="3915253"/>
                <a:ext cx="518572" cy="144692"/>
                <a:chOff x="2706939" y="2683896"/>
                <a:chExt cx="558178" cy="155743"/>
              </a:xfrm>
            </p:grpSpPr>
            <p:sp>
              <p:nvSpPr>
                <p:cNvPr id="147" name="Rectangle 146"/>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8" name="Oval 147"/>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44" name="Group 143"/>
              <p:cNvGrpSpPr/>
              <p:nvPr/>
            </p:nvGrpSpPr>
            <p:grpSpPr>
              <a:xfrm>
                <a:off x="5600911" y="3936766"/>
                <a:ext cx="364368" cy="101666"/>
                <a:chOff x="3844134" y="2948588"/>
                <a:chExt cx="364368" cy="101666"/>
              </a:xfrm>
            </p:grpSpPr>
            <p:sp>
              <p:nvSpPr>
                <p:cNvPr id="145" name="Rectangle 144"/>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46" name="Oval 145"/>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49" name="Group 148"/>
            <p:cNvGrpSpPr/>
            <p:nvPr/>
          </p:nvGrpSpPr>
          <p:grpSpPr>
            <a:xfrm>
              <a:off x="6386378" y="4453452"/>
              <a:ext cx="862915" cy="144692"/>
              <a:chOff x="5102364" y="3915253"/>
              <a:chExt cx="862915" cy="144692"/>
            </a:xfrm>
          </p:grpSpPr>
          <p:grpSp>
            <p:nvGrpSpPr>
              <p:cNvPr id="150" name="Group 149"/>
              <p:cNvGrpSpPr/>
              <p:nvPr/>
            </p:nvGrpSpPr>
            <p:grpSpPr>
              <a:xfrm>
                <a:off x="5102364" y="3915253"/>
                <a:ext cx="518572" cy="144692"/>
                <a:chOff x="2706939" y="2683896"/>
                <a:chExt cx="558178" cy="155743"/>
              </a:xfrm>
            </p:grpSpPr>
            <p:sp>
              <p:nvSpPr>
                <p:cNvPr id="154" name="Rectangle 153"/>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5" name="Oval 154"/>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1" name="Group 150"/>
              <p:cNvGrpSpPr/>
              <p:nvPr/>
            </p:nvGrpSpPr>
            <p:grpSpPr>
              <a:xfrm>
                <a:off x="5600911" y="3936766"/>
                <a:ext cx="364368" cy="101666"/>
                <a:chOff x="3844134" y="2948588"/>
                <a:chExt cx="364368" cy="101666"/>
              </a:xfrm>
            </p:grpSpPr>
            <p:sp>
              <p:nvSpPr>
                <p:cNvPr id="152" name="Rectangle 151"/>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53" name="Oval 152"/>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56" name="Group 155"/>
            <p:cNvGrpSpPr/>
            <p:nvPr/>
          </p:nvGrpSpPr>
          <p:grpSpPr>
            <a:xfrm>
              <a:off x="6386378" y="4658676"/>
              <a:ext cx="862915" cy="144692"/>
              <a:chOff x="5102364" y="3915253"/>
              <a:chExt cx="862915" cy="144692"/>
            </a:xfrm>
          </p:grpSpPr>
          <p:grpSp>
            <p:nvGrpSpPr>
              <p:cNvPr id="157" name="Group 156"/>
              <p:cNvGrpSpPr/>
              <p:nvPr/>
            </p:nvGrpSpPr>
            <p:grpSpPr>
              <a:xfrm>
                <a:off x="5102364" y="3915253"/>
                <a:ext cx="518572" cy="144692"/>
                <a:chOff x="2706939" y="2683896"/>
                <a:chExt cx="558178" cy="155743"/>
              </a:xfrm>
            </p:grpSpPr>
            <p:sp>
              <p:nvSpPr>
                <p:cNvPr id="161" name="Rectangle 160"/>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2" name="Oval 161"/>
                <p:cNvSpPr/>
                <p:nvPr/>
              </p:nvSpPr>
              <p:spPr bwMode="auto">
                <a:xfrm>
                  <a:off x="2706939" y="2683896"/>
                  <a:ext cx="155743" cy="155743"/>
                </a:xfrm>
                <a:prstGeom prst="ellipse">
                  <a:avLst/>
                </a:prstGeom>
                <a:solidFill>
                  <a:schemeClr val="bg1">
                    <a:lumMod val="85000"/>
                  </a:schemeClr>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58" name="Group 157"/>
              <p:cNvGrpSpPr/>
              <p:nvPr/>
            </p:nvGrpSpPr>
            <p:grpSpPr>
              <a:xfrm>
                <a:off x="5600911" y="3936766"/>
                <a:ext cx="364368" cy="101666"/>
                <a:chOff x="3844134" y="2948588"/>
                <a:chExt cx="364368" cy="101666"/>
              </a:xfrm>
            </p:grpSpPr>
            <p:sp>
              <p:nvSpPr>
                <p:cNvPr id="159" name="Rectangle 158"/>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0" name="Oval 159"/>
                <p:cNvSpPr/>
                <p:nvPr/>
              </p:nvSpPr>
              <p:spPr bwMode="auto">
                <a:xfrm>
                  <a:off x="3844134" y="2948588"/>
                  <a:ext cx="101666" cy="101666"/>
                </a:xfrm>
                <a:prstGeom prst="ellipse">
                  <a:avLst/>
                </a:prstGeom>
                <a:solidFill>
                  <a:schemeClr val="bg2"/>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63" name="Group 162"/>
            <p:cNvGrpSpPr/>
            <p:nvPr/>
          </p:nvGrpSpPr>
          <p:grpSpPr>
            <a:xfrm>
              <a:off x="6382487" y="4865735"/>
              <a:ext cx="862915" cy="144692"/>
              <a:chOff x="5102364" y="3915253"/>
              <a:chExt cx="862915" cy="144692"/>
            </a:xfrm>
          </p:grpSpPr>
          <p:grpSp>
            <p:nvGrpSpPr>
              <p:cNvPr id="164" name="Group 163"/>
              <p:cNvGrpSpPr/>
              <p:nvPr/>
            </p:nvGrpSpPr>
            <p:grpSpPr>
              <a:xfrm>
                <a:off x="5102364" y="3915253"/>
                <a:ext cx="518572" cy="144692"/>
                <a:chOff x="2706939" y="2683896"/>
                <a:chExt cx="558178" cy="155743"/>
              </a:xfrm>
            </p:grpSpPr>
            <p:sp>
              <p:nvSpPr>
                <p:cNvPr id="168" name="Rectangle 167"/>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9" name="Oval 168"/>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65" name="Group 164"/>
              <p:cNvGrpSpPr/>
              <p:nvPr/>
            </p:nvGrpSpPr>
            <p:grpSpPr>
              <a:xfrm>
                <a:off x="5600911" y="3936766"/>
                <a:ext cx="364368" cy="101666"/>
                <a:chOff x="3844134" y="2948588"/>
                <a:chExt cx="364368" cy="101666"/>
              </a:xfrm>
            </p:grpSpPr>
            <p:sp>
              <p:nvSpPr>
                <p:cNvPr id="166" name="Rectangle 165"/>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67" name="Oval 166"/>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nvGrpSpPr>
            <p:cNvPr id="170" name="Group 169"/>
            <p:cNvGrpSpPr/>
            <p:nvPr/>
          </p:nvGrpSpPr>
          <p:grpSpPr>
            <a:xfrm>
              <a:off x="6382487" y="5078038"/>
              <a:ext cx="862915" cy="144692"/>
              <a:chOff x="5102364" y="3915253"/>
              <a:chExt cx="862915" cy="144692"/>
            </a:xfrm>
          </p:grpSpPr>
          <p:grpSp>
            <p:nvGrpSpPr>
              <p:cNvPr id="171" name="Group 170"/>
              <p:cNvGrpSpPr/>
              <p:nvPr/>
            </p:nvGrpSpPr>
            <p:grpSpPr>
              <a:xfrm>
                <a:off x="5102364" y="3915253"/>
                <a:ext cx="518572" cy="144692"/>
                <a:chOff x="2706939" y="2683896"/>
                <a:chExt cx="558178" cy="155743"/>
              </a:xfrm>
            </p:grpSpPr>
            <p:sp>
              <p:nvSpPr>
                <p:cNvPr id="175" name="Rectangle 174"/>
                <p:cNvSpPr/>
                <p:nvPr/>
              </p:nvSpPr>
              <p:spPr bwMode="auto">
                <a:xfrm>
                  <a:off x="2793138" y="2726541"/>
                  <a:ext cx="471979" cy="70453"/>
                </a:xfrm>
                <a:prstGeom prst="rect">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76" name="Oval 175"/>
                <p:cNvSpPr/>
                <p:nvPr/>
              </p:nvSpPr>
              <p:spPr bwMode="auto">
                <a:xfrm>
                  <a:off x="2706939" y="2683896"/>
                  <a:ext cx="155743" cy="155743"/>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nvGrpSpPr>
              <p:cNvPr id="172" name="Group 171"/>
              <p:cNvGrpSpPr/>
              <p:nvPr/>
            </p:nvGrpSpPr>
            <p:grpSpPr>
              <a:xfrm>
                <a:off x="5600911" y="3936766"/>
                <a:ext cx="364368" cy="101666"/>
                <a:chOff x="3844134" y="2948588"/>
                <a:chExt cx="364368" cy="101666"/>
              </a:xfrm>
            </p:grpSpPr>
            <p:sp>
              <p:nvSpPr>
                <p:cNvPr id="173" name="Rectangle 172"/>
                <p:cNvSpPr/>
                <p:nvPr/>
              </p:nvSpPr>
              <p:spPr bwMode="auto">
                <a:xfrm>
                  <a:off x="3900403" y="2976426"/>
                  <a:ext cx="308099" cy="45990"/>
                </a:xfrm>
                <a:prstGeom prst="rec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174" name="Oval 173"/>
                <p:cNvSpPr/>
                <p:nvPr/>
              </p:nvSpPr>
              <p:spPr bwMode="auto">
                <a:xfrm>
                  <a:off x="3844134" y="2948588"/>
                  <a:ext cx="101666" cy="101666"/>
                </a:xfrm>
                <a:prstGeom prst="ellipse">
                  <a:avLst/>
                </a:prstGeom>
                <a:solidFill>
                  <a:srgbClr val="00B050"/>
                </a:solidFill>
                <a:ln>
                  <a:solidFill>
                    <a:schemeClr val="tx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grpSp>
        </p:grpSp>
      </p:grpSp>
      <p:sp>
        <p:nvSpPr>
          <p:cNvPr id="177" name="TextBox 176"/>
          <p:cNvSpPr txBox="1"/>
          <p:nvPr/>
        </p:nvSpPr>
        <p:spPr>
          <a:xfrm>
            <a:off x="2519297" y="1997690"/>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1</a:t>
            </a:r>
          </a:p>
        </p:txBody>
      </p:sp>
      <p:sp>
        <p:nvSpPr>
          <p:cNvPr id="178" name="TextBox 177"/>
          <p:cNvSpPr txBox="1"/>
          <p:nvPr/>
        </p:nvSpPr>
        <p:spPr>
          <a:xfrm>
            <a:off x="2519297" y="3664669"/>
            <a:ext cx="875561" cy="276999"/>
          </a:xfrm>
          <a:prstGeom prst="rect">
            <a:avLst/>
          </a:prstGeom>
          <a:noFill/>
        </p:spPr>
        <p:txBody>
          <a:bodyPr wrap="none" rtlCol="0">
            <a:spAutoFit/>
          </a:bodyPr>
          <a:lstStyle/>
          <a:p>
            <a:pPr fontAlgn="base">
              <a:spcBef>
                <a:spcPct val="0"/>
              </a:spcBef>
              <a:spcAft>
                <a:spcPct val="0"/>
              </a:spcAft>
            </a:pPr>
            <a:r>
              <a:rPr lang="en-US" sz="1200" dirty="0">
                <a:solidFill>
                  <a:srgbClr val="000000"/>
                </a:solidFill>
                <a:latin typeface="Arial" charset="0"/>
              </a:rPr>
              <a:t>Partition 2</a:t>
            </a:r>
          </a:p>
        </p:txBody>
      </p:sp>
    </p:spTree>
    <p:extLst>
      <p:ext uri="{BB962C8B-B14F-4D97-AF65-F5344CB8AC3E}">
        <p14:creationId xmlns:p14="http://schemas.microsoft.com/office/powerpoint/2010/main" val="3108749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7"/>
                                        </p:tgtEl>
                                        <p:attrNameLst>
                                          <p:attrName>style.visibility</p:attrName>
                                        </p:attrNameLst>
                                      </p:cBhvr>
                                      <p:to>
                                        <p:strVal val="visible"/>
                                      </p:to>
                                    </p:set>
                                    <p:animEffect transition="in" filter="fade">
                                      <p:cBhvr>
                                        <p:cTn id="11" dur="500"/>
                                        <p:tgtEl>
                                          <p:spTgt spid="12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4"/>
                                        </p:tgtEl>
                                        <p:attrNameLst>
                                          <p:attrName>style.visibility</p:attrName>
                                        </p:attrNameLst>
                                      </p:cBhvr>
                                      <p:to>
                                        <p:strVal val="visible"/>
                                      </p:to>
                                    </p:set>
                                    <p:animEffect transition="in" filter="fade">
                                      <p:cBhvr>
                                        <p:cTn id="15" dur="500"/>
                                        <p:tgtEl>
                                          <p:spTgt spid="134"/>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0" nodeType="clickEffect">
                                  <p:stCondLst>
                                    <p:cond delay="0"/>
                                  </p:stCondLst>
                                  <p:childTnLst>
                                    <p:set>
                                      <p:cBhvr>
                                        <p:cTn id="19" dur="1" fill="hold">
                                          <p:stCondLst>
                                            <p:cond delay="0"/>
                                          </p:stCondLst>
                                        </p:cTn>
                                        <p:tgtEl>
                                          <p:spTgt spid="90"/>
                                        </p:tgtEl>
                                        <p:attrNameLst>
                                          <p:attrName>style.visibility</p:attrName>
                                        </p:attrNameLst>
                                      </p:cBhvr>
                                      <p:to>
                                        <p:strVal val="hidden"/>
                                      </p:to>
                                    </p:set>
                                  </p:childTnLst>
                                </p:cTn>
                              </p:par>
                              <p:par>
                                <p:cTn id="20" presetID="1" presetClass="entr" presetSubtype="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childTnLst>
                                </p:cTn>
                              </p:par>
                              <p:par>
                                <p:cTn id="22" presetID="1" presetClass="exit" presetSubtype="0" fill="hold" nodeType="withEffect">
                                  <p:stCondLst>
                                    <p:cond delay="0"/>
                                  </p:stCondLst>
                                  <p:childTnLst>
                                    <p:set>
                                      <p:cBhvr>
                                        <p:cTn id="23" dur="1" fill="hold">
                                          <p:stCondLst>
                                            <p:cond delay="0"/>
                                          </p:stCondLst>
                                        </p:cTn>
                                        <p:tgtEl>
                                          <p:spTgt spid="12"/>
                                        </p:tgtEl>
                                        <p:attrNameLst>
                                          <p:attrName>style.visibility</p:attrName>
                                        </p:attrNameLst>
                                      </p:cBhvr>
                                      <p:to>
                                        <p:strVal val="hidden"/>
                                      </p:to>
                                    </p:set>
                                  </p:childTnLst>
                                </p:cTn>
                              </p:par>
                              <p:par>
                                <p:cTn id="24" presetID="1" presetClass="exit" presetSubtype="0" fill="hold" nodeType="withEffect">
                                  <p:stCondLst>
                                    <p:cond delay="0"/>
                                  </p:stCondLst>
                                  <p:childTnLst>
                                    <p:set>
                                      <p:cBhvr>
                                        <p:cTn id="25" dur="1" fill="hold">
                                          <p:stCondLst>
                                            <p:cond delay="0"/>
                                          </p:stCondLst>
                                        </p:cTn>
                                        <p:tgtEl>
                                          <p:spTgt spid="101"/>
                                        </p:tgtEl>
                                        <p:attrNameLst>
                                          <p:attrName>style.visibility</p:attrName>
                                        </p:attrNameLst>
                                      </p:cBhvr>
                                      <p:to>
                                        <p:strVal val="hidden"/>
                                      </p:to>
                                    </p:set>
                                  </p:childTnLst>
                                </p:cTn>
                              </p:par>
                              <p:par>
                                <p:cTn id="26" presetID="1" presetClass="exit" presetSubtype="0" fill="hold" nodeType="withEffect">
                                  <p:stCondLst>
                                    <p:cond delay="0"/>
                                  </p:stCondLst>
                                  <p:childTnLst>
                                    <p:set>
                                      <p:cBhvr>
                                        <p:cTn id="27" dur="1" fill="hold">
                                          <p:stCondLst>
                                            <p:cond delay="0"/>
                                          </p:stCondLst>
                                        </p:cTn>
                                        <p:tgtEl>
                                          <p:spTgt spid="99"/>
                                        </p:tgtEl>
                                        <p:attrNameLst>
                                          <p:attrName>style.visibility</p:attrName>
                                        </p:attrNameLst>
                                      </p:cBhvr>
                                      <p:to>
                                        <p:strVal val="hidden"/>
                                      </p:to>
                                    </p:set>
                                  </p:childTnLst>
                                </p:cTn>
                              </p:par>
                              <p:par>
                                <p:cTn id="28" presetID="1" presetClass="exit" presetSubtype="0" fill="hold" nodeType="withEffect">
                                  <p:stCondLst>
                                    <p:cond delay="0"/>
                                  </p:stCondLst>
                                  <p:childTnLst>
                                    <p:set>
                                      <p:cBhvr>
                                        <p:cTn id="29" dur="1" fill="hold">
                                          <p:stCondLst>
                                            <p:cond delay="0"/>
                                          </p:stCondLst>
                                        </p:cTn>
                                        <p:tgtEl>
                                          <p:spTgt spid="127"/>
                                        </p:tgtEl>
                                        <p:attrNameLst>
                                          <p:attrName>style.visibility</p:attrName>
                                        </p:attrNameLst>
                                      </p:cBhvr>
                                      <p:to>
                                        <p:strVal val="hidden"/>
                                      </p:to>
                                    </p:set>
                                  </p:childTnLst>
                                </p:cTn>
                              </p:par>
                              <p:par>
                                <p:cTn id="30" presetID="1" presetClass="exit" presetSubtype="0" fill="hold" nodeType="withEffect">
                                  <p:stCondLst>
                                    <p:cond delay="0"/>
                                  </p:stCondLst>
                                  <p:childTnLst>
                                    <p:set>
                                      <p:cBhvr>
                                        <p:cTn id="31" dur="1" fill="hold">
                                          <p:stCondLst>
                                            <p:cond delay="0"/>
                                          </p:stCondLst>
                                        </p:cTn>
                                        <p:tgtEl>
                                          <p:spTgt spid="134"/>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42" presetClass="path" presetSubtype="0" accel="50000" decel="50000" fill="hold" nodeType="clickEffect">
                                  <p:stCondLst>
                                    <p:cond delay="0"/>
                                  </p:stCondLst>
                                  <p:childTnLst>
                                    <p:animMotion origin="layout" path="M 1.38889E-6 -4.81481E-6 L 0.46476 0.02709 " pathEditMode="relative" rAng="0" ptsTypes="AA">
                                      <p:cBhvr>
                                        <p:cTn id="35" dur="2000" fill="hold"/>
                                        <p:tgtEl>
                                          <p:spTgt spid="13"/>
                                        </p:tgtEl>
                                        <p:attrNameLst>
                                          <p:attrName>ppt_x</p:attrName>
                                          <p:attrName>ppt_y</p:attrName>
                                        </p:attrNameLst>
                                      </p:cBhvr>
                                      <p:rCtr x="23229" y="134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4"/>
          <p:cNvSpPr>
            <a:spLocks noGrp="1" noChangeArrowheads="1"/>
          </p:cNvSpPr>
          <p:nvPr>
            <p:ph type="title"/>
          </p:nvPr>
        </p:nvSpPr>
        <p:spPr>
          <a:noFill/>
        </p:spPr>
        <p:txBody>
          <a:bodyPr/>
          <a:lstStyle/>
          <a:p>
            <a:r>
              <a:rPr lang="en-US">
                <a:latin typeface="Helvetica Neue Light" charset="0"/>
                <a:ea typeface="Osaka" charset="0"/>
                <a:cs typeface="Helvetica Neue Light" charset="0"/>
              </a:rPr>
              <a:t>Cost of Hash Join</a:t>
            </a:r>
          </a:p>
        </p:txBody>
      </p:sp>
      <p:sp>
        <p:nvSpPr>
          <p:cNvPr id="27650" name="Rectangle 5"/>
          <p:cNvSpPr>
            <a:spLocks noGrp="1" noChangeArrowheads="1"/>
          </p:cNvSpPr>
          <p:nvPr>
            <p:ph idx="1"/>
          </p:nvPr>
        </p:nvSpPr>
        <p:spPr>
          <a:xfrm>
            <a:off x="842143" y="3857228"/>
            <a:ext cx="10515600" cy="4351339"/>
          </a:xfrm>
        </p:spPr>
        <p:txBody>
          <a:bodyPr anchor="t"/>
          <a:lstStyle/>
          <a:p>
            <a:pPr>
              <a:lnSpc>
                <a:spcPct val="90000"/>
              </a:lnSpc>
            </a:pPr>
            <a:r>
              <a:rPr lang="en-US" sz="2400" u="sng" dirty="0">
                <a:solidFill>
                  <a:schemeClr val="tx1"/>
                </a:solidFill>
                <a:latin typeface="Helvetica Neue" charset="0"/>
                <a:ea typeface="Osaka" charset="0"/>
                <a:cs typeface="Helvetica Neue" charset="0"/>
              </a:rPr>
              <a:t>Partitioning phase</a:t>
            </a:r>
            <a:r>
              <a:rPr lang="en-US" sz="2400" dirty="0">
                <a:solidFill>
                  <a:schemeClr val="tx1"/>
                </a:solidFill>
                <a:latin typeface="Helvetica Neue" charset="0"/>
                <a:ea typeface="Osaka" charset="0"/>
                <a:cs typeface="Helvetica Neue" charset="0"/>
              </a:rPr>
              <a:t>: </a:t>
            </a:r>
            <a:r>
              <a:rPr lang="en-US" sz="2400" dirty="0" err="1">
                <a:solidFill>
                  <a:schemeClr val="tx1"/>
                </a:solidFill>
                <a:latin typeface="Helvetica Neue" charset="0"/>
                <a:ea typeface="Osaka" charset="0"/>
                <a:cs typeface="Helvetica Neue" charset="0"/>
              </a:rPr>
              <a:t>read+write</a:t>
            </a:r>
            <a:r>
              <a:rPr lang="en-US" sz="2400" dirty="0">
                <a:solidFill>
                  <a:schemeClr val="tx1"/>
                </a:solidFill>
                <a:latin typeface="Helvetica Neue" charset="0"/>
                <a:ea typeface="Osaka" charset="0"/>
                <a:cs typeface="Helvetica Neue" charset="0"/>
              </a:rPr>
              <a:t> both relations</a:t>
            </a:r>
          </a:p>
          <a:p>
            <a:pPr lvl="1">
              <a:lnSpc>
                <a:spcPct val="90000"/>
              </a:lnSpc>
              <a:buFont typeface="Symbol" charset="2"/>
              <a:buChar char="Þ"/>
            </a:pPr>
            <a:r>
              <a:rPr lang="en-US" sz="2000" dirty="0">
                <a:solidFill>
                  <a:schemeClr val="tx1"/>
                </a:solidFill>
                <a:latin typeface="Helvetica Neue" charset="0"/>
                <a:ea typeface="ＭＳ Ｐゴシック" charset="0"/>
                <a:cs typeface="Helvetica Neue" charset="0"/>
              </a:rPr>
              <a:t>2([</a:t>
            </a:r>
            <a:r>
              <a:rPr lang="en-US" sz="2000" b="1" dirty="0">
                <a:solidFill>
                  <a:schemeClr val="accent4"/>
                </a:solidFill>
                <a:latin typeface="Helvetica Neue" charset="0"/>
                <a:ea typeface="ＭＳ Ｐゴシック" charset="0"/>
                <a:cs typeface="Helvetica Neue" charset="0"/>
              </a:rPr>
              <a:t>R</a:t>
            </a:r>
            <a:r>
              <a:rPr lang="en-US" sz="2000" dirty="0">
                <a:solidFill>
                  <a:schemeClr val="tx1"/>
                </a:solidFill>
                <a:latin typeface="Helvetica Neue" charset="0"/>
                <a:ea typeface="ＭＳ Ｐゴシック" charset="0"/>
                <a:cs typeface="Helvetica Neue" charset="0"/>
              </a:rPr>
              <a:t>]+[</a:t>
            </a:r>
            <a:r>
              <a:rPr lang="en-US" sz="2000" b="1" dirty="0">
                <a:solidFill>
                  <a:schemeClr val="accent6"/>
                </a:solidFill>
                <a:latin typeface="Helvetica Neue" charset="0"/>
                <a:ea typeface="ＭＳ Ｐゴシック" charset="0"/>
                <a:cs typeface="Helvetica Neue" charset="0"/>
              </a:rPr>
              <a:t>S</a:t>
            </a:r>
            <a:r>
              <a:rPr lang="en-US" sz="2000" dirty="0">
                <a:solidFill>
                  <a:schemeClr val="tx1"/>
                </a:solidFill>
                <a:latin typeface="Helvetica Neue" charset="0"/>
                <a:ea typeface="ＭＳ Ｐゴシック" charset="0"/>
                <a:cs typeface="Helvetica Neue" charset="0"/>
              </a:rPr>
              <a:t>]) I/</a:t>
            </a:r>
            <a:r>
              <a:rPr lang="en-US" sz="2000" dirty="0" err="1">
                <a:solidFill>
                  <a:schemeClr val="tx1"/>
                </a:solidFill>
                <a:latin typeface="Helvetica Neue" charset="0"/>
                <a:ea typeface="ＭＳ Ｐゴシック" charset="0"/>
                <a:cs typeface="Helvetica Neue" charset="0"/>
              </a:rPr>
              <a:t>Os</a:t>
            </a:r>
            <a:endParaRPr lang="en-US" sz="2400" u="sng" dirty="0">
              <a:solidFill>
                <a:schemeClr val="tx1"/>
              </a:solidFill>
              <a:latin typeface="Helvetica Neue" charset="0"/>
              <a:ea typeface="Osaka" charset="0"/>
              <a:cs typeface="Helvetica Neue" charset="0"/>
            </a:endParaRPr>
          </a:p>
          <a:p>
            <a:pPr>
              <a:lnSpc>
                <a:spcPct val="90000"/>
              </a:lnSpc>
            </a:pPr>
            <a:r>
              <a:rPr lang="en-US" sz="2400" u="sng" dirty="0">
                <a:solidFill>
                  <a:schemeClr val="tx1"/>
                </a:solidFill>
                <a:latin typeface="Helvetica Neue" charset="0"/>
                <a:ea typeface="Osaka" charset="0"/>
                <a:cs typeface="Helvetica Neue" charset="0"/>
              </a:rPr>
              <a:t>Matching phase</a:t>
            </a:r>
            <a:r>
              <a:rPr lang="en-US" sz="2400" dirty="0">
                <a:solidFill>
                  <a:schemeClr val="tx1"/>
                </a:solidFill>
                <a:latin typeface="Helvetica Neue" charset="0"/>
                <a:ea typeface="Osaka" charset="0"/>
                <a:cs typeface="Helvetica Neue" charset="0"/>
              </a:rPr>
              <a:t>: read both relations, forward output</a:t>
            </a:r>
          </a:p>
          <a:p>
            <a:pPr lvl="1">
              <a:lnSpc>
                <a:spcPct val="90000"/>
              </a:lnSpc>
              <a:buFont typeface="Symbol" charset="2"/>
              <a:buChar char="Þ"/>
            </a:pPr>
            <a:r>
              <a:rPr lang="en-US" sz="2000" dirty="0">
                <a:solidFill>
                  <a:schemeClr val="tx1"/>
                </a:solidFill>
                <a:latin typeface="Helvetica Neue" charset="0"/>
                <a:ea typeface="ＭＳ Ｐゴシック" charset="0"/>
                <a:cs typeface="Helvetica Neue" charset="0"/>
              </a:rPr>
              <a:t>[</a:t>
            </a:r>
            <a:r>
              <a:rPr lang="en-US" sz="2000" b="1" dirty="0">
                <a:solidFill>
                  <a:schemeClr val="accent4"/>
                </a:solidFill>
                <a:latin typeface="Helvetica Neue" charset="0"/>
                <a:ea typeface="ＭＳ Ｐゴシック" charset="0"/>
                <a:cs typeface="Helvetica Neue" charset="0"/>
              </a:rPr>
              <a:t>R</a:t>
            </a:r>
            <a:r>
              <a:rPr lang="en-US" sz="2000" dirty="0">
                <a:solidFill>
                  <a:schemeClr val="tx1"/>
                </a:solidFill>
                <a:latin typeface="Helvetica Neue" charset="0"/>
                <a:ea typeface="ＭＳ Ｐゴシック" charset="0"/>
                <a:cs typeface="Helvetica Neue" charset="0"/>
              </a:rPr>
              <a:t>]+[</a:t>
            </a:r>
            <a:r>
              <a:rPr lang="en-US" sz="2000" b="1" dirty="0">
                <a:solidFill>
                  <a:schemeClr val="accent6"/>
                </a:solidFill>
                <a:latin typeface="Helvetica Neue" charset="0"/>
                <a:ea typeface="ＭＳ Ｐゴシック" charset="0"/>
                <a:cs typeface="Helvetica Neue" charset="0"/>
              </a:rPr>
              <a:t>S</a:t>
            </a:r>
            <a:r>
              <a:rPr lang="en-US" sz="2000" dirty="0">
                <a:solidFill>
                  <a:schemeClr val="tx1"/>
                </a:solidFill>
                <a:latin typeface="Helvetica Neue" charset="0"/>
                <a:ea typeface="ＭＳ Ｐゴシック" charset="0"/>
                <a:cs typeface="Helvetica Neue" charset="0"/>
              </a:rPr>
              <a:t>] </a:t>
            </a:r>
            <a:endParaRPr lang="en-US" sz="2400" dirty="0">
              <a:solidFill>
                <a:schemeClr val="tx1"/>
              </a:solidFill>
              <a:latin typeface="Helvetica Neue" charset="0"/>
              <a:ea typeface="Osaka" charset="0"/>
              <a:cs typeface="Helvetica Neue" charset="0"/>
            </a:endParaRPr>
          </a:p>
          <a:p>
            <a:pPr>
              <a:lnSpc>
                <a:spcPct val="90000"/>
              </a:lnSpc>
            </a:pPr>
            <a:r>
              <a:rPr lang="en-US" sz="2400" dirty="0">
                <a:solidFill>
                  <a:schemeClr val="tx1"/>
                </a:solidFill>
                <a:latin typeface="Helvetica Neue" charset="0"/>
                <a:ea typeface="Osaka" charset="0"/>
                <a:cs typeface="Helvetica Neue" charset="0"/>
              </a:rPr>
              <a:t>Total cost of 2-pass hash join = 3([</a:t>
            </a:r>
            <a:r>
              <a:rPr lang="en-US" sz="2400" b="1" dirty="0">
                <a:solidFill>
                  <a:schemeClr val="accent4"/>
                </a:solidFill>
                <a:latin typeface="Helvetica Neue" charset="0"/>
                <a:ea typeface="Osaka" charset="0"/>
                <a:cs typeface="Helvetica Neue" charset="0"/>
              </a:rPr>
              <a:t>R</a:t>
            </a:r>
            <a:r>
              <a:rPr lang="en-US" sz="2400" dirty="0">
                <a:solidFill>
                  <a:schemeClr val="tx1"/>
                </a:solidFill>
                <a:latin typeface="Helvetica Neue" charset="0"/>
                <a:ea typeface="Osaka" charset="0"/>
                <a:cs typeface="Helvetica Neue" charset="0"/>
              </a:rPr>
              <a:t>]+[</a:t>
            </a:r>
            <a:r>
              <a:rPr lang="en-US" sz="2400" b="1" dirty="0">
                <a:solidFill>
                  <a:schemeClr val="accent6"/>
                </a:solidFill>
                <a:latin typeface="Helvetica Neue" charset="0"/>
                <a:ea typeface="Osaka" charset="0"/>
                <a:cs typeface="Helvetica Neue" charset="0"/>
              </a:rPr>
              <a:t>S</a:t>
            </a:r>
            <a:r>
              <a:rPr lang="en-US" sz="2400" dirty="0">
                <a:solidFill>
                  <a:schemeClr val="tx1"/>
                </a:solidFill>
                <a:latin typeface="Helvetica Neue" charset="0"/>
                <a:ea typeface="Osaka" charset="0"/>
                <a:cs typeface="Helvetica Neue" charset="0"/>
              </a:rPr>
              <a:t>])</a:t>
            </a:r>
          </a:p>
        </p:txBody>
      </p:sp>
      <p:grpSp>
        <p:nvGrpSpPr>
          <p:cNvPr id="511" name="Group 510"/>
          <p:cNvGrpSpPr/>
          <p:nvPr/>
        </p:nvGrpSpPr>
        <p:grpSpPr>
          <a:xfrm>
            <a:off x="2055375" y="1646239"/>
            <a:ext cx="8255439" cy="1539394"/>
            <a:chOff x="531375" y="1087955"/>
            <a:chExt cx="8255439" cy="1539394"/>
          </a:xfrm>
        </p:grpSpPr>
        <p:grpSp>
          <p:nvGrpSpPr>
            <p:cNvPr id="3" name="Group 2"/>
            <p:cNvGrpSpPr/>
            <p:nvPr/>
          </p:nvGrpSpPr>
          <p:grpSpPr>
            <a:xfrm>
              <a:off x="6587851" y="1117968"/>
              <a:ext cx="1675287" cy="1479369"/>
              <a:chOff x="3375941" y="2425046"/>
              <a:chExt cx="2998161" cy="2647538"/>
            </a:xfrm>
          </p:grpSpPr>
          <p:sp>
            <p:nvSpPr>
              <p:cNvPr id="159" name="Rectangle 158"/>
              <p:cNvSpPr/>
              <p:nvPr/>
            </p:nvSpPr>
            <p:spPr bwMode="auto">
              <a:xfrm>
                <a:off x="3375941" y="2425046"/>
                <a:ext cx="2998161" cy="2647538"/>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nvGrpSpPr>
              <p:cNvPr id="160" name="Group 159"/>
              <p:cNvGrpSpPr/>
              <p:nvPr/>
            </p:nvGrpSpPr>
            <p:grpSpPr>
              <a:xfrm>
                <a:off x="3551388" y="2718964"/>
                <a:ext cx="2358933" cy="549885"/>
                <a:chOff x="3537970" y="2121620"/>
                <a:chExt cx="1740501" cy="441053"/>
              </a:xfrm>
            </p:grpSpPr>
            <p:sp>
              <p:nvSpPr>
                <p:cNvPr id="161" name="Rectangle 160"/>
                <p:cNvSpPr/>
                <p:nvPr/>
              </p:nvSpPr>
              <p:spPr bwMode="auto">
                <a:xfrm>
                  <a:off x="3537970" y="2121622"/>
                  <a:ext cx="580167" cy="441051"/>
                </a:xfrm>
                <a:prstGeom prst="rect">
                  <a:avLst/>
                </a:prstGeom>
                <a:gradFill rotWithShape="1">
                  <a:gsLst>
                    <a:gs pos="0">
                      <a:srgbClr val="70AD47">
                        <a:tint val="50000"/>
                        <a:satMod val="300000"/>
                      </a:srgbClr>
                    </a:gs>
                    <a:gs pos="35000">
                      <a:srgbClr val="70AD47">
                        <a:tint val="37000"/>
                        <a:satMod val="300000"/>
                      </a:srgbClr>
                    </a:gs>
                    <a:gs pos="100000">
                      <a:srgbClr val="70AD47">
                        <a:tint val="15000"/>
                        <a:satMod val="350000"/>
                      </a:srgbClr>
                    </a:gs>
                  </a:gsLst>
                  <a:lin ang="16200000" scaled="1"/>
                </a:gradFill>
                <a:ln w="9525" cap="flat" cmpd="sng" algn="ctr">
                  <a:solidFill>
                    <a:srgbClr val="70AD47">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62" name="Rectangle 161"/>
                <p:cNvSpPr/>
                <p:nvPr/>
              </p:nvSpPr>
              <p:spPr bwMode="auto">
                <a:xfrm>
                  <a:off x="4118137" y="2121620"/>
                  <a:ext cx="580167" cy="441051"/>
                </a:xfrm>
                <a:prstGeom prst="rect">
                  <a:avLst/>
                </a:prstGeom>
                <a:gradFill rotWithShape="1">
                  <a:gsLst>
                    <a:gs pos="0">
                      <a:srgbClr val="70AD47">
                        <a:tint val="50000"/>
                        <a:satMod val="300000"/>
                      </a:srgbClr>
                    </a:gs>
                    <a:gs pos="35000">
                      <a:srgbClr val="70AD47">
                        <a:tint val="37000"/>
                        <a:satMod val="300000"/>
                      </a:srgbClr>
                    </a:gs>
                    <a:gs pos="100000">
                      <a:srgbClr val="70AD47">
                        <a:tint val="15000"/>
                        <a:satMod val="350000"/>
                      </a:srgbClr>
                    </a:gs>
                  </a:gsLst>
                  <a:lin ang="16200000" scaled="1"/>
                </a:gradFill>
                <a:ln w="9525" cap="flat" cmpd="sng" algn="ctr">
                  <a:solidFill>
                    <a:srgbClr val="70AD47">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63" name="Rectangle 162"/>
                <p:cNvSpPr/>
                <p:nvPr/>
              </p:nvSpPr>
              <p:spPr bwMode="auto">
                <a:xfrm>
                  <a:off x="4698304" y="2121621"/>
                  <a:ext cx="580167" cy="441051"/>
                </a:xfrm>
                <a:prstGeom prst="rect">
                  <a:avLst/>
                </a:prstGeom>
                <a:gradFill rotWithShape="1">
                  <a:gsLst>
                    <a:gs pos="0">
                      <a:srgbClr val="70AD47">
                        <a:tint val="50000"/>
                        <a:satMod val="300000"/>
                      </a:srgbClr>
                    </a:gs>
                    <a:gs pos="35000">
                      <a:srgbClr val="70AD47">
                        <a:tint val="37000"/>
                        <a:satMod val="300000"/>
                      </a:srgbClr>
                    </a:gs>
                    <a:gs pos="100000">
                      <a:srgbClr val="70AD47">
                        <a:tint val="15000"/>
                        <a:satMod val="350000"/>
                      </a:srgbClr>
                    </a:gs>
                  </a:gsLst>
                  <a:lin ang="16200000" scaled="1"/>
                </a:gradFill>
                <a:ln w="9525" cap="flat" cmpd="sng" algn="ctr">
                  <a:solidFill>
                    <a:srgbClr val="70AD47">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sp>
            <p:nvSpPr>
              <p:cNvPr id="164" name="TextBox 163"/>
              <p:cNvSpPr txBox="1"/>
              <p:nvPr/>
            </p:nvSpPr>
            <p:spPr>
              <a:xfrm>
                <a:off x="3571712" y="2462294"/>
                <a:ext cx="2370205" cy="385567"/>
              </a:xfrm>
              <a:prstGeom prst="rect">
                <a:avLst/>
              </a:prstGeom>
              <a:noFill/>
            </p:spPr>
            <p:txBody>
              <a:bodyPr wrap="none" rtlCol="0">
                <a:spAutoFit/>
              </a:bodyPr>
              <a:lstStyle/>
              <a:p>
                <a:pPr>
                  <a:defRPr/>
                </a:pPr>
                <a:r>
                  <a:rPr lang="en-US" sz="800">
                    <a:solidFill>
                      <a:srgbClr val="000000"/>
                    </a:solidFill>
                    <a:latin typeface="Arial" charset="0"/>
                  </a:rPr>
                  <a:t>Hash Table (B-2) Buffers</a:t>
                </a:r>
              </a:p>
            </p:txBody>
          </p:sp>
          <p:grpSp>
            <p:nvGrpSpPr>
              <p:cNvPr id="165" name="Group 164"/>
              <p:cNvGrpSpPr/>
              <p:nvPr/>
            </p:nvGrpSpPr>
            <p:grpSpPr>
              <a:xfrm>
                <a:off x="3452659" y="3470375"/>
                <a:ext cx="983768" cy="1506694"/>
                <a:chOff x="2837793" y="2705536"/>
                <a:chExt cx="983768" cy="1585962"/>
              </a:xfrm>
            </p:grpSpPr>
            <p:sp>
              <p:nvSpPr>
                <p:cNvPr id="166" name="Rectangle 165"/>
                <p:cNvSpPr/>
                <p:nvPr/>
              </p:nvSpPr>
              <p:spPr bwMode="auto">
                <a:xfrm>
                  <a:off x="2837793" y="2962660"/>
                  <a:ext cx="983768" cy="1328838"/>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67" name="TextBox 166"/>
                <p:cNvSpPr txBox="1"/>
                <p:nvPr/>
              </p:nvSpPr>
              <p:spPr>
                <a:xfrm>
                  <a:off x="2837793" y="2705536"/>
                  <a:ext cx="983768" cy="405852"/>
                </a:xfrm>
                <a:prstGeom prst="rect">
                  <a:avLst/>
                </a:prstGeom>
                <a:noFill/>
              </p:spPr>
              <p:txBody>
                <a:bodyPr wrap="square" rtlCol="0">
                  <a:spAutoFit/>
                </a:bodyPr>
                <a:lstStyle/>
                <a:p>
                  <a:pPr algn="ctr">
                    <a:defRPr/>
                  </a:pPr>
                  <a:r>
                    <a:rPr lang="en-US" sz="800" dirty="0">
                      <a:solidFill>
                        <a:srgbClr val="000000"/>
                      </a:solidFill>
                      <a:latin typeface="Arial" charset="0"/>
                    </a:rPr>
                    <a:t>1 Buffer</a:t>
                  </a:r>
                </a:p>
              </p:txBody>
            </p:sp>
          </p:grpSp>
          <p:grpSp>
            <p:nvGrpSpPr>
              <p:cNvPr id="168" name="Group 167"/>
              <p:cNvGrpSpPr/>
              <p:nvPr/>
            </p:nvGrpSpPr>
            <p:grpSpPr>
              <a:xfrm>
                <a:off x="4972466" y="3470375"/>
                <a:ext cx="1318367" cy="1506694"/>
                <a:chOff x="2837793" y="2705536"/>
                <a:chExt cx="983769" cy="1585962"/>
              </a:xfrm>
            </p:grpSpPr>
            <p:sp>
              <p:nvSpPr>
                <p:cNvPr id="169" name="Rectangle 168"/>
                <p:cNvSpPr/>
                <p:nvPr/>
              </p:nvSpPr>
              <p:spPr bwMode="auto">
                <a:xfrm>
                  <a:off x="2837793" y="2962660"/>
                  <a:ext cx="983768" cy="1328838"/>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70" name="TextBox 169"/>
                <p:cNvSpPr txBox="1"/>
                <p:nvPr/>
              </p:nvSpPr>
              <p:spPr>
                <a:xfrm>
                  <a:off x="2837794" y="2705536"/>
                  <a:ext cx="983768" cy="405852"/>
                </a:xfrm>
                <a:prstGeom prst="rect">
                  <a:avLst/>
                </a:prstGeom>
                <a:noFill/>
              </p:spPr>
              <p:txBody>
                <a:bodyPr wrap="square" rtlCol="0">
                  <a:spAutoFit/>
                </a:bodyPr>
                <a:lstStyle/>
                <a:p>
                  <a:pPr algn="ctr">
                    <a:defRPr/>
                  </a:pPr>
                  <a:r>
                    <a:rPr lang="en-US" sz="800" dirty="0">
                      <a:solidFill>
                        <a:srgbClr val="000000"/>
                      </a:solidFill>
                      <a:latin typeface="Arial" charset="0"/>
                    </a:rPr>
                    <a:t>1 Buffer</a:t>
                  </a:r>
                </a:p>
              </p:txBody>
            </p:sp>
          </p:grpSp>
          <p:grpSp>
            <p:nvGrpSpPr>
              <p:cNvPr id="171" name="Group 170"/>
              <p:cNvGrpSpPr/>
              <p:nvPr/>
            </p:nvGrpSpPr>
            <p:grpSpPr>
              <a:xfrm rot="16200000">
                <a:off x="3933242" y="3857602"/>
                <a:ext cx="1537894" cy="429854"/>
                <a:chOff x="3431404" y="3323249"/>
                <a:chExt cx="1537894" cy="429854"/>
              </a:xfrm>
            </p:grpSpPr>
            <p:sp>
              <p:nvSpPr>
                <p:cNvPr id="172" name="Right Arrow 171"/>
                <p:cNvSpPr/>
                <p:nvPr/>
              </p:nvSpPr>
              <p:spPr bwMode="auto">
                <a:xfrm>
                  <a:off x="3485947" y="3323249"/>
                  <a:ext cx="1483346" cy="429854"/>
                </a:xfrm>
                <a:prstGeom prst="rightArrow">
                  <a:avLst/>
                </a:prstGeom>
                <a:gradFill rotWithShape="1">
                  <a:gsLst>
                    <a:gs pos="0">
                      <a:srgbClr val="000000">
                        <a:shade val="51000"/>
                        <a:satMod val="130000"/>
                      </a:srgbClr>
                    </a:gs>
                    <a:gs pos="80000">
                      <a:srgbClr val="000000">
                        <a:shade val="93000"/>
                        <a:satMod val="130000"/>
                      </a:srgbClr>
                    </a:gs>
                    <a:gs pos="100000">
                      <a:srgbClr val="000000">
                        <a:shade val="94000"/>
                        <a:satMod val="135000"/>
                      </a:srgbClr>
                    </a:gs>
                  </a:gsLst>
                  <a:lin ang="16200000" scaled="0"/>
                </a:gradFill>
                <a:ln w="9525" cap="flat" cmpd="sng" algn="ctr">
                  <a:solidFill>
                    <a:srgbClr val="000000">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73" name="TextBox 172"/>
                <p:cNvSpPr txBox="1"/>
                <p:nvPr/>
              </p:nvSpPr>
              <p:spPr>
                <a:xfrm>
                  <a:off x="3431404" y="3341704"/>
                  <a:ext cx="1537894" cy="385567"/>
                </a:xfrm>
                <a:prstGeom prst="rect">
                  <a:avLst/>
                </a:prstGeom>
                <a:noFill/>
              </p:spPr>
              <p:txBody>
                <a:bodyPr wrap="square" rtlCol="0">
                  <a:spAutoFit/>
                </a:bodyPr>
                <a:lstStyle/>
                <a:p>
                  <a:pPr>
                    <a:defRPr/>
                  </a:pPr>
                  <a:r>
                    <a:rPr lang="en-US" sz="800" dirty="0">
                      <a:solidFill>
                        <a:srgbClr val="FFFFFF"/>
                      </a:solidFill>
                      <a:latin typeface="Arial" charset="0"/>
                    </a:rPr>
                    <a:t>New Hash Fn.</a:t>
                  </a:r>
                </a:p>
              </p:txBody>
            </p:sp>
          </p:grpSp>
          <p:sp>
            <p:nvSpPr>
              <p:cNvPr id="174" name="Folded Corner 173"/>
              <p:cNvSpPr/>
              <p:nvPr/>
            </p:nvSpPr>
            <p:spPr bwMode="auto">
              <a:xfrm>
                <a:off x="3624672" y="3852913"/>
                <a:ext cx="626393" cy="997952"/>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nvGrpSpPr>
              <p:cNvPr id="175" name="Group 174"/>
              <p:cNvGrpSpPr/>
              <p:nvPr/>
            </p:nvGrpSpPr>
            <p:grpSpPr>
              <a:xfrm>
                <a:off x="3672040" y="3897887"/>
                <a:ext cx="518574" cy="144692"/>
                <a:chOff x="2706939" y="2683896"/>
                <a:chExt cx="558181" cy="155743"/>
              </a:xfrm>
            </p:grpSpPr>
            <p:sp>
              <p:nvSpPr>
                <p:cNvPr id="176" name="Rectangle 175"/>
                <p:cNvSpPr/>
                <p:nvPr/>
              </p:nvSpPr>
              <p:spPr bwMode="auto">
                <a:xfrm>
                  <a:off x="2793141"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77" name="Oval 176"/>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78" name="Group 177"/>
              <p:cNvGrpSpPr/>
              <p:nvPr/>
            </p:nvGrpSpPr>
            <p:grpSpPr>
              <a:xfrm>
                <a:off x="3672040" y="4118390"/>
                <a:ext cx="518574" cy="144692"/>
                <a:chOff x="2706939" y="2683896"/>
                <a:chExt cx="558181" cy="155743"/>
              </a:xfrm>
            </p:grpSpPr>
            <p:sp>
              <p:nvSpPr>
                <p:cNvPr id="179" name="Rectangle 178"/>
                <p:cNvSpPr/>
                <p:nvPr/>
              </p:nvSpPr>
              <p:spPr bwMode="auto">
                <a:xfrm>
                  <a:off x="2793141"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80" name="Oval 179"/>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81" name="Group 180"/>
              <p:cNvGrpSpPr/>
              <p:nvPr/>
            </p:nvGrpSpPr>
            <p:grpSpPr>
              <a:xfrm>
                <a:off x="3672040" y="4322773"/>
                <a:ext cx="518574" cy="144692"/>
                <a:chOff x="2706939" y="2683896"/>
                <a:chExt cx="558181" cy="155743"/>
              </a:xfrm>
            </p:grpSpPr>
            <p:sp>
              <p:nvSpPr>
                <p:cNvPr id="182" name="Rectangle 181"/>
                <p:cNvSpPr/>
                <p:nvPr/>
              </p:nvSpPr>
              <p:spPr bwMode="auto">
                <a:xfrm>
                  <a:off x="2793141"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83" name="Oval 182"/>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84" name="Group 183"/>
              <p:cNvGrpSpPr/>
              <p:nvPr/>
            </p:nvGrpSpPr>
            <p:grpSpPr>
              <a:xfrm>
                <a:off x="3688431" y="2796188"/>
                <a:ext cx="1112364" cy="195166"/>
                <a:chOff x="3688431" y="2796188"/>
                <a:chExt cx="1112364" cy="195166"/>
              </a:xfrm>
            </p:grpSpPr>
            <p:grpSp>
              <p:nvGrpSpPr>
                <p:cNvPr id="185" name="Group 184"/>
                <p:cNvGrpSpPr/>
                <p:nvPr/>
              </p:nvGrpSpPr>
              <p:grpSpPr>
                <a:xfrm>
                  <a:off x="3691734" y="2796188"/>
                  <a:ext cx="364368" cy="101666"/>
                  <a:chOff x="2706939" y="2683896"/>
                  <a:chExt cx="558178" cy="155743"/>
                </a:xfrm>
              </p:grpSpPr>
              <p:sp>
                <p:nvSpPr>
                  <p:cNvPr id="192" name="Rectangle 191"/>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93" name="Oval 192"/>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86" name="Group 185"/>
                <p:cNvGrpSpPr/>
                <p:nvPr/>
              </p:nvGrpSpPr>
              <p:grpSpPr>
                <a:xfrm>
                  <a:off x="4436427" y="2796188"/>
                  <a:ext cx="364368" cy="101666"/>
                  <a:chOff x="2706939" y="2683896"/>
                  <a:chExt cx="558178" cy="155743"/>
                </a:xfrm>
              </p:grpSpPr>
              <p:sp>
                <p:nvSpPr>
                  <p:cNvPr id="190" name="Rectangle 189"/>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91" name="Oval 190"/>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87" name="Group 186"/>
                <p:cNvGrpSpPr/>
                <p:nvPr/>
              </p:nvGrpSpPr>
              <p:grpSpPr>
                <a:xfrm>
                  <a:off x="3688431" y="2889688"/>
                  <a:ext cx="364368" cy="101666"/>
                  <a:chOff x="2706939" y="2683896"/>
                  <a:chExt cx="558178" cy="155743"/>
                </a:xfrm>
              </p:grpSpPr>
              <p:sp>
                <p:nvSpPr>
                  <p:cNvPr id="188" name="Rectangle 187"/>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89" name="Oval 188"/>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sp>
            <p:nvSpPr>
              <p:cNvPr id="194" name="Folded Corner 193"/>
              <p:cNvSpPr/>
              <p:nvPr/>
            </p:nvSpPr>
            <p:spPr bwMode="auto">
              <a:xfrm>
                <a:off x="5039960" y="3807537"/>
                <a:ext cx="1183378" cy="1076648"/>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cxnSp>
            <p:nvCxnSpPr>
              <p:cNvPr id="195" name="Straight Arrow Connector 194"/>
              <p:cNvCxnSpPr/>
              <p:nvPr/>
            </p:nvCxnSpPr>
            <p:spPr bwMode="auto">
              <a:xfrm flipH="1" flipV="1">
                <a:off x="3898750" y="2963516"/>
                <a:ext cx="72622" cy="973990"/>
              </a:xfrm>
              <a:prstGeom prst="straightConnector1">
                <a:avLst/>
              </a:prstGeom>
              <a:noFill/>
              <a:ln w="38100" cap="flat" cmpd="sng" algn="ctr">
                <a:solidFill>
                  <a:srgbClr val="70AD47"/>
                </a:solidFill>
                <a:prstDash val="solid"/>
                <a:headEnd type="none" w="med" len="med"/>
                <a:tailEnd type="triangle"/>
              </a:ln>
              <a:effectLst>
                <a:outerShdw blurRad="40000" dist="23000" dir="5400000" rotWithShape="0">
                  <a:srgbClr val="000000">
                    <a:alpha val="35000"/>
                  </a:srgbClr>
                </a:outerShdw>
              </a:effectLst>
            </p:spPr>
          </p:cxnSp>
          <p:grpSp>
            <p:nvGrpSpPr>
              <p:cNvPr id="196" name="Group 195"/>
              <p:cNvGrpSpPr/>
              <p:nvPr/>
            </p:nvGrpSpPr>
            <p:grpSpPr>
              <a:xfrm>
                <a:off x="5176302" y="3865160"/>
                <a:ext cx="862915" cy="144692"/>
                <a:chOff x="5102364" y="3915253"/>
                <a:chExt cx="862915" cy="144692"/>
              </a:xfrm>
            </p:grpSpPr>
            <p:grpSp>
              <p:nvGrpSpPr>
                <p:cNvPr id="197" name="Group 196"/>
                <p:cNvGrpSpPr/>
                <p:nvPr/>
              </p:nvGrpSpPr>
              <p:grpSpPr>
                <a:xfrm>
                  <a:off x="5102364" y="3915253"/>
                  <a:ext cx="518572" cy="144692"/>
                  <a:chOff x="2706939" y="2683896"/>
                  <a:chExt cx="558178" cy="155743"/>
                </a:xfrm>
              </p:grpSpPr>
              <p:sp>
                <p:nvSpPr>
                  <p:cNvPr id="201" name="Rectangle 20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202" name="Oval 201"/>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98" name="Group 197"/>
                <p:cNvGrpSpPr/>
                <p:nvPr/>
              </p:nvGrpSpPr>
              <p:grpSpPr>
                <a:xfrm>
                  <a:off x="5600911" y="3936766"/>
                  <a:ext cx="364368" cy="101666"/>
                  <a:chOff x="3844134" y="2948588"/>
                  <a:chExt cx="364368" cy="101666"/>
                </a:xfrm>
              </p:grpSpPr>
              <p:sp>
                <p:nvSpPr>
                  <p:cNvPr id="199" name="Rectangle 198"/>
                  <p:cNvSpPr/>
                  <p:nvPr/>
                </p:nvSpPr>
                <p:spPr bwMode="auto">
                  <a:xfrm>
                    <a:off x="3900403" y="2976426"/>
                    <a:ext cx="308099" cy="45990"/>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200" name="Oval 199"/>
                  <p:cNvSpPr/>
                  <p:nvPr/>
                </p:nvSpPr>
                <p:spPr bwMode="auto">
                  <a:xfrm>
                    <a:off x="3844134" y="2948588"/>
                    <a:ext cx="101666" cy="101666"/>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grpSp>
            <p:nvGrpSpPr>
              <p:cNvPr id="203" name="Group 202"/>
              <p:cNvGrpSpPr/>
              <p:nvPr/>
            </p:nvGrpSpPr>
            <p:grpSpPr>
              <a:xfrm>
                <a:off x="5176302" y="4077463"/>
                <a:ext cx="862915" cy="144692"/>
                <a:chOff x="5102364" y="3915253"/>
                <a:chExt cx="862915" cy="144692"/>
              </a:xfrm>
            </p:grpSpPr>
            <p:grpSp>
              <p:nvGrpSpPr>
                <p:cNvPr id="204" name="Group 203"/>
                <p:cNvGrpSpPr/>
                <p:nvPr/>
              </p:nvGrpSpPr>
              <p:grpSpPr>
                <a:xfrm>
                  <a:off x="5102364" y="3915253"/>
                  <a:ext cx="518572" cy="144692"/>
                  <a:chOff x="2706939" y="2683896"/>
                  <a:chExt cx="558178" cy="155743"/>
                </a:xfrm>
              </p:grpSpPr>
              <p:sp>
                <p:nvSpPr>
                  <p:cNvPr id="208" name="Rectangle 207"/>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209" name="Oval 208"/>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205" name="Group 204"/>
                <p:cNvGrpSpPr/>
                <p:nvPr/>
              </p:nvGrpSpPr>
              <p:grpSpPr>
                <a:xfrm>
                  <a:off x="5600911" y="3936766"/>
                  <a:ext cx="364368" cy="101666"/>
                  <a:chOff x="3844134" y="2948588"/>
                  <a:chExt cx="364368" cy="101666"/>
                </a:xfrm>
              </p:grpSpPr>
              <p:sp>
                <p:nvSpPr>
                  <p:cNvPr id="206" name="Rectangle 205"/>
                  <p:cNvSpPr/>
                  <p:nvPr/>
                </p:nvSpPr>
                <p:spPr bwMode="auto">
                  <a:xfrm>
                    <a:off x="3900403" y="2976426"/>
                    <a:ext cx="308099" cy="45990"/>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207" name="Oval 206"/>
                  <p:cNvSpPr/>
                  <p:nvPr/>
                </p:nvSpPr>
                <p:spPr bwMode="auto">
                  <a:xfrm>
                    <a:off x="3844134" y="2948588"/>
                    <a:ext cx="101666" cy="101666"/>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grpSp>
        <p:grpSp>
          <p:nvGrpSpPr>
            <p:cNvPr id="274" name="Group 273"/>
            <p:cNvGrpSpPr/>
            <p:nvPr/>
          </p:nvGrpSpPr>
          <p:grpSpPr>
            <a:xfrm>
              <a:off x="4738272" y="1087955"/>
              <a:ext cx="942174" cy="1539394"/>
              <a:chOff x="6667237" y="1954537"/>
              <a:chExt cx="1972266" cy="3222434"/>
            </a:xfrm>
          </p:grpSpPr>
          <p:sp>
            <p:nvSpPr>
              <p:cNvPr id="275" name="Can 274"/>
              <p:cNvSpPr/>
              <p:nvPr/>
            </p:nvSpPr>
            <p:spPr bwMode="auto">
              <a:xfrm>
                <a:off x="6667237" y="1954537"/>
                <a:ext cx="1972266" cy="1565249"/>
              </a:xfrm>
              <a:prstGeom prst="can">
                <a:avLst>
                  <a:gd name="adj" fmla="val 17254"/>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76" name="Can 275"/>
              <p:cNvSpPr/>
              <p:nvPr/>
            </p:nvSpPr>
            <p:spPr bwMode="auto">
              <a:xfrm>
                <a:off x="6667237" y="3611722"/>
                <a:ext cx="1972266" cy="1565249"/>
              </a:xfrm>
              <a:prstGeom prst="can">
                <a:avLst>
                  <a:gd name="adj" fmla="val 17254"/>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277" name="Group 276"/>
              <p:cNvGrpSpPr/>
              <p:nvPr/>
            </p:nvGrpSpPr>
            <p:grpSpPr>
              <a:xfrm>
                <a:off x="6701430" y="2326355"/>
                <a:ext cx="440590" cy="701936"/>
                <a:chOff x="5212695" y="2200075"/>
                <a:chExt cx="674234" cy="1074171"/>
              </a:xfrm>
            </p:grpSpPr>
            <p:sp>
              <p:nvSpPr>
                <p:cNvPr id="327" name="Folded Corner 326"/>
                <p:cNvSpPr/>
                <p:nvPr/>
              </p:nvSpPr>
              <p:spPr bwMode="auto">
                <a:xfrm>
                  <a:off x="5212695" y="2200075"/>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328" name="Group 327"/>
                <p:cNvGrpSpPr/>
                <p:nvPr/>
              </p:nvGrpSpPr>
              <p:grpSpPr>
                <a:xfrm>
                  <a:off x="5263685" y="2248484"/>
                  <a:ext cx="558178" cy="155743"/>
                  <a:chOff x="2706939" y="2683896"/>
                  <a:chExt cx="558178" cy="155743"/>
                </a:xfrm>
              </p:grpSpPr>
              <p:sp>
                <p:nvSpPr>
                  <p:cNvPr id="335" name="Rectangle 33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36" name="Oval 335"/>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29" name="Group 328"/>
                <p:cNvGrpSpPr/>
                <p:nvPr/>
              </p:nvGrpSpPr>
              <p:grpSpPr>
                <a:xfrm>
                  <a:off x="5263685" y="2469151"/>
                  <a:ext cx="558178" cy="155743"/>
                  <a:chOff x="2706939" y="2683896"/>
                  <a:chExt cx="558178" cy="155743"/>
                </a:xfrm>
              </p:grpSpPr>
              <p:sp>
                <p:nvSpPr>
                  <p:cNvPr id="333" name="Rectangle 33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34" name="Oval 333"/>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30" name="Group 329"/>
                <p:cNvGrpSpPr/>
                <p:nvPr/>
              </p:nvGrpSpPr>
              <p:grpSpPr>
                <a:xfrm>
                  <a:off x="5263685" y="2705821"/>
                  <a:ext cx="558178" cy="155743"/>
                  <a:chOff x="2706939" y="2683896"/>
                  <a:chExt cx="558178" cy="155743"/>
                </a:xfrm>
              </p:grpSpPr>
              <p:sp>
                <p:nvSpPr>
                  <p:cNvPr id="331" name="Rectangle 33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32" name="Oval 331"/>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78" name="Group 277"/>
              <p:cNvGrpSpPr/>
              <p:nvPr/>
            </p:nvGrpSpPr>
            <p:grpSpPr>
              <a:xfrm>
                <a:off x="6718359" y="3987803"/>
                <a:ext cx="437867" cy="697597"/>
                <a:chOff x="5212695" y="3779389"/>
                <a:chExt cx="674234" cy="1074171"/>
              </a:xfrm>
            </p:grpSpPr>
            <p:sp>
              <p:nvSpPr>
                <p:cNvPr id="314" name="Folded Corner 313"/>
                <p:cNvSpPr/>
                <p:nvPr/>
              </p:nvSpPr>
              <p:spPr bwMode="auto">
                <a:xfrm>
                  <a:off x="5212695" y="3779389"/>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315" name="Group 314"/>
                <p:cNvGrpSpPr/>
                <p:nvPr/>
              </p:nvGrpSpPr>
              <p:grpSpPr>
                <a:xfrm>
                  <a:off x="5271256" y="3835077"/>
                  <a:ext cx="558178" cy="155743"/>
                  <a:chOff x="2706939" y="2683896"/>
                  <a:chExt cx="558178" cy="155743"/>
                </a:xfrm>
              </p:grpSpPr>
              <p:sp>
                <p:nvSpPr>
                  <p:cNvPr id="325" name="Rectangle 32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26" name="Oval 325"/>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16" name="Group 315"/>
                <p:cNvGrpSpPr/>
                <p:nvPr/>
              </p:nvGrpSpPr>
              <p:grpSpPr>
                <a:xfrm>
                  <a:off x="5271256" y="4049793"/>
                  <a:ext cx="558178" cy="155743"/>
                  <a:chOff x="2706939" y="2683896"/>
                  <a:chExt cx="558178" cy="155743"/>
                </a:xfrm>
              </p:grpSpPr>
              <p:sp>
                <p:nvSpPr>
                  <p:cNvPr id="323" name="Rectangle 32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24" name="Oval 323"/>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17" name="Group 316"/>
                <p:cNvGrpSpPr/>
                <p:nvPr/>
              </p:nvGrpSpPr>
              <p:grpSpPr>
                <a:xfrm>
                  <a:off x="5267380" y="4279265"/>
                  <a:ext cx="558178" cy="155743"/>
                  <a:chOff x="2706939" y="2683896"/>
                  <a:chExt cx="558178" cy="155743"/>
                </a:xfrm>
              </p:grpSpPr>
              <p:sp>
                <p:nvSpPr>
                  <p:cNvPr id="321" name="Rectangle 32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22" name="Oval 321"/>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18" name="Group 317"/>
                <p:cNvGrpSpPr/>
                <p:nvPr/>
              </p:nvGrpSpPr>
              <p:grpSpPr>
                <a:xfrm>
                  <a:off x="5263685" y="4496305"/>
                  <a:ext cx="558178" cy="155743"/>
                  <a:chOff x="2706939" y="2683896"/>
                  <a:chExt cx="558178" cy="155743"/>
                </a:xfrm>
              </p:grpSpPr>
              <p:sp>
                <p:nvSpPr>
                  <p:cNvPr id="319" name="Rectangle 318"/>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20" name="Oval 319"/>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79" name="Group 278"/>
              <p:cNvGrpSpPr/>
              <p:nvPr/>
            </p:nvGrpSpPr>
            <p:grpSpPr>
              <a:xfrm>
                <a:off x="7185971" y="3990766"/>
                <a:ext cx="437867" cy="697598"/>
                <a:chOff x="5212695" y="3779389"/>
                <a:chExt cx="674234" cy="1074171"/>
              </a:xfrm>
            </p:grpSpPr>
            <p:sp>
              <p:nvSpPr>
                <p:cNvPr id="310" name="Folded Corner 309"/>
                <p:cNvSpPr/>
                <p:nvPr/>
              </p:nvSpPr>
              <p:spPr bwMode="auto">
                <a:xfrm>
                  <a:off x="5212695" y="3779389"/>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311" name="Group 310"/>
                <p:cNvGrpSpPr/>
                <p:nvPr/>
              </p:nvGrpSpPr>
              <p:grpSpPr>
                <a:xfrm>
                  <a:off x="5266991" y="3855061"/>
                  <a:ext cx="558178" cy="155743"/>
                  <a:chOff x="2706939" y="2683896"/>
                  <a:chExt cx="558178" cy="155743"/>
                </a:xfrm>
              </p:grpSpPr>
              <p:sp>
                <p:nvSpPr>
                  <p:cNvPr id="312" name="Rectangle 311"/>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13" name="Oval 312"/>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80" name="Group 279"/>
              <p:cNvGrpSpPr/>
              <p:nvPr/>
            </p:nvGrpSpPr>
            <p:grpSpPr>
              <a:xfrm>
                <a:off x="7195478" y="2326355"/>
                <a:ext cx="440590" cy="701936"/>
                <a:chOff x="5212695" y="2200075"/>
                <a:chExt cx="674234" cy="1074171"/>
              </a:xfrm>
            </p:grpSpPr>
            <p:sp>
              <p:nvSpPr>
                <p:cNvPr id="300" name="Folded Corner 299"/>
                <p:cNvSpPr/>
                <p:nvPr/>
              </p:nvSpPr>
              <p:spPr bwMode="auto">
                <a:xfrm>
                  <a:off x="5212695" y="2200075"/>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301" name="Group 300"/>
                <p:cNvGrpSpPr/>
                <p:nvPr/>
              </p:nvGrpSpPr>
              <p:grpSpPr>
                <a:xfrm>
                  <a:off x="5270723" y="2263488"/>
                  <a:ext cx="558178" cy="155743"/>
                  <a:chOff x="2706939" y="2683896"/>
                  <a:chExt cx="558178" cy="155743"/>
                </a:xfrm>
              </p:grpSpPr>
              <p:sp>
                <p:nvSpPr>
                  <p:cNvPr id="308" name="Rectangle 307"/>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09" name="Oval 308"/>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02" name="Group 301"/>
                <p:cNvGrpSpPr/>
                <p:nvPr/>
              </p:nvGrpSpPr>
              <p:grpSpPr>
                <a:xfrm>
                  <a:off x="5280797" y="2496236"/>
                  <a:ext cx="558178" cy="155743"/>
                  <a:chOff x="2706939" y="2683896"/>
                  <a:chExt cx="558178" cy="155743"/>
                </a:xfrm>
              </p:grpSpPr>
              <p:sp>
                <p:nvSpPr>
                  <p:cNvPr id="306" name="Rectangle 305"/>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07" name="Oval 306"/>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03" name="Group 302"/>
                <p:cNvGrpSpPr/>
                <p:nvPr/>
              </p:nvGrpSpPr>
              <p:grpSpPr>
                <a:xfrm>
                  <a:off x="5283069" y="2722095"/>
                  <a:ext cx="558178" cy="155743"/>
                  <a:chOff x="2706939" y="2683896"/>
                  <a:chExt cx="558178" cy="155743"/>
                </a:xfrm>
              </p:grpSpPr>
              <p:sp>
                <p:nvSpPr>
                  <p:cNvPr id="304" name="Rectangle 303"/>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05" name="Oval 304"/>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81" name="Group 280"/>
              <p:cNvGrpSpPr/>
              <p:nvPr/>
            </p:nvGrpSpPr>
            <p:grpSpPr>
              <a:xfrm>
                <a:off x="7648638" y="3995318"/>
                <a:ext cx="434498" cy="692163"/>
                <a:chOff x="5212695" y="3779389"/>
                <a:chExt cx="674234" cy="1074171"/>
              </a:xfrm>
            </p:grpSpPr>
            <p:sp>
              <p:nvSpPr>
                <p:cNvPr id="287" name="Folded Corner 286"/>
                <p:cNvSpPr/>
                <p:nvPr/>
              </p:nvSpPr>
              <p:spPr bwMode="auto">
                <a:xfrm>
                  <a:off x="5212695" y="3779389"/>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288" name="Group 287"/>
                <p:cNvGrpSpPr/>
                <p:nvPr/>
              </p:nvGrpSpPr>
              <p:grpSpPr>
                <a:xfrm>
                  <a:off x="5276334" y="3837037"/>
                  <a:ext cx="558178" cy="155743"/>
                  <a:chOff x="2706939" y="2683896"/>
                  <a:chExt cx="558178" cy="155743"/>
                </a:xfrm>
              </p:grpSpPr>
              <p:sp>
                <p:nvSpPr>
                  <p:cNvPr id="298" name="Rectangle 297"/>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99" name="Oval 298"/>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289" name="Group 288"/>
                <p:cNvGrpSpPr/>
                <p:nvPr/>
              </p:nvGrpSpPr>
              <p:grpSpPr>
                <a:xfrm>
                  <a:off x="5271256" y="4055478"/>
                  <a:ext cx="558178" cy="155743"/>
                  <a:chOff x="2706939" y="2683896"/>
                  <a:chExt cx="558178" cy="155743"/>
                </a:xfrm>
              </p:grpSpPr>
              <p:sp>
                <p:nvSpPr>
                  <p:cNvPr id="296" name="Rectangle 295"/>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97" name="Oval 296"/>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290" name="Group 289"/>
                <p:cNvGrpSpPr/>
                <p:nvPr/>
              </p:nvGrpSpPr>
              <p:grpSpPr>
                <a:xfrm>
                  <a:off x="5270723" y="4276145"/>
                  <a:ext cx="558178" cy="155743"/>
                  <a:chOff x="2706939" y="2683896"/>
                  <a:chExt cx="558178" cy="155743"/>
                </a:xfrm>
              </p:grpSpPr>
              <p:sp>
                <p:nvSpPr>
                  <p:cNvPr id="294" name="Rectangle 293"/>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95" name="Oval 294"/>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291" name="Group 290"/>
                <p:cNvGrpSpPr/>
                <p:nvPr/>
              </p:nvGrpSpPr>
              <p:grpSpPr>
                <a:xfrm>
                  <a:off x="5270723" y="4489536"/>
                  <a:ext cx="558178" cy="155743"/>
                  <a:chOff x="2706939" y="2683896"/>
                  <a:chExt cx="558178" cy="155743"/>
                </a:xfrm>
              </p:grpSpPr>
              <p:sp>
                <p:nvSpPr>
                  <p:cNvPr id="292" name="Rectangle 291"/>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93" name="Oval 292"/>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82" name="Group 281"/>
              <p:cNvGrpSpPr/>
              <p:nvPr/>
            </p:nvGrpSpPr>
            <p:grpSpPr>
              <a:xfrm>
                <a:off x="8134317" y="3996612"/>
                <a:ext cx="434498" cy="692230"/>
                <a:chOff x="5205657" y="3760668"/>
                <a:chExt cx="674234" cy="1074171"/>
              </a:xfrm>
            </p:grpSpPr>
            <p:sp>
              <p:nvSpPr>
                <p:cNvPr id="283" name="Folded Corner 282"/>
                <p:cNvSpPr/>
                <p:nvPr/>
              </p:nvSpPr>
              <p:spPr bwMode="auto">
                <a:xfrm>
                  <a:off x="5205657" y="3760668"/>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284" name="Group 283"/>
                <p:cNvGrpSpPr/>
                <p:nvPr/>
              </p:nvGrpSpPr>
              <p:grpSpPr>
                <a:xfrm>
                  <a:off x="5254753" y="3823271"/>
                  <a:ext cx="558178" cy="155743"/>
                  <a:chOff x="2706939" y="2683896"/>
                  <a:chExt cx="558178" cy="155743"/>
                </a:xfrm>
              </p:grpSpPr>
              <p:sp>
                <p:nvSpPr>
                  <p:cNvPr id="285" name="Rectangle 284"/>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86" name="Oval 285"/>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grpSp>
          <p:nvGrpSpPr>
            <p:cNvPr id="4" name="Group 3"/>
            <p:cNvGrpSpPr/>
            <p:nvPr/>
          </p:nvGrpSpPr>
          <p:grpSpPr>
            <a:xfrm>
              <a:off x="531375" y="1120117"/>
              <a:ext cx="801311" cy="1475071"/>
              <a:chOff x="331924" y="1847465"/>
              <a:chExt cx="1562100" cy="2875552"/>
            </a:xfrm>
          </p:grpSpPr>
          <p:grpSp>
            <p:nvGrpSpPr>
              <p:cNvPr id="453" name="Group 452"/>
              <p:cNvGrpSpPr/>
              <p:nvPr/>
            </p:nvGrpSpPr>
            <p:grpSpPr>
              <a:xfrm>
                <a:off x="1199713" y="2391549"/>
                <a:ext cx="674234" cy="1074171"/>
                <a:chOff x="2656479" y="2623371"/>
                <a:chExt cx="674234" cy="1074171"/>
              </a:xfrm>
            </p:grpSpPr>
            <p:sp>
              <p:nvSpPr>
                <p:cNvPr id="454" name="Folded Corner 453"/>
                <p:cNvSpPr/>
                <p:nvPr/>
              </p:nvSpPr>
              <p:spPr bwMode="auto">
                <a:xfrm>
                  <a:off x="2656479" y="2623371"/>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nvGrpSpPr>
                <p:cNvPr id="455" name="Group 454"/>
                <p:cNvGrpSpPr/>
                <p:nvPr/>
              </p:nvGrpSpPr>
              <p:grpSpPr>
                <a:xfrm>
                  <a:off x="2706939" y="2683896"/>
                  <a:ext cx="558178" cy="155743"/>
                  <a:chOff x="2706939" y="2683896"/>
                  <a:chExt cx="558178" cy="155743"/>
                </a:xfrm>
              </p:grpSpPr>
              <p:sp>
                <p:nvSpPr>
                  <p:cNvPr id="465" name="Rectangle 46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66" name="Oval 465"/>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56" name="Group 455"/>
                <p:cNvGrpSpPr/>
                <p:nvPr/>
              </p:nvGrpSpPr>
              <p:grpSpPr>
                <a:xfrm>
                  <a:off x="2706939" y="2947969"/>
                  <a:ext cx="558178" cy="155743"/>
                  <a:chOff x="2706939" y="2683896"/>
                  <a:chExt cx="558178" cy="155743"/>
                </a:xfrm>
              </p:grpSpPr>
              <p:sp>
                <p:nvSpPr>
                  <p:cNvPr id="463" name="Rectangle 46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64" name="Oval 463"/>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57" name="Group 456"/>
                <p:cNvGrpSpPr/>
                <p:nvPr/>
              </p:nvGrpSpPr>
              <p:grpSpPr>
                <a:xfrm>
                  <a:off x="2706939" y="3212042"/>
                  <a:ext cx="558178" cy="155743"/>
                  <a:chOff x="2706939" y="2683896"/>
                  <a:chExt cx="558178" cy="155743"/>
                </a:xfrm>
              </p:grpSpPr>
              <p:sp>
                <p:nvSpPr>
                  <p:cNvPr id="461" name="Rectangle 46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62" name="Oval 461"/>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58" name="Group 457"/>
                <p:cNvGrpSpPr/>
                <p:nvPr/>
              </p:nvGrpSpPr>
              <p:grpSpPr>
                <a:xfrm>
                  <a:off x="2706939" y="3476115"/>
                  <a:ext cx="558178" cy="155743"/>
                  <a:chOff x="2706939" y="2683896"/>
                  <a:chExt cx="558178" cy="155743"/>
                </a:xfrm>
              </p:grpSpPr>
              <p:sp>
                <p:nvSpPr>
                  <p:cNvPr id="459" name="Rectangle 458"/>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60" name="Oval 459"/>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grpSp>
            <p:nvGrpSpPr>
              <p:cNvPr id="467" name="Group 466"/>
              <p:cNvGrpSpPr/>
              <p:nvPr/>
            </p:nvGrpSpPr>
            <p:grpSpPr>
              <a:xfrm>
                <a:off x="1199713" y="3648846"/>
                <a:ext cx="674234" cy="1074171"/>
                <a:chOff x="2656479" y="3880668"/>
                <a:chExt cx="674234" cy="1074171"/>
              </a:xfrm>
            </p:grpSpPr>
            <p:sp>
              <p:nvSpPr>
                <p:cNvPr id="468" name="Folded Corner 467"/>
                <p:cNvSpPr/>
                <p:nvPr/>
              </p:nvSpPr>
              <p:spPr bwMode="auto">
                <a:xfrm>
                  <a:off x="2656479" y="3880668"/>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nvGrpSpPr>
                <p:cNvPr id="469" name="Group 468"/>
                <p:cNvGrpSpPr/>
                <p:nvPr/>
              </p:nvGrpSpPr>
              <p:grpSpPr>
                <a:xfrm>
                  <a:off x="2706939" y="3942280"/>
                  <a:ext cx="558178" cy="155743"/>
                  <a:chOff x="2706939" y="2683896"/>
                  <a:chExt cx="558178" cy="155743"/>
                </a:xfrm>
              </p:grpSpPr>
              <p:sp>
                <p:nvSpPr>
                  <p:cNvPr id="479" name="Rectangle 478"/>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80" name="Oval 479"/>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70" name="Group 469"/>
                <p:cNvGrpSpPr/>
                <p:nvPr/>
              </p:nvGrpSpPr>
              <p:grpSpPr>
                <a:xfrm>
                  <a:off x="2706939" y="4206353"/>
                  <a:ext cx="558178" cy="155743"/>
                  <a:chOff x="2706939" y="2683896"/>
                  <a:chExt cx="558178" cy="155743"/>
                </a:xfrm>
              </p:grpSpPr>
              <p:sp>
                <p:nvSpPr>
                  <p:cNvPr id="477" name="Rectangle 476"/>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78" name="Oval 477"/>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71" name="Group 470"/>
                <p:cNvGrpSpPr/>
                <p:nvPr/>
              </p:nvGrpSpPr>
              <p:grpSpPr>
                <a:xfrm>
                  <a:off x="2706939" y="4470426"/>
                  <a:ext cx="558178" cy="155743"/>
                  <a:chOff x="2706939" y="2683896"/>
                  <a:chExt cx="558178" cy="155743"/>
                </a:xfrm>
              </p:grpSpPr>
              <p:sp>
                <p:nvSpPr>
                  <p:cNvPr id="475" name="Rectangle 47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76" name="Oval 475"/>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72" name="Group 471"/>
                <p:cNvGrpSpPr/>
                <p:nvPr/>
              </p:nvGrpSpPr>
              <p:grpSpPr>
                <a:xfrm>
                  <a:off x="2706939" y="4734497"/>
                  <a:ext cx="558178" cy="155743"/>
                  <a:chOff x="2706939" y="2683896"/>
                  <a:chExt cx="558178" cy="155743"/>
                </a:xfrm>
              </p:grpSpPr>
              <p:sp>
                <p:nvSpPr>
                  <p:cNvPr id="473" name="Rectangle 47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74" name="Oval 473"/>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grpSp>
            <p:nvGrpSpPr>
              <p:cNvPr id="481" name="Group 480"/>
              <p:cNvGrpSpPr/>
              <p:nvPr/>
            </p:nvGrpSpPr>
            <p:grpSpPr>
              <a:xfrm>
                <a:off x="331924" y="3643561"/>
                <a:ext cx="674234" cy="1074171"/>
                <a:chOff x="2656479" y="2623371"/>
                <a:chExt cx="674234" cy="1074171"/>
              </a:xfrm>
            </p:grpSpPr>
            <p:sp>
              <p:nvSpPr>
                <p:cNvPr id="482" name="Folded Corner 481"/>
                <p:cNvSpPr/>
                <p:nvPr/>
              </p:nvSpPr>
              <p:spPr bwMode="auto">
                <a:xfrm>
                  <a:off x="2656479" y="2623371"/>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nvGrpSpPr>
                <p:cNvPr id="483" name="Group 482"/>
                <p:cNvGrpSpPr/>
                <p:nvPr/>
              </p:nvGrpSpPr>
              <p:grpSpPr>
                <a:xfrm>
                  <a:off x="2706939" y="2683896"/>
                  <a:ext cx="558178" cy="155743"/>
                  <a:chOff x="2706939" y="2683896"/>
                  <a:chExt cx="558178" cy="155743"/>
                </a:xfrm>
              </p:grpSpPr>
              <p:sp>
                <p:nvSpPr>
                  <p:cNvPr id="493" name="Rectangle 492"/>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94" name="Oval 493"/>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84" name="Group 483"/>
                <p:cNvGrpSpPr/>
                <p:nvPr/>
              </p:nvGrpSpPr>
              <p:grpSpPr>
                <a:xfrm>
                  <a:off x="2706939" y="2947969"/>
                  <a:ext cx="558178" cy="155743"/>
                  <a:chOff x="2706939" y="2683896"/>
                  <a:chExt cx="558178" cy="155743"/>
                </a:xfrm>
              </p:grpSpPr>
              <p:sp>
                <p:nvSpPr>
                  <p:cNvPr id="491" name="Rectangle 490"/>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92" name="Oval 491"/>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85" name="Group 484"/>
                <p:cNvGrpSpPr/>
                <p:nvPr/>
              </p:nvGrpSpPr>
              <p:grpSpPr>
                <a:xfrm>
                  <a:off x="2706939" y="3212042"/>
                  <a:ext cx="558178" cy="155743"/>
                  <a:chOff x="2706939" y="2683896"/>
                  <a:chExt cx="558178" cy="155743"/>
                </a:xfrm>
              </p:grpSpPr>
              <p:sp>
                <p:nvSpPr>
                  <p:cNvPr id="489" name="Rectangle 488"/>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90" name="Oval 489"/>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86" name="Group 485"/>
                <p:cNvGrpSpPr/>
                <p:nvPr/>
              </p:nvGrpSpPr>
              <p:grpSpPr>
                <a:xfrm>
                  <a:off x="2706939" y="3476115"/>
                  <a:ext cx="558178" cy="155743"/>
                  <a:chOff x="2706939" y="2683896"/>
                  <a:chExt cx="558178" cy="155743"/>
                </a:xfrm>
              </p:grpSpPr>
              <p:sp>
                <p:nvSpPr>
                  <p:cNvPr id="487" name="Rectangle 486"/>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88" name="Oval 487"/>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grpSp>
            <p:nvGrpSpPr>
              <p:cNvPr id="495" name="Group 494"/>
              <p:cNvGrpSpPr/>
              <p:nvPr/>
            </p:nvGrpSpPr>
            <p:grpSpPr>
              <a:xfrm>
                <a:off x="331924" y="2391549"/>
                <a:ext cx="674234" cy="1074171"/>
                <a:chOff x="2656479" y="3880668"/>
                <a:chExt cx="674234" cy="1074171"/>
              </a:xfrm>
            </p:grpSpPr>
            <p:sp>
              <p:nvSpPr>
                <p:cNvPr id="496" name="Folded Corner 495"/>
                <p:cNvSpPr/>
                <p:nvPr/>
              </p:nvSpPr>
              <p:spPr bwMode="auto">
                <a:xfrm>
                  <a:off x="2656479" y="3880668"/>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nvGrpSpPr>
                <p:cNvPr id="497" name="Group 496"/>
                <p:cNvGrpSpPr/>
                <p:nvPr/>
              </p:nvGrpSpPr>
              <p:grpSpPr>
                <a:xfrm>
                  <a:off x="2706939" y="3942280"/>
                  <a:ext cx="558178" cy="155743"/>
                  <a:chOff x="2706939" y="2683896"/>
                  <a:chExt cx="558178" cy="155743"/>
                </a:xfrm>
              </p:grpSpPr>
              <p:sp>
                <p:nvSpPr>
                  <p:cNvPr id="507" name="Rectangle 506"/>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508" name="Oval 507"/>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98" name="Group 497"/>
                <p:cNvGrpSpPr/>
                <p:nvPr/>
              </p:nvGrpSpPr>
              <p:grpSpPr>
                <a:xfrm>
                  <a:off x="2706939" y="4206353"/>
                  <a:ext cx="558178" cy="155743"/>
                  <a:chOff x="2706939" y="2683896"/>
                  <a:chExt cx="558178" cy="155743"/>
                </a:xfrm>
              </p:grpSpPr>
              <p:sp>
                <p:nvSpPr>
                  <p:cNvPr id="505" name="Rectangle 504"/>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506" name="Oval 505"/>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99" name="Group 498"/>
                <p:cNvGrpSpPr/>
                <p:nvPr/>
              </p:nvGrpSpPr>
              <p:grpSpPr>
                <a:xfrm>
                  <a:off x="2706939" y="4470426"/>
                  <a:ext cx="558178" cy="155743"/>
                  <a:chOff x="2706939" y="2683896"/>
                  <a:chExt cx="558178" cy="155743"/>
                </a:xfrm>
              </p:grpSpPr>
              <p:sp>
                <p:nvSpPr>
                  <p:cNvPr id="503" name="Rectangle 502"/>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504" name="Oval 503"/>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500" name="Group 499"/>
                <p:cNvGrpSpPr/>
                <p:nvPr/>
              </p:nvGrpSpPr>
              <p:grpSpPr>
                <a:xfrm>
                  <a:off x="2706939" y="4734497"/>
                  <a:ext cx="558178" cy="155743"/>
                  <a:chOff x="2706939" y="2683896"/>
                  <a:chExt cx="558178" cy="155743"/>
                </a:xfrm>
              </p:grpSpPr>
              <p:sp>
                <p:nvSpPr>
                  <p:cNvPr id="501" name="Rectangle 500"/>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502" name="Oval 501"/>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sp>
            <p:nvSpPr>
              <p:cNvPr id="509" name="Rectangle 508"/>
              <p:cNvSpPr/>
              <p:nvPr/>
            </p:nvSpPr>
            <p:spPr>
              <a:xfrm>
                <a:off x="389399" y="1859856"/>
                <a:ext cx="647488" cy="659988"/>
              </a:xfrm>
              <a:prstGeom prst="rect">
                <a:avLst/>
              </a:prstGeom>
            </p:spPr>
            <p:txBody>
              <a:bodyPr wrap="none">
                <a:spAutoFit/>
              </a:bodyPr>
              <a:lstStyle/>
              <a:p>
                <a:pPr>
                  <a:defRPr/>
                </a:pPr>
                <a:r>
                  <a:rPr lang="en-US" sz="1600" b="1" kern="0">
                    <a:solidFill>
                      <a:srgbClr val="4472C4"/>
                    </a:solidFill>
                    <a:latin typeface="Arial" charset="0"/>
                  </a:rPr>
                  <a:t>R</a:t>
                </a:r>
                <a:endParaRPr lang="en-US" sz="1050" kern="0">
                  <a:solidFill>
                    <a:sysClr val="windowText" lastClr="000000"/>
                  </a:solidFill>
                  <a:latin typeface="Arial" charset="0"/>
                </a:endParaRPr>
              </a:p>
            </p:txBody>
          </p:sp>
          <p:sp>
            <p:nvSpPr>
              <p:cNvPr id="510" name="Rectangle 509"/>
              <p:cNvSpPr/>
              <p:nvPr/>
            </p:nvSpPr>
            <p:spPr>
              <a:xfrm>
                <a:off x="1268409" y="1847465"/>
                <a:ext cx="625615" cy="659988"/>
              </a:xfrm>
              <a:prstGeom prst="rect">
                <a:avLst/>
              </a:prstGeom>
            </p:spPr>
            <p:txBody>
              <a:bodyPr wrap="none">
                <a:spAutoFit/>
              </a:bodyPr>
              <a:lstStyle/>
              <a:p>
                <a:pPr>
                  <a:defRPr/>
                </a:pPr>
                <a:r>
                  <a:rPr lang="en-US" sz="1600" b="1" kern="0" dirty="0">
                    <a:solidFill>
                      <a:srgbClr val="ED7D31"/>
                    </a:solidFill>
                    <a:latin typeface="Arial" charset="0"/>
                  </a:rPr>
                  <a:t>S</a:t>
                </a:r>
                <a:endParaRPr lang="en-US" sz="1050" kern="0" dirty="0">
                  <a:solidFill>
                    <a:sysClr val="windowText" lastClr="000000"/>
                  </a:solidFill>
                  <a:latin typeface="Arial" charset="0"/>
                </a:endParaRPr>
              </a:p>
            </p:txBody>
          </p:sp>
        </p:grpSp>
        <p:grpSp>
          <p:nvGrpSpPr>
            <p:cNvPr id="107" name="Group 106"/>
            <p:cNvGrpSpPr/>
            <p:nvPr/>
          </p:nvGrpSpPr>
          <p:grpSpPr>
            <a:xfrm>
              <a:off x="2240091" y="1089669"/>
              <a:ext cx="1590776" cy="1535967"/>
              <a:chOff x="3039086" y="1724238"/>
              <a:chExt cx="3368740" cy="3252665"/>
            </a:xfrm>
          </p:grpSpPr>
          <p:grpSp>
            <p:nvGrpSpPr>
              <p:cNvPr id="549" name="Group 548"/>
              <p:cNvGrpSpPr/>
              <p:nvPr/>
            </p:nvGrpSpPr>
            <p:grpSpPr>
              <a:xfrm>
                <a:off x="4923693" y="1724238"/>
                <a:ext cx="1484133" cy="3252665"/>
                <a:chOff x="5284579" y="1690063"/>
                <a:chExt cx="1484133" cy="3252665"/>
              </a:xfrm>
            </p:grpSpPr>
            <p:sp>
              <p:nvSpPr>
                <p:cNvPr id="550" name="TextBox 549"/>
                <p:cNvSpPr txBox="1"/>
                <p:nvPr/>
              </p:nvSpPr>
              <p:spPr>
                <a:xfrm>
                  <a:off x="5284579" y="1690063"/>
                  <a:ext cx="1484133" cy="456238"/>
                </a:xfrm>
                <a:prstGeom prst="rect">
                  <a:avLst/>
                </a:prstGeom>
                <a:noFill/>
              </p:spPr>
              <p:txBody>
                <a:bodyPr wrap="none" rtlCol="0">
                  <a:spAutoFit/>
                </a:bodyPr>
                <a:lstStyle/>
                <a:p>
                  <a:pPr>
                    <a:defRPr/>
                  </a:pPr>
                  <a:r>
                    <a:rPr lang="en-US" sz="800" kern="0">
                      <a:solidFill>
                        <a:sysClr val="windowText" lastClr="000000"/>
                      </a:solidFill>
                      <a:latin typeface="Arial" charset="0"/>
                    </a:rPr>
                    <a:t>B-1 Buffers</a:t>
                  </a:r>
                  <a:endParaRPr lang="en-US" sz="800" kern="0" dirty="0">
                    <a:solidFill>
                      <a:sysClr val="windowText" lastClr="000000"/>
                    </a:solidFill>
                    <a:latin typeface="Arial" charset="0"/>
                  </a:endParaRPr>
                </a:p>
              </p:txBody>
            </p:sp>
            <p:sp>
              <p:nvSpPr>
                <p:cNvPr id="551" name="Rectangle 550"/>
                <p:cNvSpPr/>
                <p:nvPr/>
              </p:nvSpPr>
              <p:spPr bwMode="auto">
                <a:xfrm>
                  <a:off x="5411776" y="2064387"/>
                  <a:ext cx="983768" cy="1328837"/>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52" name="Rectangle 551"/>
                <p:cNvSpPr/>
                <p:nvPr/>
              </p:nvSpPr>
              <p:spPr bwMode="auto">
                <a:xfrm>
                  <a:off x="5411776" y="3613891"/>
                  <a:ext cx="983768" cy="1328837"/>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53" name="Group 552"/>
              <p:cNvGrpSpPr/>
              <p:nvPr/>
            </p:nvGrpSpPr>
            <p:grpSpPr>
              <a:xfrm>
                <a:off x="3039086" y="2508126"/>
                <a:ext cx="1158249" cy="1684890"/>
                <a:chOff x="2813495" y="2606604"/>
                <a:chExt cx="1158249" cy="1684890"/>
              </a:xfrm>
            </p:grpSpPr>
            <p:sp>
              <p:nvSpPr>
                <p:cNvPr id="554" name="Rectangle 553"/>
                <p:cNvSpPr/>
                <p:nvPr/>
              </p:nvSpPr>
              <p:spPr bwMode="auto">
                <a:xfrm>
                  <a:off x="2837793" y="2962657"/>
                  <a:ext cx="983768" cy="1328837"/>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55" name="TextBox 554"/>
                <p:cNvSpPr txBox="1"/>
                <p:nvPr/>
              </p:nvSpPr>
              <p:spPr>
                <a:xfrm>
                  <a:off x="2813495" y="2606604"/>
                  <a:ext cx="1158249" cy="456238"/>
                </a:xfrm>
                <a:prstGeom prst="rect">
                  <a:avLst/>
                </a:prstGeom>
                <a:noFill/>
              </p:spPr>
              <p:txBody>
                <a:bodyPr wrap="none" rtlCol="0">
                  <a:spAutoFit/>
                </a:bodyPr>
                <a:lstStyle/>
                <a:p>
                  <a:pPr>
                    <a:defRPr/>
                  </a:pPr>
                  <a:r>
                    <a:rPr lang="en-US" sz="800" kern="0" dirty="0">
                      <a:solidFill>
                        <a:sysClr val="windowText" lastClr="000000"/>
                      </a:solidFill>
                      <a:latin typeface="Arial" charset="0"/>
                    </a:rPr>
                    <a:t>1 Buffer</a:t>
                  </a:r>
                </a:p>
              </p:txBody>
            </p:sp>
          </p:grpSp>
          <p:sp>
            <p:nvSpPr>
              <p:cNvPr id="556" name="Folded Corner 555"/>
              <p:cNvSpPr/>
              <p:nvPr/>
            </p:nvSpPr>
            <p:spPr bwMode="auto">
              <a:xfrm>
                <a:off x="3211845" y="2985527"/>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57" name="Folded Corner 556"/>
              <p:cNvSpPr/>
              <p:nvPr/>
            </p:nvSpPr>
            <p:spPr bwMode="auto">
              <a:xfrm>
                <a:off x="5212695" y="2200075"/>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58" name="Folded Corner 557"/>
              <p:cNvSpPr/>
              <p:nvPr/>
            </p:nvSpPr>
            <p:spPr bwMode="auto">
              <a:xfrm>
                <a:off x="5212695" y="3779389"/>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nvGrpSpPr>
              <p:cNvPr id="559" name="Group 558"/>
              <p:cNvGrpSpPr/>
              <p:nvPr/>
            </p:nvGrpSpPr>
            <p:grpSpPr>
              <a:xfrm>
                <a:off x="5263685" y="2248484"/>
                <a:ext cx="558178" cy="155743"/>
                <a:chOff x="2706939" y="2683896"/>
                <a:chExt cx="558178" cy="155743"/>
              </a:xfrm>
            </p:grpSpPr>
            <p:sp>
              <p:nvSpPr>
                <p:cNvPr id="560" name="Rectangle 559"/>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61" name="Oval 560"/>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62" name="Group 561"/>
              <p:cNvGrpSpPr/>
              <p:nvPr/>
            </p:nvGrpSpPr>
            <p:grpSpPr>
              <a:xfrm>
                <a:off x="5271256" y="3835077"/>
                <a:ext cx="558178" cy="155743"/>
                <a:chOff x="2706939" y="2683896"/>
                <a:chExt cx="558178" cy="155743"/>
              </a:xfrm>
            </p:grpSpPr>
            <p:sp>
              <p:nvSpPr>
                <p:cNvPr id="563" name="Rectangle 56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64" name="Oval 563"/>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65" name="Group 564"/>
              <p:cNvGrpSpPr/>
              <p:nvPr/>
            </p:nvGrpSpPr>
            <p:grpSpPr>
              <a:xfrm>
                <a:off x="5271256" y="4049793"/>
                <a:ext cx="558178" cy="155743"/>
                <a:chOff x="2706939" y="2683896"/>
                <a:chExt cx="558178" cy="155743"/>
              </a:xfrm>
            </p:grpSpPr>
            <p:sp>
              <p:nvSpPr>
                <p:cNvPr id="566" name="Rectangle 565"/>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67" name="Oval 566"/>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68" name="Group 567"/>
              <p:cNvGrpSpPr/>
              <p:nvPr/>
            </p:nvGrpSpPr>
            <p:grpSpPr>
              <a:xfrm>
                <a:off x="5263685" y="2469151"/>
                <a:ext cx="558178" cy="155743"/>
                <a:chOff x="2706939" y="2683896"/>
                <a:chExt cx="558178" cy="155743"/>
              </a:xfrm>
            </p:grpSpPr>
            <p:sp>
              <p:nvSpPr>
                <p:cNvPr id="569" name="Rectangle 568"/>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70" name="Oval 569"/>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71" name="Group 570"/>
              <p:cNvGrpSpPr/>
              <p:nvPr/>
            </p:nvGrpSpPr>
            <p:grpSpPr>
              <a:xfrm>
                <a:off x="3262305" y="3046052"/>
                <a:ext cx="558178" cy="155743"/>
                <a:chOff x="2706939" y="2683896"/>
                <a:chExt cx="558178" cy="155743"/>
              </a:xfrm>
            </p:grpSpPr>
            <p:sp>
              <p:nvSpPr>
                <p:cNvPr id="572" name="Rectangle 571"/>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73" name="Oval 572"/>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74" name="Group 573"/>
              <p:cNvGrpSpPr/>
              <p:nvPr/>
            </p:nvGrpSpPr>
            <p:grpSpPr>
              <a:xfrm>
                <a:off x="3262305" y="3310125"/>
                <a:ext cx="558178" cy="155743"/>
                <a:chOff x="2706939" y="2683896"/>
                <a:chExt cx="558178" cy="155743"/>
              </a:xfrm>
            </p:grpSpPr>
            <p:sp>
              <p:nvSpPr>
                <p:cNvPr id="575" name="Rectangle 57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76" name="Oval 575"/>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77" name="Group 576"/>
              <p:cNvGrpSpPr/>
              <p:nvPr/>
            </p:nvGrpSpPr>
            <p:grpSpPr>
              <a:xfrm>
                <a:off x="3262305" y="3574198"/>
                <a:ext cx="558178" cy="155743"/>
                <a:chOff x="2706939" y="2683896"/>
                <a:chExt cx="558178" cy="155743"/>
              </a:xfrm>
            </p:grpSpPr>
            <p:sp>
              <p:nvSpPr>
                <p:cNvPr id="578" name="Rectangle 577"/>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79" name="Oval 578"/>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80" name="Group 579"/>
              <p:cNvGrpSpPr/>
              <p:nvPr/>
            </p:nvGrpSpPr>
            <p:grpSpPr>
              <a:xfrm>
                <a:off x="3262305" y="3838271"/>
                <a:ext cx="558178" cy="155743"/>
                <a:chOff x="2706939" y="2683896"/>
                <a:chExt cx="558178" cy="155743"/>
              </a:xfrm>
            </p:grpSpPr>
            <p:sp>
              <p:nvSpPr>
                <p:cNvPr id="581" name="Rectangle 58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82" name="Oval 581"/>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83" name="Group 582"/>
              <p:cNvGrpSpPr/>
              <p:nvPr/>
            </p:nvGrpSpPr>
            <p:grpSpPr>
              <a:xfrm>
                <a:off x="4177479" y="3330814"/>
                <a:ext cx="740619" cy="429854"/>
                <a:chOff x="4228672" y="3323249"/>
                <a:chExt cx="740619" cy="429854"/>
              </a:xfrm>
            </p:grpSpPr>
            <p:sp>
              <p:nvSpPr>
                <p:cNvPr id="584" name="Right Arrow 583"/>
                <p:cNvSpPr/>
                <p:nvPr/>
              </p:nvSpPr>
              <p:spPr bwMode="auto">
                <a:xfrm>
                  <a:off x="4247590" y="3323249"/>
                  <a:ext cx="721701" cy="429854"/>
                </a:xfrm>
                <a:prstGeom prst="rightArrow">
                  <a:avLst/>
                </a:prstGeom>
                <a:gradFill rotWithShape="1">
                  <a:gsLst>
                    <a:gs pos="0">
                      <a:srgbClr val="000000">
                        <a:shade val="51000"/>
                        <a:satMod val="130000"/>
                      </a:srgbClr>
                    </a:gs>
                    <a:gs pos="80000">
                      <a:srgbClr val="000000">
                        <a:shade val="93000"/>
                        <a:satMod val="130000"/>
                      </a:srgbClr>
                    </a:gs>
                    <a:gs pos="100000">
                      <a:srgbClr val="000000">
                        <a:shade val="94000"/>
                        <a:satMod val="135000"/>
                      </a:srgbClr>
                    </a:gs>
                  </a:gsLst>
                  <a:lin ang="16200000" scaled="0"/>
                </a:gradFill>
                <a:ln w="9525" cap="flat" cmpd="sng" algn="ctr">
                  <a:solidFill>
                    <a:srgbClr val="000000">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FFFFFF"/>
                    </a:solidFill>
                    <a:latin typeface="Arial" charset="0"/>
                    <a:ea typeface=""/>
                    <a:cs typeface=""/>
                  </a:endParaRPr>
                </a:p>
              </p:txBody>
            </p:sp>
            <p:sp>
              <p:nvSpPr>
                <p:cNvPr id="585" name="TextBox 584"/>
                <p:cNvSpPr txBox="1"/>
                <p:nvPr/>
              </p:nvSpPr>
              <p:spPr>
                <a:xfrm>
                  <a:off x="4228672" y="3365382"/>
                  <a:ext cx="706764" cy="358473"/>
                </a:xfrm>
                <a:prstGeom prst="rect">
                  <a:avLst/>
                </a:prstGeom>
                <a:noFill/>
              </p:spPr>
              <p:txBody>
                <a:bodyPr wrap="none" rtlCol="0">
                  <a:spAutoFit/>
                </a:bodyPr>
                <a:lstStyle/>
                <a:p>
                  <a:pPr>
                    <a:defRPr/>
                  </a:pPr>
                  <a:r>
                    <a:rPr lang="en-US" sz="500" kern="0" dirty="0">
                      <a:solidFill>
                        <a:srgbClr val="FFFFFF"/>
                      </a:solidFill>
                      <a:latin typeface="Arial" charset="0"/>
                    </a:rPr>
                    <a:t>Hash</a:t>
                  </a:r>
                </a:p>
              </p:txBody>
            </p:sp>
          </p:grpSp>
        </p:grpSp>
        <p:sp>
          <p:nvSpPr>
            <p:cNvPr id="210" name="Right Arrow 209"/>
            <p:cNvSpPr/>
            <p:nvPr/>
          </p:nvSpPr>
          <p:spPr bwMode="auto">
            <a:xfrm>
              <a:off x="1412244" y="1560367"/>
              <a:ext cx="748289" cy="594570"/>
            </a:xfrm>
            <a:prstGeom prst="rightArrow">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200" dirty="0">
                  <a:solidFill>
                    <a:srgbClr val="FFFFFF"/>
                  </a:solidFill>
                  <a:latin typeface="Arial" charset="0"/>
                </a:rPr>
                <a:t>Read</a:t>
              </a:r>
            </a:p>
          </p:txBody>
        </p:sp>
        <p:sp>
          <p:nvSpPr>
            <p:cNvPr id="588" name="Right Arrow 587"/>
            <p:cNvSpPr/>
            <p:nvPr/>
          </p:nvSpPr>
          <p:spPr bwMode="auto">
            <a:xfrm>
              <a:off x="3910425" y="1560367"/>
              <a:ext cx="748289" cy="594570"/>
            </a:xfrm>
            <a:prstGeom prst="rightArrow">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200" dirty="0">
                  <a:solidFill>
                    <a:srgbClr val="FFFFFF"/>
                  </a:solidFill>
                  <a:latin typeface="Arial" charset="0"/>
                </a:rPr>
                <a:t>Write</a:t>
              </a:r>
            </a:p>
          </p:txBody>
        </p:sp>
        <p:sp>
          <p:nvSpPr>
            <p:cNvPr id="589" name="Right Arrow 588"/>
            <p:cNvSpPr/>
            <p:nvPr/>
          </p:nvSpPr>
          <p:spPr bwMode="auto">
            <a:xfrm>
              <a:off x="5760004" y="1560367"/>
              <a:ext cx="748289" cy="594570"/>
            </a:xfrm>
            <a:prstGeom prst="rightArrow">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200" dirty="0">
                  <a:solidFill>
                    <a:srgbClr val="FFFFFF"/>
                  </a:solidFill>
                  <a:latin typeface="Arial" charset="0"/>
                </a:rPr>
                <a:t>Read</a:t>
              </a:r>
            </a:p>
          </p:txBody>
        </p:sp>
        <p:sp>
          <p:nvSpPr>
            <p:cNvPr id="590" name="Right Arrow 589"/>
            <p:cNvSpPr/>
            <p:nvPr/>
          </p:nvSpPr>
          <p:spPr bwMode="auto">
            <a:xfrm>
              <a:off x="8342696" y="1560367"/>
              <a:ext cx="444118" cy="594570"/>
            </a:xfrm>
            <a:prstGeom prst="rightArrow">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200">
                  <a:solidFill>
                    <a:srgbClr val="FFFFFF"/>
                  </a:solidFill>
                  <a:latin typeface="Arial" charset="0"/>
                </a:rPr>
                <a:t>?</a:t>
              </a:r>
              <a:endParaRPr lang="en-US" sz="1200" dirty="0">
                <a:solidFill>
                  <a:srgbClr val="FFFFFF"/>
                </a:solidFill>
                <a:latin typeface="Arial" charset="0"/>
              </a:endParaRPr>
            </a:p>
          </p:txBody>
        </p:sp>
      </p:grpSp>
      <p:sp>
        <p:nvSpPr>
          <p:cNvPr id="586" name="TextBox 585"/>
          <p:cNvSpPr txBox="1"/>
          <p:nvPr/>
        </p:nvSpPr>
        <p:spPr>
          <a:xfrm>
            <a:off x="3507597" y="3405297"/>
            <a:ext cx="1846980" cy="338554"/>
          </a:xfrm>
          <a:prstGeom prst="rect">
            <a:avLst/>
          </a:prstGeom>
          <a:noFill/>
        </p:spPr>
        <p:txBody>
          <a:bodyPr wrap="none" rtlCol="0">
            <a:spAutoFit/>
          </a:bodyPr>
          <a:lstStyle/>
          <a:p>
            <a:pPr fontAlgn="base">
              <a:spcBef>
                <a:spcPct val="0"/>
              </a:spcBef>
              <a:spcAft>
                <a:spcPct val="0"/>
              </a:spcAft>
            </a:pPr>
            <a:r>
              <a:rPr lang="en-US" sz="1600">
                <a:solidFill>
                  <a:srgbClr val="000000"/>
                </a:solidFill>
                <a:latin typeface="Arial" charset="0"/>
              </a:rPr>
              <a:t>Partitioning Phase</a:t>
            </a:r>
          </a:p>
        </p:txBody>
      </p:sp>
      <p:sp>
        <p:nvSpPr>
          <p:cNvPr id="587" name="Right Brace 586"/>
          <p:cNvSpPr/>
          <p:nvPr/>
        </p:nvSpPr>
        <p:spPr bwMode="auto">
          <a:xfrm rot="5400000">
            <a:off x="4296105" y="1036611"/>
            <a:ext cx="163255" cy="4644718"/>
          </a:xfrm>
          <a:prstGeom prst="rightBrace">
            <a:avLst/>
          </a:prstGeom>
          <a:ln>
            <a:headEnd type="none" w="med" len="med"/>
            <a:tailEnd type="none" w="med" len="med"/>
          </a:ln>
        </p:spPr>
        <p:style>
          <a:lnRef idx="3">
            <a:schemeClr val="dk1"/>
          </a:lnRef>
          <a:fillRef idx="0">
            <a:schemeClr val="dk1"/>
          </a:fillRef>
          <a:effectRef idx="2">
            <a:schemeClr val="dk1"/>
          </a:effectRef>
          <a:fontRef idx="minor">
            <a:schemeClr val="tx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594" name="TextBox 593"/>
          <p:cNvSpPr txBox="1"/>
          <p:nvPr/>
        </p:nvSpPr>
        <p:spPr>
          <a:xfrm>
            <a:off x="7386967" y="3405297"/>
            <a:ext cx="2074607" cy="338554"/>
          </a:xfrm>
          <a:prstGeom prst="rect">
            <a:avLst/>
          </a:prstGeom>
          <a:noFill/>
        </p:spPr>
        <p:txBody>
          <a:bodyPr wrap="none" rtlCol="0">
            <a:spAutoFit/>
          </a:bodyPr>
          <a:lstStyle/>
          <a:p>
            <a:pPr fontAlgn="base">
              <a:spcBef>
                <a:spcPct val="0"/>
              </a:spcBef>
              <a:spcAft>
                <a:spcPct val="0"/>
              </a:spcAft>
            </a:pPr>
            <a:r>
              <a:rPr lang="en-US" sz="1600" dirty="0">
                <a:solidFill>
                  <a:srgbClr val="000000"/>
                </a:solidFill>
                <a:latin typeface="Arial" charset="0"/>
              </a:rPr>
              <a:t>Build </a:t>
            </a:r>
            <a:r>
              <a:rPr lang="en-US" sz="1600">
                <a:solidFill>
                  <a:srgbClr val="000000"/>
                </a:solidFill>
                <a:latin typeface="Arial" charset="0"/>
              </a:rPr>
              <a:t>&amp; Probe Phase</a:t>
            </a:r>
            <a:endParaRPr lang="en-US" sz="1600" dirty="0">
              <a:solidFill>
                <a:srgbClr val="000000"/>
              </a:solidFill>
              <a:latin typeface="Arial" charset="0"/>
            </a:endParaRPr>
          </a:p>
        </p:txBody>
      </p:sp>
      <p:sp>
        <p:nvSpPr>
          <p:cNvPr id="595" name="Right Brace 594"/>
          <p:cNvSpPr/>
          <p:nvPr/>
        </p:nvSpPr>
        <p:spPr bwMode="auto">
          <a:xfrm rot="5400000">
            <a:off x="8423878" y="1612344"/>
            <a:ext cx="163255" cy="3497854"/>
          </a:xfrm>
          <a:prstGeom prst="rightBrace">
            <a:avLst/>
          </a:prstGeom>
          <a:ln>
            <a:headEnd type="none" w="med" len="med"/>
            <a:tailEnd type="none" w="med" len="med"/>
          </a:ln>
        </p:spPr>
        <p:style>
          <a:lnRef idx="3">
            <a:schemeClr val="dk1"/>
          </a:lnRef>
          <a:fillRef idx="0">
            <a:schemeClr val="dk1"/>
          </a:fillRef>
          <a:effectRef idx="2">
            <a:schemeClr val="dk1"/>
          </a:effectRef>
          <a:fontRef idx="minor">
            <a:schemeClr val="tx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Tree>
    <p:extLst>
      <p:ext uri="{BB962C8B-B14F-4D97-AF65-F5344CB8AC3E}">
        <p14:creationId xmlns:p14="http://schemas.microsoft.com/office/powerpoint/2010/main" val="185615617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650">
                                            <p:txEl>
                                              <p:pRg st="0" end="0"/>
                                            </p:txEl>
                                          </p:spTgt>
                                        </p:tgtEl>
                                        <p:attrNameLst>
                                          <p:attrName>style.visibility</p:attrName>
                                        </p:attrNameLst>
                                      </p:cBhvr>
                                      <p:to>
                                        <p:strVal val="visible"/>
                                      </p:to>
                                    </p:set>
                                    <p:animEffect transition="in" filter="fade">
                                      <p:cBhvr>
                                        <p:cTn id="7" dur="500"/>
                                        <p:tgtEl>
                                          <p:spTgt spid="2765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650">
                                            <p:txEl>
                                              <p:pRg st="1" end="1"/>
                                            </p:txEl>
                                          </p:spTgt>
                                        </p:tgtEl>
                                        <p:attrNameLst>
                                          <p:attrName>style.visibility</p:attrName>
                                        </p:attrNameLst>
                                      </p:cBhvr>
                                      <p:to>
                                        <p:strVal val="visible"/>
                                      </p:to>
                                    </p:set>
                                    <p:animEffect transition="in" filter="fade">
                                      <p:cBhvr>
                                        <p:cTn id="10" dur="500"/>
                                        <p:tgtEl>
                                          <p:spTgt spid="2765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7650">
                                            <p:txEl>
                                              <p:pRg st="2" end="2"/>
                                            </p:txEl>
                                          </p:spTgt>
                                        </p:tgtEl>
                                        <p:attrNameLst>
                                          <p:attrName>style.visibility</p:attrName>
                                        </p:attrNameLst>
                                      </p:cBhvr>
                                      <p:to>
                                        <p:strVal val="visible"/>
                                      </p:to>
                                    </p:set>
                                    <p:animEffect transition="in" filter="fade">
                                      <p:cBhvr>
                                        <p:cTn id="15" dur="500"/>
                                        <p:tgtEl>
                                          <p:spTgt spid="27650">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7650">
                                            <p:txEl>
                                              <p:pRg st="3" end="3"/>
                                            </p:txEl>
                                          </p:spTgt>
                                        </p:tgtEl>
                                        <p:attrNameLst>
                                          <p:attrName>style.visibility</p:attrName>
                                        </p:attrNameLst>
                                      </p:cBhvr>
                                      <p:to>
                                        <p:strVal val="visible"/>
                                      </p:to>
                                    </p:set>
                                    <p:animEffect transition="in" filter="fade">
                                      <p:cBhvr>
                                        <p:cTn id="18" dur="500"/>
                                        <p:tgtEl>
                                          <p:spTgt spid="27650">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7650">
                                            <p:txEl>
                                              <p:pRg st="4" end="4"/>
                                            </p:txEl>
                                          </p:spTgt>
                                        </p:tgtEl>
                                        <p:attrNameLst>
                                          <p:attrName>style.visibility</p:attrName>
                                        </p:attrNameLst>
                                      </p:cBhvr>
                                      <p:to>
                                        <p:strVal val="visible"/>
                                      </p:to>
                                    </p:set>
                                    <p:animEffect transition="in" filter="fade">
                                      <p:cBhvr>
                                        <p:cTn id="23" dur="500"/>
                                        <p:tgtEl>
                                          <p:spTgt spid="2765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0"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6ACF1-009B-F04A-944A-DBF7628A1D76}"/>
              </a:ext>
            </a:extLst>
          </p:cNvPr>
          <p:cNvSpPr>
            <a:spLocks noGrp="1"/>
          </p:cNvSpPr>
          <p:nvPr>
            <p:ph type="title"/>
          </p:nvPr>
        </p:nvSpPr>
        <p:spPr/>
        <p:txBody>
          <a:bodyPr/>
          <a:lstStyle/>
          <a:p>
            <a:r>
              <a:rPr lang="en-US" dirty="0"/>
              <a:t>Challenges of Learning in Database</a:t>
            </a:r>
          </a:p>
        </p:txBody>
      </p:sp>
      <p:sp>
        <p:nvSpPr>
          <p:cNvPr id="3" name="Content Placeholder 2">
            <a:extLst>
              <a:ext uri="{FF2B5EF4-FFF2-40B4-BE49-F238E27FC236}">
                <a16:creationId xmlns:a16="http://schemas.microsoft.com/office/drawing/2014/main" id="{A5245CAC-AACE-2042-9522-50FDF47770DF}"/>
              </a:ext>
            </a:extLst>
          </p:cNvPr>
          <p:cNvSpPr>
            <a:spLocks noGrp="1"/>
          </p:cNvSpPr>
          <p:nvPr>
            <p:ph idx="1"/>
          </p:nvPr>
        </p:nvSpPr>
        <p:spPr/>
        <p:txBody>
          <a:bodyPr>
            <a:normAutofit lnSpcReduction="10000"/>
          </a:bodyPr>
          <a:lstStyle/>
          <a:p>
            <a:r>
              <a:rPr lang="en-US" b="1" dirty="0"/>
              <a:t>Abstractions:</a:t>
            </a:r>
            <a:r>
              <a:rPr lang="en-US" dirty="0"/>
              <a:t> How does database expose data to alg.?</a:t>
            </a:r>
          </a:p>
          <a:p>
            <a:pPr lvl="1"/>
            <a:r>
              <a:rPr lang="en-US" dirty="0"/>
              <a:t>Some algorithms are a natural fit for existing abstractions</a:t>
            </a:r>
          </a:p>
          <a:p>
            <a:r>
              <a:rPr lang="en-US" b="1" dirty="0"/>
              <a:t>Access Patterns:</a:t>
            </a:r>
            <a:r>
              <a:rPr lang="en-US" dirty="0"/>
              <a:t> How does algorithm access data?</a:t>
            </a:r>
          </a:p>
          <a:p>
            <a:pPr lvl="1"/>
            <a:r>
              <a:rPr lang="en-US" dirty="0"/>
              <a:t>Sequentially, randomly, repeated scans </a:t>
            </a:r>
          </a:p>
          <a:p>
            <a:r>
              <a:rPr lang="en-US" b="1" dirty="0"/>
              <a:t>Cost Models and Learning:</a:t>
            </a:r>
            <a:r>
              <a:rPr lang="en-US" dirty="0"/>
              <a:t> How does database system aid in optimizing learning algorithm execution?</a:t>
            </a:r>
          </a:p>
          <a:p>
            <a:pPr lvl="1"/>
            <a:r>
              <a:rPr lang="en-US" dirty="0"/>
              <a:t>Exposing a broader set of </a:t>
            </a:r>
            <a:r>
              <a:rPr lang="en-US" b="1" dirty="0"/>
              <a:t>trade-offs</a:t>
            </a:r>
            <a:r>
              <a:rPr lang="en-US" dirty="0"/>
              <a:t> </a:t>
            </a:r>
          </a:p>
          <a:p>
            <a:r>
              <a:rPr lang="en-US" b="1" dirty="0"/>
              <a:t>Data Types:</a:t>
            </a:r>
            <a:r>
              <a:rPr lang="en-US" dirty="0"/>
              <a:t> Does data fit in the relational models?</a:t>
            </a:r>
          </a:p>
          <a:p>
            <a:pPr lvl="1"/>
            <a:r>
              <a:rPr lang="en-US" dirty="0"/>
              <a:t>Images, video, models</a:t>
            </a:r>
          </a:p>
          <a:p>
            <a:endParaRPr lang="en-US" dirty="0"/>
          </a:p>
          <a:p>
            <a:endParaRPr lang="en-US" dirty="0"/>
          </a:p>
        </p:txBody>
      </p:sp>
    </p:spTree>
    <p:extLst>
      <p:ext uri="{BB962C8B-B14F-4D97-AF65-F5344CB8AC3E}">
        <p14:creationId xmlns:p14="http://schemas.microsoft.com/office/powerpoint/2010/main" val="3494410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4"/>
          <p:cNvSpPr>
            <a:spLocks noGrp="1" noChangeArrowheads="1"/>
          </p:cNvSpPr>
          <p:nvPr>
            <p:ph type="title"/>
          </p:nvPr>
        </p:nvSpPr>
        <p:spPr>
          <a:noFill/>
        </p:spPr>
        <p:txBody>
          <a:bodyPr/>
          <a:lstStyle/>
          <a:p>
            <a:r>
              <a:rPr lang="en-US">
                <a:latin typeface="Helvetica Neue Light" charset="0"/>
                <a:ea typeface="Osaka" charset="0"/>
                <a:cs typeface="Helvetica Neue Light" charset="0"/>
              </a:rPr>
              <a:t>Cost of Hash Join</a:t>
            </a:r>
          </a:p>
        </p:txBody>
      </p:sp>
      <p:sp>
        <p:nvSpPr>
          <p:cNvPr id="27650" name="Rectangle 5"/>
          <p:cNvSpPr>
            <a:spLocks noGrp="1" noChangeArrowheads="1"/>
          </p:cNvSpPr>
          <p:nvPr>
            <p:ph idx="1"/>
          </p:nvPr>
        </p:nvSpPr>
        <p:spPr>
          <a:xfrm>
            <a:off x="842143" y="3857228"/>
            <a:ext cx="10515600" cy="4351339"/>
          </a:xfrm>
        </p:spPr>
        <p:txBody>
          <a:bodyPr anchor="t"/>
          <a:lstStyle/>
          <a:p>
            <a:pPr marL="0" indent="0">
              <a:buNone/>
            </a:pPr>
            <a:r>
              <a:rPr lang="en-US" sz="2400" b="1" dirty="0">
                <a:latin typeface="Helvetica Neue" charset="0"/>
                <a:ea typeface="Osaka" charset="0"/>
                <a:cs typeface="Helvetica Neue" charset="0"/>
              </a:rPr>
              <a:t>Memory Requirements? </a:t>
            </a:r>
          </a:p>
          <a:p>
            <a:r>
              <a:rPr lang="en-US" sz="2000" dirty="0">
                <a:latin typeface="Helvetica Neue" charset="0"/>
                <a:ea typeface="Osaka" charset="0"/>
                <a:cs typeface="Helvetica Neue" charset="0"/>
              </a:rPr>
              <a:t>Build hash table on </a:t>
            </a:r>
            <a:r>
              <a:rPr lang="en-US" sz="2000" b="1" dirty="0">
                <a:solidFill>
                  <a:schemeClr val="accent4"/>
                </a:solidFill>
                <a:latin typeface="Helvetica Neue" charset="0"/>
                <a:ea typeface="Osaka" charset="0"/>
                <a:cs typeface="Helvetica Neue" charset="0"/>
              </a:rPr>
              <a:t>R</a:t>
            </a:r>
            <a:r>
              <a:rPr lang="en-US" sz="2000" dirty="0">
                <a:latin typeface="Helvetica Neue" charset="0"/>
                <a:ea typeface="Osaka" charset="0"/>
                <a:cs typeface="Helvetica Neue" charset="0"/>
              </a:rPr>
              <a:t> with uniform partitioning</a:t>
            </a:r>
          </a:p>
          <a:p>
            <a:pPr lvl="1">
              <a:buFont typeface="Symbol" charset="2"/>
              <a:buChar char="Þ"/>
            </a:pPr>
            <a:r>
              <a:rPr lang="en-US" b="1" dirty="0">
                <a:latin typeface="Helvetica Neue" charset="0"/>
                <a:ea typeface="ＭＳ Ｐゴシック" charset="0"/>
                <a:cs typeface="Helvetica Neue" charset="0"/>
              </a:rPr>
              <a:t>Partitioning Phase </a:t>
            </a:r>
            <a:r>
              <a:rPr lang="en-US" sz="2000" dirty="0">
                <a:latin typeface="Helvetica Neue" charset="0"/>
                <a:ea typeface="ＭＳ Ｐゴシック" charset="0"/>
                <a:cs typeface="Helvetica Neue" charset="0"/>
              </a:rPr>
              <a:t>divides </a:t>
            </a:r>
            <a:r>
              <a:rPr lang="en-US" sz="2000" b="1" dirty="0">
                <a:solidFill>
                  <a:schemeClr val="accent4"/>
                </a:solidFill>
                <a:latin typeface="Helvetica Neue" charset="0"/>
                <a:ea typeface="ＭＳ Ｐゴシック" charset="0"/>
                <a:cs typeface="Helvetica Neue" charset="0"/>
              </a:rPr>
              <a:t>R</a:t>
            </a:r>
            <a:r>
              <a:rPr lang="en-US" sz="2000" dirty="0">
                <a:latin typeface="Helvetica Neue" charset="0"/>
                <a:ea typeface="ＭＳ Ｐゴシック" charset="0"/>
                <a:cs typeface="Helvetica Neue" charset="0"/>
              </a:rPr>
              <a:t> into (</a:t>
            </a:r>
            <a:r>
              <a:rPr lang="en-US" sz="2000" b="1" dirty="0">
                <a:latin typeface="Helvetica Neue" charset="0"/>
                <a:ea typeface="ＭＳ Ｐゴシック" charset="0"/>
                <a:cs typeface="Helvetica Neue" charset="0"/>
              </a:rPr>
              <a:t>B</a:t>
            </a:r>
            <a:r>
              <a:rPr lang="en-US" sz="2000" dirty="0">
                <a:latin typeface="Helvetica Neue" charset="0"/>
                <a:ea typeface="ＭＳ Ｐゴシック" charset="0"/>
                <a:cs typeface="Helvetica Neue" charset="0"/>
              </a:rPr>
              <a:t>-1) runs of size [</a:t>
            </a:r>
            <a:r>
              <a:rPr lang="en-US" sz="2000" b="1" dirty="0">
                <a:latin typeface="Helvetica Neue" charset="0"/>
                <a:ea typeface="ＭＳ Ｐゴシック" charset="0"/>
                <a:cs typeface="Helvetica Neue" charset="0"/>
              </a:rPr>
              <a:t>R</a:t>
            </a:r>
            <a:r>
              <a:rPr lang="en-US" sz="2000" dirty="0">
                <a:latin typeface="Helvetica Neue" charset="0"/>
                <a:ea typeface="ＭＳ Ｐゴシック" charset="0"/>
                <a:cs typeface="Helvetica Neue" charset="0"/>
              </a:rPr>
              <a:t>] / (</a:t>
            </a:r>
            <a:r>
              <a:rPr lang="en-US" sz="2000" b="1" dirty="0">
                <a:latin typeface="Helvetica Neue" charset="0"/>
                <a:ea typeface="ＭＳ Ｐゴシック" charset="0"/>
                <a:cs typeface="Helvetica Neue" charset="0"/>
              </a:rPr>
              <a:t>B</a:t>
            </a:r>
            <a:r>
              <a:rPr lang="en-US" sz="2000" dirty="0">
                <a:latin typeface="Helvetica Neue" charset="0"/>
                <a:ea typeface="ＭＳ Ｐゴシック" charset="0"/>
                <a:cs typeface="Helvetica Neue" charset="0"/>
              </a:rPr>
              <a:t>-1)</a:t>
            </a:r>
          </a:p>
          <a:p>
            <a:pPr lvl="1">
              <a:buFont typeface="Symbol" charset="2"/>
              <a:buChar char="Þ"/>
            </a:pPr>
            <a:r>
              <a:rPr lang="en-US" b="1" dirty="0">
                <a:latin typeface="Helvetica Neue" charset="0"/>
                <a:ea typeface="ＭＳ Ｐゴシック" charset="0"/>
                <a:cs typeface="Helvetica Neue" charset="0"/>
              </a:rPr>
              <a:t>Build Phase </a:t>
            </a:r>
            <a:r>
              <a:rPr lang="en-US" sz="2000" dirty="0">
                <a:latin typeface="Helvetica Neue" charset="0"/>
                <a:ea typeface="ＭＳ Ｐゴシック" charset="0"/>
                <a:cs typeface="Helvetica Neue" charset="0"/>
              </a:rPr>
              <a:t>requires each [</a:t>
            </a:r>
            <a:r>
              <a:rPr lang="en-US" sz="2000" b="1" dirty="0">
                <a:solidFill>
                  <a:schemeClr val="accent4"/>
                </a:solidFill>
                <a:latin typeface="Helvetica Neue" charset="0"/>
                <a:ea typeface="ＭＳ Ｐゴシック" charset="0"/>
                <a:cs typeface="Helvetica Neue" charset="0"/>
              </a:rPr>
              <a:t>R</a:t>
            </a:r>
            <a:r>
              <a:rPr lang="en-US" sz="2000" dirty="0">
                <a:latin typeface="Helvetica Neue" charset="0"/>
                <a:ea typeface="ＭＳ Ｐゴシック" charset="0"/>
                <a:cs typeface="Helvetica Neue" charset="0"/>
              </a:rPr>
              <a:t>] / (</a:t>
            </a:r>
            <a:r>
              <a:rPr lang="en-US" sz="2000" b="1" dirty="0">
                <a:latin typeface="Helvetica Neue" charset="0"/>
                <a:ea typeface="ＭＳ Ｐゴシック" charset="0"/>
                <a:cs typeface="Helvetica Neue" charset="0"/>
              </a:rPr>
              <a:t>B</a:t>
            </a:r>
            <a:r>
              <a:rPr lang="en-US" sz="2000" dirty="0">
                <a:latin typeface="Helvetica Neue" charset="0"/>
                <a:ea typeface="ＭＳ Ｐゴシック" charset="0"/>
                <a:cs typeface="Helvetica Neue" charset="0"/>
              </a:rPr>
              <a:t>-1) &lt; (</a:t>
            </a:r>
            <a:r>
              <a:rPr lang="en-US" sz="2000" b="1" dirty="0">
                <a:latin typeface="Helvetica Neue" charset="0"/>
                <a:ea typeface="ＭＳ Ｐゴシック" charset="0"/>
                <a:cs typeface="Helvetica Neue" charset="0"/>
              </a:rPr>
              <a:t>B</a:t>
            </a:r>
            <a:r>
              <a:rPr lang="en-US" sz="2000" dirty="0">
                <a:latin typeface="Helvetica Neue" charset="0"/>
                <a:ea typeface="ＭＳ Ｐゴシック" charset="0"/>
                <a:cs typeface="Helvetica Neue" charset="0"/>
              </a:rPr>
              <a:t>-2)</a:t>
            </a:r>
          </a:p>
          <a:p>
            <a:pPr lvl="1">
              <a:buFont typeface="Symbol" charset="2"/>
              <a:buChar char="Þ"/>
            </a:pPr>
            <a:r>
              <a:rPr lang="en-US" b="1" dirty="0">
                <a:solidFill>
                  <a:schemeClr val="accent4"/>
                </a:solidFill>
                <a:latin typeface="Helvetica Neue" charset="0"/>
                <a:ea typeface="ＭＳ Ｐゴシック" charset="0"/>
                <a:cs typeface="Helvetica Neue" charset="0"/>
              </a:rPr>
              <a:t>R</a:t>
            </a:r>
            <a:r>
              <a:rPr lang="en-US" dirty="0">
                <a:latin typeface="Helvetica Neue" charset="0"/>
                <a:ea typeface="ＭＳ Ｐゴシック" charset="0"/>
                <a:cs typeface="Helvetica Neue" charset="0"/>
              </a:rPr>
              <a:t> &lt; (</a:t>
            </a:r>
            <a:r>
              <a:rPr lang="en-US" b="1" dirty="0">
                <a:latin typeface="Helvetica Neue" charset="0"/>
                <a:ea typeface="ＭＳ Ｐゴシック" charset="0"/>
                <a:cs typeface="Helvetica Neue" charset="0"/>
              </a:rPr>
              <a:t>B</a:t>
            </a:r>
            <a:r>
              <a:rPr lang="en-US" dirty="0">
                <a:latin typeface="Helvetica Neue" charset="0"/>
                <a:ea typeface="ＭＳ Ｐゴシック" charset="0"/>
                <a:cs typeface="Helvetica Neue" charset="0"/>
              </a:rPr>
              <a:t>-1) (</a:t>
            </a:r>
            <a:r>
              <a:rPr lang="en-US" b="1" dirty="0">
                <a:latin typeface="Helvetica Neue" charset="0"/>
                <a:ea typeface="ＭＳ Ｐゴシック" charset="0"/>
                <a:cs typeface="Helvetica Neue" charset="0"/>
              </a:rPr>
              <a:t>B</a:t>
            </a:r>
            <a:r>
              <a:rPr lang="en-US" dirty="0">
                <a:latin typeface="Helvetica Neue" charset="0"/>
                <a:ea typeface="ＭＳ Ｐゴシック" charset="0"/>
                <a:cs typeface="Helvetica Neue" charset="0"/>
              </a:rPr>
              <a:t>-2) ≈ B</a:t>
            </a:r>
            <a:r>
              <a:rPr lang="en-US" baseline="30000" dirty="0">
                <a:latin typeface="Helvetica Neue" charset="0"/>
                <a:ea typeface="ＭＳ Ｐゴシック" charset="0"/>
                <a:cs typeface="Helvetica Neue" charset="0"/>
              </a:rPr>
              <a:t>2</a:t>
            </a:r>
          </a:p>
          <a:p>
            <a:pPr marL="0" indent="0">
              <a:buNone/>
            </a:pPr>
            <a:endParaRPr lang="en-US" dirty="0">
              <a:latin typeface="Helvetica Neue" charset="0"/>
              <a:ea typeface="ＭＳ Ｐゴシック" charset="0"/>
              <a:cs typeface="Helvetica Neue" charset="0"/>
            </a:endParaRPr>
          </a:p>
        </p:txBody>
      </p:sp>
      <p:grpSp>
        <p:nvGrpSpPr>
          <p:cNvPr id="511" name="Group 510"/>
          <p:cNvGrpSpPr/>
          <p:nvPr/>
        </p:nvGrpSpPr>
        <p:grpSpPr>
          <a:xfrm>
            <a:off x="2055375" y="1646239"/>
            <a:ext cx="8255439" cy="1539394"/>
            <a:chOff x="531375" y="1087955"/>
            <a:chExt cx="8255439" cy="1539394"/>
          </a:xfrm>
        </p:grpSpPr>
        <p:grpSp>
          <p:nvGrpSpPr>
            <p:cNvPr id="3" name="Group 2"/>
            <p:cNvGrpSpPr/>
            <p:nvPr/>
          </p:nvGrpSpPr>
          <p:grpSpPr>
            <a:xfrm>
              <a:off x="6587851" y="1117968"/>
              <a:ext cx="1675287" cy="1479369"/>
              <a:chOff x="3375941" y="2425046"/>
              <a:chExt cx="2998161" cy="2647538"/>
            </a:xfrm>
          </p:grpSpPr>
          <p:sp>
            <p:nvSpPr>
              <p:cNvPr id="159" name="Rectangle 158"/>
              <p:cNvSpPr/>
              <p:nvPr/>
            </p:nvSpPr>
            <p:spPr bwMode="auto">
              <a:xfrm>
                <a:off x="3375941" y="2425046"/>
                <a:ext cx="2998161" cy="2647538"/>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nvGrpSpPr>
              <p:cNvPr id="160" name="Group 159"/>
              <p:cNvGrpSpPr/>
              <p:nvPr/>
            </p:nvGrpSpPr>
            <p:grpSpPr>
              <a:xfrm>
                <a:off x="3551388" y="2718964"/>
                <a:ext cx="2358933" cy="549885"/>
                <a:chOff x="3537970" y="2121620"/>
                <a:chExt cx="1740501" cy="441053"/>
              </a:xfrm>
            </p:grpSpPr>
            <p:sp>
              <p:nvSpPr>
                <p:cNvPr id="161" name="Rectangle 160"/>
                <p:cNvSpPr/>
                <p:nvPr/>
              </p:nvSpPr>
              <p:spPr bwMode="auto">
                <a:xfrm>
                  <a:off x="3537970" y="2121622"/>
                  <a:ext cx="580167" cy="441051"/>
                </a:xfrm>
                <a:prstGeom prst="rect">
                  <a:avLst/>
                </a:prstGeom>
                <a:gradFill rotWithShape="1">
                  <a:gsLst>
                    <a:gs pos="0">
                      <a:srgbClr val="70AD47">
                        <a:tint val="50000"/>
                        <a:satMod val="300000"/>
                      </a:srgbClr>
                    </a:gs>
                    <a:gs pos="35000">
                      <a:srgbClr val="70AD47">
                        <a:tint val="37000"/>
                        <a:satMod val="300000"/>
                      </a:srgbClr>
                    </a:gs>
                    <a:gs pos="100000">
                      <a:srgbClr val="70AD47">
                        <a:tint val="15000"/>
                        <a:satMod val="350000"/>
                      </a:srgbClr>
                    </a:gs>
                  </a:gsLst>
                  <a:lin ang="16200000" scaled="1"/>
                </a:gradFill>
                <a:ln w="9525" cap="flat" cmpd="sng" algn="ctr">
                  <a:solidFill>
                    <a:srgbClr val="70AD47">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62" name="Rectangle 161"/>
                <p:cNvSpPr/>
                <p:nvPr/>
              </p:nvSpPr>
              <p:spPr bwMode="auto">
                <a:xfrm>
                  <a:off x="4118137" y="2121620"/>
                  <a:ext cx="580167" cy="441051"/>
                </a:xfrm>
                <a:prstGeom prst="rect">
                  <a:avLst/>
                </a:prstGeom>
                <a:gradFill rotWithShape="1">
                  <a:gsLst>
                    <a:gs pos="0">
                      <a:srgbClr val="70AD47">
                        <a:tint val="50000"/>
                        <a:satMod val="300000"/>
                      </a:srgbClr>
                    </a:gs>
                    <a:gs pos="35000">
                      <a:srgbClr val="70AD47">
                        <a:tint val="37000"/>
                        <a:satMod val="300000"/>
                      </a:srgbClr>
                    </a:gs>
                    <a:gs pos="100000">
                      <a:srgbClr val="70AD47">
                        <a:tint val="15000"/>
                        <a:satMod val="350000"/>
                      </a:srgbClr>
                    </a:gs>
                  </a:gsLst>
                  <a:lin ang="16200000" scaled="1"/>
                </a:gradFill>
                <a:ln w="9525" cap="flat" cmpd="sng" algn="ctr">
                  <a:solidFill>
                    <a:srgbClr val="70AD47">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63" name="Rectangle 162"/>
                <p:cNvSpPr/>
                <p:nvPr/>
              </p:nvSpPr>
              <p:spPr bwMode="auto">
                <a:xfrm>
                  <a:off x="4698304" y="2121621"/>
                  <a:ext cx="580167" cy="441051"/>
                </a:xfrm>
                <a:prstGeom prst="rect">
                  <a:avLst/>
                </a:prstGeom>
                <a:gradFill rotWithShape="1">
                  <a:gsLst>
                    <a:gs pos="0">
                      <a:srgbClr val="70AD47">
                        <a:tint val="50000"/>
                        <a:satMod val="300000"/>
                      </a:srgbClr>
                    </a:gs>
                    <a:gs pos="35000">
                      <a:srgbClr val="70AD47">
                        <a:tint val="37000"/>
                        <a:satMod val="300000"/>
                      </a:srgbClr>
                    </a:gs>
                    <a:gs pos="100000">
                      <a:srgbClr val="70AD47">
                        <a:tint val="15000"/>
                        <a:satMod val="350000"/>
                      </a:srgbClr>
                    </a:gs>
                  </a:gsLst>
                  <a:lin ang="16200000" scaled="1"/>
                </a:gradFill>
                <a:ln w="9525" cap="flat" cmpd="sng" algn="ctr">
                  <a:solidFill>
                    <a:srgbClr val="70AD47">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sp>
            <p:nvSpPr>
              <p:cNvPr id="164" name="TextBox 163"/>
              <p:cNvSpPr txBox="1"/>
              <p:nvPr/>
            </p:nvSpPr>
            <p:spPr>
              <a:xfrm>
                <a:off x="3571712" y="2462294"/>
                <a:ext cx="2370205" cy="385567"/>
              </a:xfrm>
              <a:prstGeom prst="rect">
                <a:avLst/>
              </a:prstGeom>
              <a:noFill/>
            </p:spPr>
            <p:txBody>
              <a:bodyPr wrap="none" rtlCol="0">
                <a:spAutoFit/>
              </a:bodyPr>
              <a:lstStyle/>
              <a:p>
                <a:pPr>
                  <a:defRPr/>
                </a:pPr>
                <a:r>
                  <a:rPr lang="en-US" sz="800">
                    <a:solidFill>
                      <a:srgbClr val="000000"/>
                    </a:solidFill>
                    <a:latin typeface="Arial" charset="0"/>
                  </a:rPr>
                  <a:t>Hash Table (B-2) Buffers</a:t>
                </a:r>
              </a:p>
            </p:txBody>
          </p:sp>
          <p:grpSp>
            <p:nvGrpSpPr>
              <p:cNvPr id="165" name="Group 164"/>
              <p:cNvGrpSpPr/>
              <p:nvPr/>
            </p:nvGrpSpPr>
            <p:grpSpPr>
              <a:xfrm>
                <a:off x="3452659" y="3470375"/>
                <a:ext cx="983768" cy="1506694"/>
                <a:chOff x="2837793" y="2705536"/>
                <a:chExt cx="983768" cy="1585962"/>
              </a:xfrm>
            </p:grpSpPr>
            <p:sp>
              <p:nvSpPr>
                <p:cNvPr id="166" name="Rectangle 165"/>
                <p:cNvSpPr/>
                <p:nvPr/>
              </p:nvSpPr>
              <p:spPr bwMode="auto">
                <a:xfrm>
                  <a:off x="2837793" y="2962660"/>
                  <a:ext cx="983768" cy="1328838"/>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67" name="TextBox 166"/>
                <p:cNvSpPr txBox="1"/>
                <p:nvPr/>
              </p:nvSpPr>
              <p:spPr>
                <a:xfrm>
                  <a:off x="2837793" y="2705536"/>
                  <a:ext cx="983768" cy="405852"/>
                </a:xfrm>
                <a:prstGeom prst="rect">
                  <a:avLst/>
                </a:prstGeom>
                <a:noFill/>
              </p:spPr>
              <p:txBody>
                <a:bodyPr wrap="square" rtlCol="0">
                  <a:spAutoFit/>
                </a:bodyPr>
                <a:lstStyle/>
                <a:p>
                  <a:pPr algn="ctr">
                    <a:defRPr/>
                  </a:pPr>
                  <a:r>
                    <a:rPr lang="en-US" sz="800" dirty="0">
                      <a:solidFill>
                        <a:srgbClr val="000000"/>
                      </a:solidFill>
                      <a:latin typeface="Arial" charset="0"/>
                    </a:rPr>
                    <a:t>1 Buffer</a:t>
                  </a:r>
                </a:p>
              </p:txBody>
            </p:sp>
          </p:grpSp>
          <p:grpSp>
            <p:nvGrpSpPr>
              <p:cNvPr id="168" name="Group 167"/>
              <p:cNvGrpSpPr/>
              <p:nvPr/>
            </p:nvGrpSpPr>
            <p:grpSpPr>
              <a:xfrm>
                <a:off x="4972466" y="3470375"/>
                <a:ext cx="1318367" cy="1506694"/>
                <a:chOff x="2837793" y="2705536"/>
                <a:chExt cx="983769" cy="1585962"/>
              </a:xfrm>
            </p:grpSpPr>
            <p:sp>
              <p:nvSpPr>
                <p:cNvPr id="169" name="Rectangle 168"/>
                <p:cNvSpPr/>
                <p:nvPr/>
              </p:nvSpPr>
              <p:spPr bwMode="auto">
                <a:xfrm>
                  <a:off x="2837793" y="2962660"/>
                  <a:ext cx="983768" cy="1328838"/>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70" name="TextBox 169"/>
                <p:cNvSpPr txBox="1"/>
                <p:nvPr/>
              </p:nvSpPr>
              <p:spPr>
                <a:xfrm>
                  <a:off x="2837794" y="2705536"/>
                  <a:ext cx="983768" cy="405852"/>
                </a:xfrm>
                <a:prstGeom prst="rect">
                  <a:avLst/>
                </a:prstGeom>
                <a:noFill/>
              </p:spPr>
              <p:txBody>
                <a:bodyPr wrap="square" rtlCol="0">
                  <a:spAutoFit/>
                </a:bodyPr>
                <a:lstStyle/>
                <a:p>
                  <a:pPr algn="ctr">
                    <a:defRPr/>
                  </a:pPr>
                  <a:r>
                    <a:rPr lang="en-US" sz="800" dirty="0">
                      <a:solidFill>
                        <a:srgbClr val="000000"/>
                      </a:solidFill>
                      <a:latin typeface="Arial" charset="0"/>
                    </a:rPr>
                    <a:t>1 Buffer</a:t>
                  </a:r>
                </a:p>
              </p:txBody>
            </p:sp>
          </p:grpSp>
          <p:grpSp>
            <p:nvGrpSpPr>
              <p:cNvPr id="171" name="Group 170"/>
              <p:cNvGrpSpPr/>
              <p:nvPr/>
            </p:nvGrpSpPr>
            <p:grpSpPr>
              <a:xfrm rot="16200000">
                <a:off x="3933242" y="3857602"/>
                <a:ext cx="1537894" cy="429854"/>
                <a:chOff x="3431404" y="3323249"/>
                <a:chExt cx="1537894" cy="429854"/>
              </a:xfrm>
            </p:grpSpPr>
            <p:sp>
              <p:nvSpPr>
                <p:cNvPr id="172" name="Right Arrow 171"/>
                <p:cNvSpPr/>
                <p:nvPr/>
              </p:nvSpPr>
              <p:spPr bwMode="auto">
                <a:xfrm>
                  <a:off x="3485947" y="3323249"/>
                  <a:ext cx="1483346" cy="429854"/>
                </a:xfrm>
                <a:prstGeom prst="rightArrow">
                  <a:avLst/>
                </a:prstGeom>
                <a:gradFill rotWithShape="1">
                  <a:gsLst>
                    <a:gs pos="0">
                      <a:srgbClr val="000000">
                        <a:shade val="51000"/>
                        <a:satMod val="130000"/>
                      </a:srgbClr>
                    </a:gs>
                    <a:gs pos="80000">
                      <a:srgbClr val="000000">
                        <a:shade val="93000"/>
                        <a:satMod val="130000"/>
                      </a:srgbClr>
                    </a:gs>
                    <a:gs pos="100000">
                      <a:srgbClr val="000000">
                        <a:shade val="94000"/>
                        <a:satMod val="135000"/>
                      </a:srgbClr>
                    </a:gs>
                  </a:gsLst>
                  <a:lin ang="16200000" scaled="0"/>
                </a:gradFill>
                <a:ln w="9525" cap="flat" cmpd="sng" algn="ctr">
                  <a:solidFill>
                    <a:srgbClr val="000000">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73" name="TextBox 172"/>
                <p:cNvSpPr txBox="1"/>
                <p:nvPr/>
              </p:nvSpPr>
              <p:spPr>
                <a:xfrm>
                  <a:off x="3431404" y="3341704"/>
                  <a:ext cx="1537894" cy="385567"/>
                </a:xfrm>
                <a:prstGeom prst="rect">
                  <a:avLst/>
                </a:prstGeom>
                <a:noFill/>
              </p:spPr>
              <p:txBody>
                <a:bodyPr wrap="square" rtlCol="0">
                  <a:spAutoFit/>
                </a:bodyPr>
                <a:lstStyle/>
                <a:p>
                  <a:pPr>
                    <a:defRPr/>
                  </a:pPr>
                  <a:r>
                    <a:rPr lang="en-US" sz="800" dirty="0">
                      <a:solidFill>
                        <a:srgbClr val="FFFFFF"/>
                      </a:solidFill>
                      <a:latin typeface="Arial" charset="0"/>
                    </a:rPr>
                    <a:t>New Hash Fn.</a:t>
                  </a:r>
                </a:p>
              </p:txBody>
            </p:sp>
          </p:grpSp>
          <p:sp>
            <p:nvSpPr>
              <p:cNvPr id="174" name="Folded Corner 173"/>
              <p:cNvSpPr/>
              <p:nvPr/>
            </p:nvSpPr>
            <p:spPr bwMode="auto">
              <a:xfrm>
                <a:off x="3624672" y="3852913"/>
                <a:ext cx="626393" cy="997952"/>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nvGrpSpPr>
              <p:cNvPr id="175" name="Group 174"/>
              <p:cNvGrpSpPr/>
              <p:nvPr/>
            </p:nvGrpSpPr>
            <p:grpSpPr>
              <a:xfrm>
                <a:off x="3672040" y="3897887"/>
                <a:ext cx="518574" cy="144692"/>
                <a:chOff x="2706939" y="2683896"/>
                <a:chExt cx="558181" cy="155743"/>
              </a:xfrm>
            </p:grpSpPr>
            <p:sp>
              <p:nvSpPr>
                <p:cNvPr id="176" name="Rectangle 175"/>
                <p:cNvSpPr/>
                <p:nvPr/>
              </p:nvSpPr>
              <p:spPr bwMode="auto">
                <a:xfrm>
                  <a:off x="2793141"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77" name="Oval 176"/>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78" name="Group 177"/>
              <p:cNvGrpSpPr/>
              <p:nvPr/>
            </p:nvGrpSpPr>
            <p:grpSpPr>
              <a:xfrm>
                <a:off x="3672040" y="4118390"/>
                <a:ext cx="518574" cy="144692"/>
                <a:chOff x="2706939" y="2683896"/>
                <a:chExt cx="558181" cy="155743"/>
              </a:xfrm>
            </p:grpSpPr>
            <p:sp>
              <p:nvSpPr>
                <p:cNvPr id="179" name="Rectangle 178"/>
                <p:cNvSpPr/>
                <p:nvPr/>
              </p:nvSpPr>
              <p:spPr bwMode="auto">
                <a:xfrm>
                  <a:off x="2793141"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80" name="Oval 179"/>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81" name="Group 180"/>
              <p:cNvGrpSpPr/>
              <p:nvPr/>
            </p:nvGrpSpPr>
            <p:grpSpPr>
              <a:xfrm>
                <a:off x="3672040" y="4322773"/>
                <a:ext cx="518574" cy="144692"/>
                <a:chOff x="2706939" y="2683896"/>
                <a:chExt cx="558181" cy="155743"/>
              </a:xfrm>
            </p:grpSpPr>
            <p:sp>
              <p:nvSpPr>
                <p:cNvPr id="182" name="Rectangle 181"/>
                <p:cNvSpPr/>
                <p:nvPr/>
              </p:nvSpPr>
              <p:spPr bwMode="auto">
                <a:xfrm>
                  <a:off x="2793141"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83" name="Oval 182"/>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84" name="Group 183"/>
              <p:cNvGrpSpPr/>
              <p:nvPr/>
            </p:nvGrpSpPr>
            <p:grpSpPr>
              <a:xfrm>
                <a:off x="3688431" y="2796188"/>
                <a:ext cx="1112364" cy="195166"/>
                <a:chOff x="3688431" y="2796188"/>
                <a:chExt cx="1112364" cy="195166"/>
              </a:xfrm>
            </p:grpSpPr>
            <p:grpSp>
              <p:nvGrpSpPr>
                <p:cNvPr id="185" name="Group 184"/>
                <p:cNvGrpSpPr/>
                <p:nvPr/>
              </p:nvGrpSpPr>
              <p:grpSpPr>
                <a:xfrm>
                  <a:off x="3691734" y="2796188"/>
                  <a:ext cx="364368" cy="101666"/>
                  <a:chOff x="2706939" y="2683896"/>
                  <a:chExt cx="558178" cy="155743"/>
                </a:xfrm>
              </p:grpSpPr>
              <p:sp>
                <p:nvSpPr>
                  <p:cNvPr id="192" name="Rectangle 191"/>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93" name="Oval 192"/>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86" name="Group 185"/>
                <p:cNvGrpSpPr/>
                <p:nvPr/>
              </p:nvGrpSpPr>
              <p:grpSpPr>
                <a:xfrm>
                  <a:off x="4436427" y="2796188"/>
                  <a:ext cx="364368" cy="101666"/>
                  <a:chOff x="2706939" y="2683896"/>
                  <a:chExt cx="558178" cy="155743"/>
                </a:xfrm>
              </p:grpSpPr>
              <p:sp>
                <p:nvSpPr>
                  <p:cNvPr id="190" name="Rectangle 189"/>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91" name="Oval 190"/>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87" name="Group 186"/>
                <p:cNvGrpSpPr/>
                <p:nvPr/>
              </p:nvGrpSpPr>
              <p:grpSpPr>
                <a:xfrm>
                  <a:off x="3688431" y="2889688"/>
                  <a:ext cx="364368" cy="101666"/>
                  <a:chOff x="2706939" y="2683896"/>
                  <a:chExt cx="558178" cy="155743"/>
                </a:xfrm>
              </p:grpSpPr>
              <p:sp>
                <p:nvSpPr>
                  <p:cNvPr id="188" name="Rectangle 187"/>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189" name="Oval 188"/>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sp>
            <p:nvSpPr>
              <p:cNvPr id="194" name="Folded Corner 193"/>
              <p:cNvSpPr/>
              <p:nvPr/>
            </p:nvSpPr>
            <p:spPr bwMode="auto">
              <a:xfrm>
                <a:off x="5039960" y="3807537"/>
                <a:ext cx="1183378" cy="1076648"/>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cxnSp>
            <p:nvCxnSpPr>
              <p:cNvPr id="195" name="Straight Arrow Connector 194"/>
              <p:cNvCxnSpPr/>
              <p:nvPr/>
            </p:nvCxnSpPr>
            <p:spPr bwMode="auto">
              <a:xfrm flipH="1" flipV="1">
                <a:off x="3898750" y="2963516"/>
                <a:ext cx="72622" cy="973990"/>
              </a:xfrm>
              <a:prstGeom prst="straightConnector1">
                <a:avLst/>
              </a:prstGeom>
              <a:noFill/>
              <a:ln w="38100" cap="flat" cmpd="sng" algn="ctr">
                <a:solidFill>
                  <a:srgbClr val="70AD47"/>
                </a:solidFill>
                <a:prstDash val="solid"/>
                <a:headEnd type="none" w="med" len="med"/>
                <a:tailEnd type="triangle"/>
              </a:ln>
              <a:effectLst>
                <a:outerShdw blurRad="40000" dist="23000" dir="5400000" rotWithShape="0">
                  <a:srgbClr val="000000">
                    <a:alpha val="35000"/>
                  </a:srgbClr>
                </a:outerShdw>
              </a:effectLst>
            </p:spPr>
          </p:cxnSp>
          <p:grpSp>
            <p:nvGrpSpPr>
              <p:cNvPr id="196" name="Group 195"/>
              <p:cNvGrpSpPr/>
              <p:nvPr/>
            </p:nvGrpSpPr>
            <p:grpSpPr>
              <a:xfrm>
                <a:off x="5176302" y="3865160"/>
                <a:ext cx="862915" cy="144692"/>
                <a:chOff x="5102364" y="3915253"/>
                <a:chExt cx="862915" cy="144692"/>
              </a:xfrm>
            </p:grpSpPr>
            <p:grpSp>
              <p:nvGrpSpPr>
                <p:cNvPr id="197" name="Group 196"/>
                <p:cNvGrpSpPr/>
                <p:nvPr/>
              </p:nvGrpSpPr>
              <p:grpSpPr>
                <a:xfrm>
                  <a:off x="5102364" y="3915253"/>
                  <a:ext cx="518572" cy="144692"/>
                  <a:chOff x="2706939" y="2683896"/>
                  <a:chExt cx="558178" cy="155743"/>
                </a:xfrm>
              </p:grpSpPr>
              <p:sp>
                <p:nvSpPr>
                  <p:cNvPr id="201" name="Rectangle 20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202" name="Oval 201"/>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198" name="Group 197"/>
                <p:cNvGrpSpPr/>
                <p:nvPr/>
              </p:nvGrpSpPr>
              <p:grpSpPr>
                <a:xfrm>
                  <a:off x="5600911" y="3936766"/>
                  <a:ext cx="364368" cy="101666"/>
                  <a:chOff x="3844134" y="2948588"/>
                  <a:chExt cx="364368" cy="101666"/>
                </a:xfrm>
              </p:grpSpPr>
              <p:sp>
                <p:nvSpPr>
                  <p:cNvPr id="199" name="Rectangle 198"/>
                  <p:cNvSpPr/>
                  <p:nvPr/>
                </p:nvSpPr>
                <p:spPr bwMode="auto">
                  <a:xfrm>
                    <a:off x="3900403" y="2976426"/>
                    <a:ext cx="308099" cy="45990"/>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200" name="Oval 199"/>
                  <p:cNvSpPr/>
                  <p:nvPr/>
                </p:nvSpPr>
                <p:spPr bwMode="auto">
                  <a:xfrm>
                    <a:off x="3844134" y="2948588"/>
                    <a:ext cx="101666" cy="101666"/>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grpSp>
            <p:nvGrpSpPr>
              <p:cNvPr id="203" name="Group 202"/>
              <p:cNvGrpSpPr/>
              <p:nvPr/>
            </p:nvGrpSpPr>
            <p:grpSpPr>
              <a:xfrm>
                <a:off x="5176302" y="4077463"/>
                <a:ext cx="862915" cy="144692"/>
                <a:chOff x="5102364" y="3915253"/>
                <a:chExt cx="862915" cy="144692"/>
              </a:xfrm>
            </p:grpSpPr>
            <p:grpSp>
              <p:nvGrpSpPr>
                <p:cNvPr id="204" name="Group 203"/>
                <p:cNvGrpSpPr/>
                <p:nvPr/>
              </p:nvGrpSpPr>
              <p:grpSpPr>
                <a:xfrm>
                  <a:off x="5102364" y="3915253"/>
                  <a:ext cx="518572" cy="144692"/>
                  <a:chOff x="2706939" y="2683896"/>
                  <a:chExt cx="558178" cy="155743"/>
                </a:xfrm>
              </p:grpSpPr>
              <p:sp>
                <p:nvSpPr>
                  <p:cNvPr id="208" name="Rectangle 207"/>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209" name="Oval 208"/>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nvGrpSpPr>
                <p:cNvPr id="205" name="Group 204"/>
                <p:cNvGrpSpPr/>
                <p:nvPr/>
              </p:nvGrpSpPr>
              <p:grpSpPr>
                <a:xfrm>
                  <a:off x="5600911" y="3936766"/>
                  <a:ext cx="364368" cy="101666"/>
                  <a:chOff x="3844134" y="2948588"/>
                  <a:chExt cx="364368" cy="101666"/>
                </a:xfrm>
              </p:grpSpPr>
              <p:sp>
                <p:nvSpPr>
                  <p:cNvPr id="206" name="Rectangle 205"/>
                  <p:cNvSpPr/>
                  <p:nvPr/>
                </p:nvSpPr>
                <p:spPr bwMode="auto">
                  <a:xfrm>
                    <a:off x="3900403" y="2976426"/>
                    <a:ext cx="308099" cy="45990"/>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sp>
                <p:nvSpPr>
                  <p:cNvPr id="207" name="Oval 206"/>
                  <p:cNvSpPr/>
                  <p:nvPr/>
                </p:nvSpPr>
                <p:spPr bwMode="auto">
                  <a:xfrm>
                    <a:off x="3844134" y="2948588"/>
                    <a:ext cx="101666" cy="101666"/>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800">
                      <a:solidFill>
                        <a:srgbClr val="000000"/>
                      </a:solidFill>
                      <a:latin typeface="Arial" charset="0"/>
                    </a:endParaRPr>
                  </a:p>
                </p:txBody>
              </p:sp>
            </p:grpSp>
          </p:grpSp>
        </p:grpSp>
        <p:grpSp>
          <p:nvGrpSpPr>
            <p:cNvPr id="274" name="Group 273"/>
            <p:cNvGrpSpPr/>
            <p:nvPr/>
          </p:nvGrpSpPr>
          <p:grpSpPr>
            <a:xfrm>
              <a:off x="4738272" y="1087955"/>
              <a:ext cx="942174" cy="1539394"/>
              <a:chOff x="6667237" y="1954537"/>
              <a:chExt cx="1972266" cy="3222434"/>
            </a:xfrm>
          </p:grpSpPr>
          <p:sp>
            <p:nvSpPr>
              <p:cNvPr id="275" name="Can 274"/>
              <p:cNvSpPr/>
              <p:nvPr/>
            </p:nvSpPr>
            <p:spPr bwMode="auto">
              <a:xfrm>
                <a:off x="6667237" y="1954537"/>
                <a:ext cx="1972266" cy="1565249"/>
              </a:xfrm>
              <a:prstGeom prst="can">
                <a:avLst>
                  <a:gd name="adj" fmla="val 17254"/>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76" name="Can 275"/>
              <p:cNvSpPr/>
              <p:nvPr/>
            </p:nvSpPr>
            <p:spPr bwMode="auto">
              <a:xfrm>
                <a:off x="6667237" y="3611722"/>
                <a:ext cx="1972266" cy="1565249"/>
              </a:xfrm>
              <a:prstGeom prst="can">
                <a:avLst>
                  <a:gd name="adj" fmla="val 17254"/>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277" name="Group 276"/>
              <p:cNvGrpSpPr/>
              <p:nvPr/>
            </p:nvGrpSpPr>
            <p:grpSpPr>
              <a:xfrm>
                <a:off x="6701430" y="2326355"/>
                <a:ext cx="440590" cy="701936"/>
                <a:chOff x="5212695" y="2200075"/>
                <a:chExt cx="674234" cy="1074171"/>
              </a:xfrm>
            </p:grpSpPr>
            <p:sp>
              <p:nvSpPr>
                <p:cNvPr id="327" name="Folded Corner 326"/>
                <p:cNvSpPr/>
                <p:nvPr/>
              </p:nvSpPr>
              <p:spPr bwMode="auto">
                <a:xfrm>
                  <a:off x="5212695" y="2200075"/>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328" name="Group 327"/>
                <p:cNvGrpSpPr/>
                <p:nvPr/>
              </p:nvGrpSpPr>
              <p:grpSpPr>
                <a:xfrm>
                  <a:off x="5263685" y="2248484"/>
                  <a:ext cx="558178" cy="155743"/>
                  <a:chOff x="2706939" y="2683896"/>
                  <a:chExt cx="558178" cy="155743"/>
                </a:xfrm>
              </p:grpSpPr>
              <p:sp>
                <p:nvSpPr>
                  <p:cNvPr id="335" name="Rectangle 33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36" name="Oval 335"/>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29" name="Group 328"/>
                <p:cNvGrpSpPr/>
                <p:nvPr/>
              </p:nvGrpSpPr>
              <p:grpSpPr>
                <a:xfrm>
                  <a:off x="5263685" y="2469151"/>
                  <a:ext cx="558178" cy="155743"/>
                  <a:chOff x="2706939" y="2683896"/>
                  <a:chExt cx="558178" cy="155743"/>
                </a:xfrm>
              </p:grpSpPr>
              <p:sp>
                <p:nvSpPr>
                  <p:cNvPr id="333" name="Rectangle 33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34" name="Oval 333"/>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30" name="Group 329"/>
                <p:cNvGrpSpPr/>
                <p:nvPr/>
              </p:nvGrpSpPr>
              <p:grpSpPr>
                <a:xfrm>
                  <a:off x="5263685" y="2705821"/>
                  <a:ext cx="558178" cy="155743"/>
                  <a:chOff x="2706939" y="2683896"/>
                  <a:chExt cx="558178" cy="155743"/>
                </a:xfrm>
              </p:grpSpPr>
              <p:sp>
                <p:nvSpPr>
                  <p:cNvPr id="331" name="Rectangle 33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32" name="Oval 331"/>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78" name="Group 277"/>
              <p:cNvGrpSpPr/>
              <p:nvPr/>
            </p:nvGrpSpPr>
            <p:grpSpPr>
              <a:xfrm>
                <a:off x="6718359" y="3987803"/>
                <a:ext cx="437867" cy="697597"/>
                <a:chOff x="5212695" y="3779389"/>
                <a:chExt cx="674234" cy="1074171"/>
              </a:xfrm>
            </p:grpSpPr>
            <p:sp>
              <p:nvSpPr>
                <p:cNvPr id="314" name="Folded Corner 313"/>
                <p:cNvSpPr/>
                <p:nvPr/>
              </p:nvSpPr>
              <p:spPr bwMode="auto">
                <a:xfrm>
                  <a:off x="5212695" y="3779389"/>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315" name="Group 314"/>
                <p:cNvGrpSpPr/>
                <p:nvPr/>
              </p:nvGrpSpPr>
              <p:grpSpPr>
                <a:xfrm>
                  <a:off x="5271256" y="3835077"/>
                  <a:ext cx="558178" cy="155743"/>
                  <a:chOff x="2706939" y="2683896"/>
                  <a:chExt cx="558178" cy="155743"/>
                </a:xfrm>
              </p:grpSpPr>
              <p:sp>
                <p:nvSpPr>
                  <p:cNvPr id="325" name="Rectangle 32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26" name="Oval 325"/>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16" name="Group 315"/>
                <p:cNvGrpSpPr/>
                <p:nvPr/>
              </p:nvGrpSpPr>
              <p:grpSpPr>
                <a:xfrm>
                  <a:off x="5271256" y="4049793"/>
                  <a:ext cx="558178" cy="155743"/>
                  <a:chOff x="2706939" y="2683896"/>
                  <a:chExt cx="558178" cy="155743"/>
                </a:xfrm>
              </p:grpSpPr>
              <p:sp>
                <p:nvSpPr>
                  <p:cNvPr id="323" name="Rectangle 32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24" name="Oval 323"/>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17" name="Group 316"/>
                <p:cNvGrpSpPr/>
                <p:nvPr/>
              </p:nvGrpSpPr>
              <p:grpSpPr>
                <a:xfrm>
                  <a:off x="5267380" y="4279265"/>
                  <a:ext cx="558178" cy="155743"/>
                  <a:chOff x="2706939" y="2683896"/>
                  <a:chExt cx="558178" cy="155743"/>
                </a:xfrm>
              </p:grpSpPr>
              <p:sp>
                <p:nvSpPr>
                  <p:cNvPr id="321" name="Rectangle 32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22" name="Oval 321"/>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18" name="Group 317"/>
                <p:cNvGrpSpPr/>
                <p:nvPr/>
              </p:nvGrpSpPr>
              <p:grpSpPr>
                <a:xfrm>
                  <a:off x="5263685" y="4496305"/>
                  <a:ext cx="558178" cy="155743"/>
                  <a:chOff x="2706939" y="2683896"/>
                  <a:chExt cx="558178" cy="155743"/>
                </a:xfrm>
              </p:grpSpPr>
              <p:sp>
                <p:nvSpPr>
                  <p:cNvPr id="319" name="Rectangle 318"/>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20" name="Oval 319"/>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79" name="Group 278"/>
              <p:cNvGrpSpPr/>
              <p:nvPr/>
            </p:nvGrpSpPr>
            <p:grpSpPr>
              <a:xfrm>
                <a:off x="7185971" y="3990766"/>
                <a:ext cx="437867" cy="697598"/>
                <a:chOff x="5212695" y="3779389"/>
                <a:chExt cx="674234" cy="1074171"/>
              </a:xfrm>
            </p:grpSpPr>
            <p:sp>
              <p:nvSpPr>
                <p:cNvPr id="310" name="Folded Corner 309"/>
                <p:cNvSpPr/>
                <p:nvPr/>
              </p:nvSpPr>
              <p:spPr bwMode="auto">
                <a:xfrm>
                  <a:off x="5212695" y="3779389"/>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311" name="Group 310"/>
                <p:cNvGrpSpPr/>
                <p:nvPr/>
              </p:nvGrpSpPr>
              <p:grpSpPr>
                <a:xfrm>
                  <a:off x="5266991" y="3855061"/>
                  <a:ext cx="558178" cy="155743"/>
                  <a:chOff x="2706939" y="2683896"/>
                  <a:chExt cx="558178" cy="155743"/>
                </a:xfrm>
              </p:grpSpPr>
              <p:sp>
                <p:nvSpPr>
                  <p:cNvPr id="312" name="Rectangle 311"/>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13" name="Oval 312"/>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80" name="Group 279"/>
              <p:cNvGrpSpPr/>
              <p:nvPr/>
            </p:nvGrpSpPr>
            <p:grpSpPr>
              <a:xfrm>
                <a:off x="7195478" y="2326355"/>
                <a:ext cx="440590" cy="701936"/>
                <a:chOff x="5212695" y="2200075"/>
                <a:chExt cx="674234" cy="1074171"/>
              </a:xfrm>
            </p:grpSpPr>
            <p:sp>
              <p:nvSpPr>
                <p:cNvPr id="300" name="Folded Corner 299"/>
                <p:cNvSpPr/>
                <p:nvPr/>
              </p:nvSpPr>
              <p:spPr bwMode="auto">
                <a:xfrm>
                  <a:off x="5212695" y="2200075"/>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301" name="Group 300"/>
                <p:cNvGrpSpPr/>
                <p:nvPr/>
              </p:nvGrpSpPr>
              <p:grpSpPr>
                <a:xfrm>
                  <a:off x="5270723" y="2263488"/>
                  <a:ext cx="558178" cy="155743"/>
                  <a:chOff x="2706939" y="2683896"/>
                  <a:chExt cx="558178" cy="155743"/>
                </a:xfrm>
              </p:grpSpPr>
              <p:sp>
                <p:nvSpPr>
                  <p:cNvPr id="308" name="Rectangle 307"/>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09" name="Oval 308"/>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02" name="Group 301"/>
                <p:cNvGrpSpPr/>
                <p:nvPr/>
              </p:nvGrpSpPr>
              <p:grpSpPr>
                <a:xfrm>
                  <a:off x="5280797" y="2496236"/>
                  <a:ext cx="558178" cy="155743"/>
                  <a:chOff x="2706939" y="2683896"/>
                  <a:chExt cx="558178" cy="155743"/>
                </a:xfrm>
              </p:grpSpPr>
              <p:sp>
                <p:nvSpPr>
                  <p:cNvPr id="306" name="Rectangle 305"/>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07" name="Oval 306"/>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303" name="Group 302"/>
                <p:cNvGrpSpPr/>
                <p:nvPr/>
              </p:nvGrpSpPr>
              <p:grpSpPr>
                <a:xfrm>
                  <a:off x="5283069" y="2722095"/>
                  <a:ext cx="558178" cy="155743"/>
                  <a:chOff x="2706939" y="2683896"/>
                  <a:chExt cx="558178" cy="155743"/>
                </a:xfrm>
              </p:grpSpPr>
              <p:sp>
                <p:nvSpPr>
                  <p:cNvPr id="304" name="Rectangle 303"/>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305" name="Oval 304"/>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81" name="Group 280"/>
              <p:cNvGrpSpPr/>
              <p:nvPr/>
            </p:nvGrpSpPr>
            <p:grpSpPr>
              <a:xfrm>
                <a:off x="7648638" y="3995318"/>
                <a:ext cx="434498" cy="692163"/>
                <a:chOff x="5212695" y="3779389"/>
                <a:chExt cx="674234" cy="1074171"/>
              </a:xfrm>
            </p:grpSpPr>
            <p:sp>
              <p:nvSpPr>
                <p:cNvPr id="287" name="Folded Corner 286"/>
                <p:cNvSpPr/>
                <p:nvPr/>
              </p:nvSpPr>
              <p:spPr bwMode="auto">
                <a:xfrm>
                  <a:off x="5212695" y="3779389"/>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288" name="Group 287"/>
                <p:cNvGrpSpPr/>
                <p:nvPr/>
              </p:nvGrpSpPr>
              <p:grpSpPr>
                <a:xfrm>
                  <a:off x="5276334" y="3837037"/>
                  <a:ext cx="558178" cy="155743"/>
                  <a:chOff x="2706939" y="2683896"/>
                  <a:chExt cx="558178" cy="155743"/>
                </a:xfrm>
              </p:grpSpPr>
              <p:sp>
                <p:nvSpPr>
                  <p:cNvPr id="298" name="Rectangle 297"/>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99" name="Oval 298"/>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289" name="Group 288"/>
                <p:cNvGrpSpPr/>
                <p:nvPr/>
              </p:nvGrpSpPr>
              <p:grpSpPr>
                <a:xfrm>
                  <a:off x="5271256" y="4055478"/>
                  <a:ext cx="558178" cy="155743"/>
                  <a:chOff x="2706939" y="2683896"/>
                  <a:chExt cx="558178" cy="155743"/>
                </a:xfrm>
              </p:grpSpPr>
              <p:sp>
                <p:nvSpPr>
                  <p:cNvPr id="296" name="Rectangle 295"/>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97" name="Oval 296"/>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290" name="Group 289"/>
                <p:cNvGrpSpPr/>
                <p:nvPr/>
              </p:nvGrpSpPr>
              <p:grpSpPr>
                <a:xfrm>
                  <a:off x="5270723" y="4276145"/>
                  <a:ext cx="558178" cy="155743"/>
                  <a:chOff x="2706939" y="2683896"/>
                  <a:chExt cx="558178" cy="155743"/>
                </a:xfrm>
              </p:grpSpPr>
              <p:sp>
                <p:nvSpPr>
                  <p:cNvPr id="294" name="Rectangle 293"/>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95" name="Oval 294"/>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nvGrpSpPr>
                <p:cNvPr id="291" name="Group 290"/>
                <p:cNvGrpSpPr/>
                <p:nvPr/>
              </p:nvGrpSpPr>
              <p:grpSpPr>
                <a:xfrm>
                  <a:off x="5270723" y="4489536"/>
                  <a:ext cx="558178" cy="155743"/>
                  <a:chOff x="2706939" y="2683896"/>
                  <a:chExt cx="558178" cy="155743"/>
                </a:xfrm>
              </p:grpSpPr>
              <p:sp>
                <p:nvSpPr>
                  <p:cNvPr id="292" name="Rectangle 291"/>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93" name="Oval 292"/>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nvGrpSpPr>
              <p:cNvPr id="282" name="Group 281"/>
              <p:cNvGrpSpPr/>
              <p:nvPr/>
            </p:nvGrpSpPr>
            <p:grpSpPr>
              <a:xfrm>
                <a:off x="8134317" y="3996612"/>
                <a:ext cx="434498" cy="692230"/>
                <a:chOff x="5205657" y="3760668"/>
                <a:chExt cx="674234" cy="1074171"/>
              </a:xfrm>
            </p:grpSpPr>
            <p:sp>
              <p:nvSpPr>
                <p:cNvPr id="283" name="Folded Corner 282"/>
                <p:cNvSpPr/>
                <p:nvPr/>
              </p:nvSpPr>
              <p:spPr bwMode="auto">
                <a:xfrm>
                  <a:off x="5205657" y="3760668"/>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nvGrpSpPr>
                <p:cNvPr id="284" name="Group 283"/>
                <p:cNvGrpSpPr/>
                <p:nvPr/>
              </p:nvGrpSpPr>
              <p:grpSpPr>
                <a:xfrm>
                  <a:off x="5254753" y="3823271"/>
                  <a:ext cx="558178" cy="155743"/>
                  <a:chOff x="2706939" y="2683896"/>
                  <a:chExt cx="558178" cy="155743"/>
                </a:xfrm>
              </p:grpSpPr>
              <p:sp>
                <p:nvSpPr>
                  <p:cNvPr id="285" name="Rectangle 284"/>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sp>
                <p:nvSpPr>
                  <p:cNvPr id="286" name="Oval 285"/>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kern="0">
                      <a:solidFill>
                        <a:srgbClr val="000000"/>
                      </a:solidFill>
                      <a:latin typeface="Arial" charset="0"/>
                      <a:ea typeface=""/>
                      <a:cs typeface=""/>
                    </a:endParaRPr>
                  </a:p>
                </p:txBody>
              </p:sp>
            </p:grpSp>
          </p:grpSp>
        </p:grpSp>
        <p:grpSp>
          <p:nvGrpSpPr>
            <p:cNvPr id="4" name="Group 3"/>
            <p:cNvGrpSpPr/>
            <p:nvPr/>
          </p:nvGrpSpPr>
          <p:grpSpPr>
            <a:xfrm>
              <a:off x="531375" y="1120117"/>
              <a:ext cx="801311" cy="1475071"/>
              <a:chOff x="331924" y="1847465"/>
              <a:chExt cx="1562100" cy="2875552"/>
            </a:xfrm>
          </p:grpSpPr>
          <p:grpSp>
            <p:nvGrpSpPr>
              <p:cNvPr id="453" name="Group 452"/>
              <p:cNvGrpSpPr/>
              <p:nvPr/>
            </p:nvGrpSpPr>
            <p:grpSpPr>
              <a:xfrm>
                <a:off x="1199713" y="2391549"/>
                <a:ext cx="674234" cy="1074171"/>
                <a:chOff x="2656479" y="2623371"/>
                <a:chExt cx="674234" cy="1074171"/>
              </a:xfrm>
            </p:grpSpPr>
            <p:sp>
              <p:nvSpPr>
                <p:cNvPr id="454" name="Folded Corner 453"/>
                <p:cNvSpPr/>
                <p:nvPr/>
              </p:nvSpPr>
              <p:spPr bwMode="auto">
                <a:xfrm>
                  <a:off x="2656479" y="2623371"/>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nvGrpSpPr>
                <p:cNvPr id="455" name="Group 454"/>
                <p:cNvGrpSpPr/>
                <p:nvPr/>
              </p:nvGrpSpPr>
              <p:grpSpPr>
                <a:xfrm>
                  <a:off x="2706939" y="2683896"/>
                  <a:ext cx="558178" cy="155743"/>
                  <a:chOff x="2706939" y="2683896"/>
                  <a:chExt cx="558178" cy="155743"/>
                </a:xfrm>
              </p:grpSpPr>
              <p:sp>
                <p:nvSpPr>
                  <p:cNvPr id="465" name="Rectangle 46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66" name="Oval 465"/>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56" name="Group 455"/>
                <p:cNvGrpSpPr/>
                <p:nvPr/>
              </p:nvGrpSpPr>
              <p:grpSpPr>
                <a:xfrm>
                  <a:off x="2706939" y="2947969"/>
                  <a:ext cx="558178" cy="155743"/>
                  <a:chOff x="2706939" y="2683896"/>
                  <a:chExt cx="558178" cy="155743"/>
                </a:xfrm>
              </p:grpSpPr>
              <p:sp>
                <p:nvSpPr>
                  <p:cNvPr id="463" name="Rectangle 46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64" name="Oval 463"/>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57" name="Group 456"/>
                <p:cNvGrpSpPr/>
                <p:nvPr/>
              </p:nvGrpSpPr>
              <p:grpSpPr>
                <a:xfrm>
                  <a:off x="2706939" y="3212042"/>
                  <a:ext cx="558178" cy="155743"/>
                  <a:chOff x="2706939" y="2683896"/>
                  <a:chExt cx="558178" cy="155743"/>
                </a:xfrm>
              </p:grpSpPr>
              <p:sp>
                <p:nvSpPr>
                  <p:cNvPr id="461" name="Rectangle 46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62" name="Oval 461"/>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58" name="Group 457"/>
                <p:cNvGrpSpPr/>
                <p:nvPr/>
              </p:nvGrpSpPr>
              <p:grpSpPr>
                <a:xfrm>
                  <a:off x="2706939" y="3476115"/>
                  <a:ext cx="558178" cy="155743"/>
                  <a:chOff x="2706939" y="2683896"/>
                  <a:chExt cx="558178" cy="155743"/>
                </a:xfrm>
              </p:grpSpPr>
              <p:sp>
                <p:nvSpPr>
                  <p:cNvPr id="459" name="Rectangle 458"/>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60" name="Oval 459"/>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grpSp>
            <p:nvGrpSpPr>
              <p:cNvPr id="467" name="Group 466"/>
              <p:cNvGrpSpPr/>
              <p:nvPr/>
            </p:nvGrpSpPr>
            <p:grpSpPr>
              <a:xfrm>
                <a:off x="1199713" y="3648846"/>
                <a:ext cx="674234" cy="1074171"/>
                <a:chOff x="2656479" y="3880668"/>
                <a:chExt cx="674234" cy="1074171"/>
              </a:xfrm>
            </p:grpSpPr>
            <p:sp>
              <p:nvSpPr>
                <p:cNvPr id="468" name="Folded Corner 467"/>
                <p:cNvSpPr/>
                <p:nvPr/>
              </p:nvSpPr>
              <p:spPr bwMode="auto">
                <a:xfrm>
                  <a:off x="2656479" y="3880668"/>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nvGrpSpPr>
                <p:cNvPr id="469" name="Group 468"/>
                <p:cNvGrpSpPr/>
                <p:nvPr/>
              </p:nvGrpSpPr>
              <p:grpSpPr>
                <a:xfrm>
                  <a:off x="2706939" y="3942280"/>
                  <a:ext cx="558178" cy="155743"/>
                  <a:chOff x="2706939" y="2683896"/>
                  <a:chExt cx="558178" cy="155743"/>
                </a:xfrm>
              </p:grpSpPr>
              <p:sp>
                <p:nvSpPr>
                  <p:cNvPr id="479" name="Rectangle 478"/>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80" name="Oval 479"/>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70" name="Group 469"/>
                <p:cNvGrpSpPr/>
                <p:nvPr/>
              </p:nvGrpSpPr>
              <p:grpSpPr>
                <a:xfrm>
                  <a:off x="2706939" y="4206353"/>
                  <a:ext cx="558178" cy="155743"/>
                  <a:chOff x="2706939" y="2683896"/>
                  <a:chExt cx="558178" cy="155743"/>
                </a:xfrm>
              </p:grpSpPr>
              <p:sp>
                <p:nvSpPr>
                  <p:cNvPr id="477" name="Rectangle 476"/>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78" name="Oval 477"/>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71" name="Group 470"/>
                <p:cNvGrpSpPr/>
                <p:nvPr/>
              </p:nvGrpSpPr>
              <p:grpSpPr>
                <a:xfrm>
                  <a:off x="2706939" y="4470426"/>
                  <a:ext cx="558178" cy="155743"/>
                  <a:chOff x="2706939" y="2683896"/>
                  <a:chExt cx="558178" cy="155743"/>
                </a:xfrm>
              </p:grpSpPr>
              <p:sp>
                <p:nvSpPr>
                  <p:cNvPr id="475" name="Rectangle 47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76" name="Oval 475"/>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72" name="Group 471"/>
                <p:cNvGrpSpPr/>
                <p:nvPr/>
              </p:nvGrpSpPr>
              <p:grpSpPr>
                <a:xfrm>
                  <a:off x="2706939" y="4734497"/>
                  <a:ext cx="558178" cy="155743"/>
                  <a:chOff x="2706939" y="2683896"/>
                  <a:chExt cx="558178" cy="155743"/>
                </a:xfrm>
              </p:grpSpPr>
              <p:sp>
                <p:nvSpPr>
                  <p:cNvPr id="473" name="Rectangle 47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74" name="Oval 473"/>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grpSp>
            <p:nvGrpSpPr>
              <p:cNvPr id="481" name="Group 480"/>
              <p:cNvGrpSpPr/>
              <p:nvPr/>
            </p:nvGrpSpPr>
            <p:grpSpPr>
              <a:xfrm>
                <a:off x="331924" y="3643561"/>
                <a:ext cx="674234" cy="1074171"/>
                <a:chOff x="2656479" y="2623371"/>
                <a:chExt cx="674234" cy="1074171"/>
              </a:xfrm>
            </p:grpSpPr>
            <p:sp>
              <p:nvSpPr>
                <p:cNvPr id="482" name="Folded Corner 481"/>
                <p:cNvSpPr/>
                <p:nvPr/>
              </p:nvSpPr>
              <p:spPr bwMode="auto">
                <a:xfrm>
                  <a:off x="2656479" y="2623371"/>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nvGrpSpPr>
                <p:cNvPr id="483" name="Group 482"/>
                <p:cNvGrpSpPr/>
                <p:nvPr/>
              </p:nvGrpSpPr>
              <p:grpSpPr>
                <a:xfrm>
                  <a:off x="2706939" y="2683896"/>
                  <a:ext cx="558178" cy="155743"/>
                  <a:chOff x="2706939" y="2683896"/>
                  <a:chExt cx="558178" cy="155743"/>
                </a:xfrm>
              </p:grpSpPr>
              <p:sp>
                <p:nvSpPr>
                  <p:cNvPr id="493" name="Rectangle 492"/>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94" name="Oval 493"/>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84" name="Group 483"/>
                <p:cNvGrpSpPr/>
                <p:nvPr/>
              </p:nvGrpSpPr>
              <p:grpSpPr>
                <a:xfrm>
                  <a:off x="2706939" y="2947969"/>
                  <a:ext cx="558178" cy="155743"/>
                  <a:chOff x="2706939" y="2683896"/>
                  <a:chExt cx="558178" cy="155743"/>
                </a:xfrm>
              </p:grpSpPr>
              <p:sp>
                <p:nvSpPr>
                  <p:cNvPr id="491" name="Rectangle 490"/>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92" name="Oval 491"/>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85" name="Group 484"/>
                <p:cNvGrpSpPr/>
                <p:nvPr/>
              </p:nvGrpSpPr>
              <p:grpSpPr>
                <a:xfrm>
                  <a:off x="2706939" y="3212042"/>
                  <a:ext cx="558178" cy="155743"/>
                  <a:chOff x="2706939" y="2683896"/>
                  <a:chExt cx="558178" cy="155743"/>
                </a:xfrm>
              </p:grpSpPr>
              <p:sp>
                <p:nvSpPr>
                  <p:cNvPr id="489" name="Rectangle 488"/>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90" name="Oval 489"/>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86" name="Group 485"/>
                <p:cNvGrpSpPr/>
                <p:nvPr/>
              </p:nvGrpSpPr>
              <p:grpSpPr>
                <a:xfrm>
                  <a:off x="2706939" y="3476115"/>
                  <a:ext cx="558178" cy="155743"/>
                  <a:chOff x="2706939" y="2683896"/>
                  <a:chExt cx="558178" cy="155743"/>
                </a:xfrm>
              </p:grpSpPr>
              <p:sp>
                <p:nvSpPr>
                  <p:cNvPr id="487" name="Rectangle 486"/>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488" name="Oval 487"/>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grpSp>
            <p:nvGrpSpPr>
              <p:cNvPr id="495" name="Group 494"/>
              <p:cNvGrpSpPr/>
              <p:nvPr/>
            </p:nvGrpSpPr>
            <p:grpSpPr>
              <a:xfrm>
                <a:off x="331924" y="2391549"/>
                <a:ext cx="674234" cy="1074171"/>
                <a:chOff x="2656479" y="3880668"/>
                <a:chExt cx="674234" cy="1074171"/>
              </a:xfrm>
            </p:grpSpPr>
            <p:sp>
              <p:nvSpPr>
                <p:cNvPr id="496" name="Folded Corner 495"/>
                <p:cNvSpPr/>
                <p:nvPr/>
              </p:nvSpPr>
              <p:spPr bwMode="auto">
                <a:xfrm>
                  <a:off x="2656479" y="3880668"/>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nvGrpSpPr>
                <p:cNvPr id="497" name="Group 496"/>
                <p:cNvGrpSpPr/>
                <p:nvPr/>
              </p:nvGrpSpPr>
              <p:grpSpPr>
                <a:xfrm>
                  <a:off x="2706939" y="3942280"/>
                  <a:ext cx="558178" cy="155743"/>
                  <a:chOff x="2706939" y="2683896"/>
                  <a:chExt cx="558178" cy="155743"/>
                </a:xfrm>
              </p:grpSpPr>
              <p:sp>
                <p:nvSpPr>
                  <p:cNvPr id="507" name="Rectangle 506"/>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508" name="Oval 507"/>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98" name="Group 497"/>
                <p:cNvGrpSpPr/>
                <p:nvPr/>
              </p:nvGrpSpPr>
              <p:grpSpPr>
                <a:xfrm>
                  <a:off x="2706939" y="4206353"/>
                  <a:ext cx="558178" cy="155743"/>
                  <a:chOff x="2706939" y="2683896"/>
                  <a:chExt cx="558178" cy="155743"/>
                </a:xfrm>
              </p:grpSpPr>
              <p:sp>
                <p:nvSpPr>
                  <p:cNvPr id="505" name="Rectangle 504"/>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506" name="Oval 505"/>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499" name="Group 498"/>
                <p:cNvGrpSpPr/>
                <p:nvPr/>
              </p:nvGrpSpPr>
              <p:grpSpPr>
                <a:xfrm>
                  <a:off x="2706939" y="4470426"/>
                  <a:ext cx="558178" cy="155743"/>
                  <a:chOff x="2706939" y="2683896"/>
                  <a:chExt cx="558178" cy="155743"/>
                </a:xfrm>
              </p:grpSpPr>
              <p:sp>
                <p:nvSpPr>
                  <p:cNvPr id="503" name="Rectangle 502"/>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504" name="Oval 503"/>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nvGrpSpPr>
                <p:cNvPr id="500" name="Group 499"/>
                <p:cNvGrpSpPr/>
                <p:nvPr/>
              </p:nvGrpSpPr>
              <p:grpSpPr>
                <a:xfrm>
                  <a:off x="2706939" y="4734497"/>
                  <a:ext cx="558178" cy="155743"/>
                  <a:chOff x="2706939" y="2683896"/>
                  <a:chExt cx="558178" cy="155743"/>
                </a:xfrm>
              </p:grpSpPr>
              <p:sp>
                <p:nvSpPr>
                  <p:cNvPr id="501" name="Rectangle 500"/>
                  <p:cNvSpPr/>
                  <p:nvPr/>
                </p:nvSpPr>
                <p:spPr bwMode="auto">
                  <a:xfrm>
                    <a:off x="2793138" y="2726541"/>
                    <a:ext cx="471979" cy="70453"/>
                  </a:xfrm>
                  <a:prstGeom prst="rect">
                    <a:avLst/>
                  </a:prstGeom>
                  <a:gradFill rotWithShape="1">
                    <a:gsLst>
                      <a:gs pos="0">
                        <a:srgbClr val="4472C4">
                          <a:shade val="51000"/>
                          <a:satMod val="130000"/>
                        </a:srgbClr>
                      </a:gs>
                      <a:gs pos="80000">
                        <a:srgbClr val="4472C4">
                          <a:shade val="93000"/>
                          <a:satMod val="130000"/>
                        </a:srgbClr>
                      </a:gs>
                      <a:gs pos="100000">
                        <a:srgbClr val="4472C4">
                          <a:shade val="94000"/>
                          <a:satMod val="135000"/>
                        </a:srgbClr>
                      </a:gs>
                    </a:gsLst>
                    <a:lin ang="16200000" scaled="0"/>
                  </a:gradFill>
                  <a:ln w="9525" cap="flat" cmpd="sng" algn="ctr">
                    <a:solidFill>
                      <a:srgbClr val="4472C4">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sp>
                <p:nvSpPr>
                  <p:cNvPr id="502" name="Oval 501"/>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900" kern="0">
                      <a:solidFill>
                        <a:srgbClr val="000000"/>
                      </a:solidFill>
                      <a:latin typeface="Arial" charset="0"/>
                      <a:ea typeface=""/>
                      <a:cs typeface=""/>
                    </a:endParaRPr>
                  </a:p>
                </p:txBody>
              </p:sp>
            </p:grpSp>
          </p:grpSp>
          <p:sp>
            <p:nvSpPr>
              <p:cNvPr id="509" name="Rectangle 508"/>
              <p:cNvSpPr/>
              <p:nvPr/>
            </p:nvSpPr>
            <p:spPr>
              <a:xfrm>
                <a:off x="389399" y="1859856"/>
                <a:ext cx="647488" cy="659988"/>
              </a:xfrm>
              <a:prstGeom prst="rect">
                <a:avLst/>
              </a:prstGeom>
            </p:spPr>
            <p:txBody>
              <a:bodyPr wrap="none">
                <a:spAutoFit/>
              </a:bodyPr>
              <a:lstStyle/>
              <a:p>
                <a:pPr>
                  <a:defRPr/>
                </a:pPr>
                <a:r>
                  <a:rPr lang="en-US" sz="1600" b="1" kern="0">
                    <a:solidFill>
                      <a:srgbClr val="4472C4"/>
                    </a:solidFill>
                    <a:latin typeface="Arial" charset="0"/>
                  </a:rPr>
                  <a:t>R</a:t>
                </a:r>
                <a:endParaRPr lang="en-US" sz="1050" kern="0">
                  <a:solidFill>
                    <a:sysClr val="windowText" lastClr="000000"/>
                  </a:solidFill>
                  <a:latin typeface="Arial" charset="0"/>
                </a:endParaRPr>
              </a:p>
            </p:txBody>
          </p:sp>
          <p:sp>
            <p:nvSpPr>
              <p:cNvPr id="510" name="Rectangle 509"/>
              <p:cNvSpPr/>
              <p:nvPr/>
            </p:nvSpPr>
            <p:spPr>
              <a:xfrm>
                <a:off x="1268409" y="1847465"/>
                <a:ext cx="625615" cy="659988"/>
              </a:xfrm>
              <a:prstGeom prst="rect">
                <a:avLst/>
              </a:prstGeom>
            </p:spPr>
            <p:txBody>
              <a:bodyPr wrap="none">
                <a:spAutoFit/>
              </a:bodyPr>
              <a:lstStyle/>
              <a:p>
                <a:pPr>
                  <a:defRPr/>
                </a:pPr>
                <a:r>
                  <a:rPr lang="en-US" sz="1600" b="1" kern="0" dirty="0">
                    <a:solidFill>
                      <a:srgbClr val="ED7D31"/>
                    </a:solidFill>
                    <a:latin typeface="Arial" charset="0"/>
                  </a:rPr>
                  <a:t>S</a:t>
                </a:r>
                <a:endParaRPr lang="en-US" sz="1050" kern="0" dirty="0">
                  <a:solidFill>
                    <a:sysClr val="windowText" lastClr="000000"/>
                  </a:solidFill>
                  <a:latin typeface="Arial" charset="0"/>
                </a:endParaRPr>
              </a:p>
            </p:txBody>
          </p:sp>
        </p:grpSp>
        <p:grpSp>
          <p:nvGrpSpPr>
            <p:cNvPr id="107" name="Group 106"/>
            <p:cNvGrpSpPr/>
            <p:nvPr/>
          </p:nvGrpSpPr>
          <p:grpSpPr>
            <a:xfrm>
              <a:off x="2240091" y="1089669"/>
              <a:ext cx="1590776" cy="1535967"/>
              <a:chOff x="3039086" y="1724238"/>
              <a:chExt cx="3368740" cy="3252665"/>
            </a:xfrm>
          </p:grpSpPr>
          <p:grpSp>
            <p:nvGrpSpPr>
              <p:cNvPr id="549" name="Group 548"/>
              <p:cNvGrpSpPr/>
              <p:nvPr/>
            </p:nvGrpSpPr>
            <p:grpSpPr>
              <a:xfrm>
                <a:off x="4923693" y="1724238"/>
                <a:ext cx="1484133" cy="3252665"/>
                <a:chOff x="5284579" y="1690063"/>
                <a:chExt cx="1484133" cy="3252665"/>
              </a:xfrm>
            </p:grpSpPr>
            <p:sp>
              <p:nvSpPr>
                <p:cNvPr id="550" name="TextBox 549"/>
                <p:cNvSpPr txBox="1"/>
                <p:nvPr/>
              </p:nvSpPr>
              <p:spPr>
                <a:xfrm>
                  <a:off x="5284579" y="1690063"/>
                  <a:ext cx="1484133" cy="456238"/>
                </a:xfrm>
                <a:prstGeom prst="rect">
                  <a:avLst/>
                </a:prstGeom>
                <a:noFill/>
              </p:spPr>
              <p:txBody>
                <a:bodyPr wrap="none" rtlCol="0">
                  <a:spAutoFit/>
                </a:bodyPr>
                <a:lstStyle/>
                <a:p>
                  <a:pPr>
                    <a:defRPr/>
                  </a:pPr>
                  <a:r>
                    <a:rPr lang="en-US" sz="800" kern="0">
                      <a:solidFill>
                        <a:sysClr val="windowText" lastClr="000000"/>
                      </a:solidFill>
                      <a:latin typeface="Arial" charset="0"/>
                    </a:rPr>
                    <a:t>B-1 Buffers</a:t>
                  </a:r>
                  <a:endParaRPr lang="en-US" sz="800" kern="0" dirty="0">
                    <a:solidFill>
                      <a:sysClr val="windowText" lastClr="000000"/>
                    </a:solidFill>
                    <a:latin typeface="Arial" charset="0"/>
                  </a:endParaRPr>
                </a:p>
              </p:txBody>
            </p:sp>
            <p:sp>
              <p:nvSpPr>
                <p:cNvPr id="551" name="Rectangle 550"/>
                <p:cNvSpPr/>
                <p:nvPr/>
              </p:nvSpPr>
              <p:spPr bwMode="auto">
                <a:xfrm>
                  <a:off x="5411776" y="2064387"/>
                  <a:ext cx="983768" cy="1328837"/>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52" name="Rectangle 551"/>
                <p:cNvSpPr/>
                <p:nvPr/>
              </p:nvSpPr>
              <p:spPr bwMode="auto">
                <a:xfrm>
                  <a:off x="5411776" y="3613891"/>
                  <a:ext cx="983768" cy="1328837"/>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53" name="Group 552"/>
              <p:cNvGrpSpPr/>
              <p:nvPr/>
            </p:nvGrpSpPr>
            <p:grpSpPr>
              <a:xfrm>
                <a:off x="3039086" y="2508126"/>
                <a:ext cx="1158249" cy="1684890"/>
                <a:chOff x="2813495" y="2606604"/>
                <a:chExt cx="1158249" cy="1684890"/>
              </a:xfrm>
            </p:grpSpPr>
            <p:sp>
              <p:nvSpPr>
                <p:cNvPr id="554" name="Rectangle 553"/>
                <p:cNvSpPr/>
                <p:nvPr/>
              </p:nvSpPr>
              <p:spPr bwMode="auto">
                <a:xfrm>
                  <a:off x="2837793" y="2962657"/>
                  <a:ext cx="983768" cy="1328837"/>
                </a:xfrm>
                <a:prstGeom prst="rect">
                  <a:avLst/>
                </a:prstGeom>
                <a:gradFill rotWithShape="1">
                  <a:gsLst>
                    <a:gs pos="0">
                      <a:srgbClr val="A5A5A5">
                        <a:tint val="50000"/>
                        <a:satMod val="300000"/>
                      </a:srgbClr>
                    </a:gs>
                    <a:gs pos="35000">
                      <a:srgbClr val="A5A5A5">
                        <a:tint val="37000"/>
                        <a:satMod val="300000"/>
                      </a:srgbClr>
                    </a:gs>
                    <a:gs pos="100000">
                      <a:srgbClr val="A5A5A5">
                        <a:tint val="15000"/>
                        <a:satMod val="350000"/>
                      </a:srgbClr>
                    </a:gs>
                  </a:gsLst>
                  <a:lin ang="16200000" scaled="1"/>
                </a:gradFill>
                <a:ln w="9525" cap="flat" cmpd="sng" algn="ctr">
                  <a:solidFill>
                    <a:srgbClr val="A5A5A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55" name="TextBox 554"/>
                <p:cNvSpPr txBox="1"/>
                <p:nvPr/>
              </p:nvSpPr>
              <p:spPr>
                <a:xfrm>
                  <a:off x="2813495" y="2606604"/>
                  <a:ext cx="1158249" cy="456238"/>
                </a:xfrm>
                <a:prstGeom prst="rect">
                  <a:avLst/>
                </a:prstGeom>
                <a:noFill/>
              </p:spPr>
              <p:txBody>
                <a:bodyPr wrap="none" rtlCol="0">
                  <a:spAutoFit/>
                </a:bodyPr>
                <a:lstStyle/>
                <a:p>
                  <a:pPr>
                    <a:defRPr/>
                  </a:pPr>
                  <a:r>
                    <a:rPr lang="en-US" sz="800" kern="0" dirty="0">
                      <a:solidFill>
                        <a:sysClr val="windowText" lastClr="000000"/>
                      </a:solidFill>
                      <a:latin typeface="Arial" charset="0"/>
                    </a:rPr>
                    <a:t>1 Buffer</a:t>
                  </a:r>
                </a:p>
              </p:txBody>
            </p:sp>
          </p:grpSp>
          <p:sp>
            <p:nvSpPr>
              <p:cNvPr id="556" name="Folded Corner 555"/>
              <p:cNvSpPr/>
              <p:nvPr/>
            </p:nvSpPr>
            <p:spPr bwMode="auto">
              <a:xfrm>
                <a:off x="3211845" y="2985527"/>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57" name="Folded Corner 556"/>
              <p:cNvSpPr/>
              <p:nvPr/>
            </p:nvSpPr>
            <p:spPr bwMode="auto">
              <a:xfrm>
                <a:off x="5212695" y="2200075"/>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58" name="Folded Corner 557"/>
              <p:cNvSpPr/>
              <p:nvPr/>
            </p:nvSpPr>
            <p:spPr bwMode="auto">
              <a:xfrm>
                <a:off x="5212695" y="3779389"/>
                <a:ext cx="674234" cy="1074171"/>
              </a:xfrm>
              <a:prstGeom prst="foldedCorner">
                <a:avLst/>
              </a:prstGeom>
              <a:gradFill rotWithShape="1">
                <a:gsLst>
                  <a:gs pos="0">
                    <a:srgbClr val="5B9BD5">
                      <a:tint val="50000"/>
                      <a:satMod val="300000"/>
                    </a:srgbClr>
                  </a:gs>
                  <a:gs pos="35000">
                    <a:srgbClr val="5B9BD5">
                      <a:tint val="37000"/>
                      <a:satMod val="300000"/>
                    </a:srgbClr>
                  </a:gs>
                  <a:gs pos="100000">
                    <a:srgbClr val="5B9BD5">
                      <a:tint val="15000"/>
                      <a:satMod val="350000"/>
                    </a:srgbClr>
                  </a:gs>
                </a:gsLst>
                <a:lin ang="16200000" scaled="1"/>
              </a:gradFill>
              <a:ln w="9525" cap="flat" cmpd="sng" algn="ctr">
                <a:solidFill>
                  <a:srgbClr val="5B9BD5">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nvGrpSpPr>
              <p:cNvPr id="559" name="Group 558"/>
              <p:cNvGrpSpPr/>
              <p:nvPr/>
            </p:nvGrpSpPr>
            <p:grpSpPr>
              <a:xfrm>
                <a:off x="5263685" y="2248484"/>
                <a:ext cx="558178" cy="155743"/>
                <a:chOff x="2706939" y="2683896"/>
                <a:chExt cx="558178" cy="155743"/>
              </a:xfrm>
            </p:grpSpPr>
            <p:sp>
              <p:nvSpPr>
                <p:cNvPr id="560" name="Rectangle 559"/>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61" name="Oval 560"/>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62" name="Group 561"/>
              <p:cNvGrpSpPr/>
              <p:nvPr/>
            </p:nvGrpSpPr>
            <p:grpSpPr>
              <a:xfrm>
                <a:off x="5271256" y="3835077"/>
                <a:ext cx="558178" cy="155743"/>
                <a:chOff x="2706939" y="2683896"/>
                <a:chExt cx="558178" cy="155743"/>
              </a:xfrm>
            </p:grpSpPr>
            <p:sp>
              <p:nvSpPr>
                <p:cNvPr id="563" name="Rectangle 562"/>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64" name="Oval 563"/>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65" name="Group 564"/>
              <p:cNvGrpSpPr/>
              <p:nvPr/>
            </p:nvGrpSpPr>
            <p:grpSpPr>
              <a:xfrm>
                <a:off x="5271256" y="4049793"/>
                <a:ext cx="558178" cy="155743"/>
                <a:chOff x="2706939" y="2683896"/>
                <a:chExt cx="558178" cy="155743"/>
              </a:xfrm>
            </p:grpSpPr>
            <p:sp>
              <p:nvSpPr>
                <p:cNvPr id="566" name="Rectangle 565"/>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67" name="Oval 566"/>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68" name="Group 567"/>
              <p:cNvGrpSpPr/>
              <p:nvPr/>
            </p:nvGrpSpPr>
            <p:grpSpPr>
              <a:xfrm>
                <a:off x="5263685" y="2469151"/>
                <a:ext cx="558178" cy="155743"/>
                <a:chOff x="2706939" y="2683896"/>
                <a:chExt cx="558178" cy="155743"/>
              </a:xfrm>
            </p:grpSpPr>
            <p:sp>
              <p:nvSpPr>
                <p:cNvPr id="569" name="Rectangle 568"/>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70" name="Oval 569"/>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71" name="Group 570"/>
              <p:cNvGrpSpPr/>
              <p:nvPr/>
            </p:nvGrpSpPr>
            <p:grpSpPr>
              <a:xfrm>
                <a:off x="3262305" y="3046052"/>
                <a:ext cx="558178" cy="155743"/>
                <a:chOff x="2706939" y="2683896"/>
                <a:chExt cx="558178" cy="155743"/>
              </a:xfrm>
            </p:grpSpPr>
            <p:sp>
              <p:nvSpPr>
                <p:cNvPr id="572" name="Rectangle 571"/>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73" name="Oval 572"/>
                <p:cNvSpPr/>
                <p:nvPr/>
              </p:nvSpPr>
              <p:spPr bwMode="auto">
                <a:xfrm>
                  <a:off x="2706939" y="2683896"/>
                  <a:ext cx="155743" cy="155743"/>
                </a:xfrm>
                <a:prstGeom prst="ellipse">
                  <a:avLst/>
                </a:prstGeom>
                <a:solidFill>
                  <a:srgbClr val="00B05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74" name="Group 573"/>
              <p:cNvGrpSpPr/>
              <p:nvPr/>
            </p:nvGrpSpPr>
            <p:grpSpPr>
              <a:xfrm>
                <a:off x="3262305" y="3310125"/>
                <a:ext cx="558178" cy="155743"/>
                <a:chOff x="2706939" y="2683896"/>
                <a:chExt cx="558178" cy="155743"/>
              </a:xfrm>
            </p:grpSpPr>
            <p:sp>
              <p:nvSpPr>
                <p:cNvPr id="575" name="Rectangle 574"/>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76" name="Oval 575"/>
                <p:cNvSpPr/>
                <p:nvPr/>
              </p:nvSpPr>
              <p:spPr bwMode="auto">
                <a:xfrm>
                  <a:off x="2706939" y="2683896"/>
                  <a:ext cx="155743" cy="155743"/>
                </a:xfrm>
                <a:prstGeom prst="ellipse">
                  <a:avLst/>
                </a:prstGeom>
                <a:solidFill>
                  <a:srgbClr val="FF40FF"/>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77" name="Group 576"/>
              <p:cNvGrpSpPr/>
              <p:nvPr/>
            </p:nvGrpSpPr>
            <p:grpSpPr>
              <a:xfrm>
                <a:off x="3262305" y="3574198"/>
                <a:ext cx="558178" cy="155743"/>
                <a:chOff x="2706939" y="2683896"/>
                <a:chExt cx="558178" cy="155743"/>
              </a:xfrm>
            </p:grpSpPr>
            <p:sp>
              <p:nvSpPr>
                <p:cNvPr id="578" name="Rectangle 577"/>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79" name="Oval 578"/>
                <p:cNvSpPr/>
                <p:nvPr/>
              </p:nvSpPr>
              <p:spPr bwMode="auto">
                <a:xfrm>
                  <a:off x="2706939" y="2683896"/>
                  <a:ext cx="155743" cy="155743"/>
                </a:xfrm>
                <a:prstGeom prst="ellipse">
                  <a:avLst/>
                </a:prstGeom>
                <a:solidFill>
                  <a:srgbClr val="FFFF00"/>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80" name="Group 579"/>
              <p:cNvGrpSpPr/>
              <p:nvPr/>
            </p:nvGrpSpPr>
            <p:grpSpPr>
              <a:xfrm>
                <a:off x="3262305" y="3838271"/>
                <a:ext cx="558178" cy="155743"/>
                <a:chOff x="2706939" y="2683896"/>
                <a:chExt cx="558178" cy="155743"/>
              </a:xfrm>
            </p:grpSpPr>
            <p:sp>
              <p:nvSpPr>
                <p:cNvPr id="581" name="Rectangle 580"/>
                <p:cNvSpPr/>
                <p:nvPr/>
              </p:nvSpPr>
              <p:spPr bwMode="auto">
                <a:xfrm>
                  <a:off x="2793138" y="2726541"/>
                  <a:ext cx="471979" cy="70453"/>
                </a:xfrm>
                <a:prstGeom prst="rect">
                  <a:avLst/>
                </a:prstGeom>
                <a:gradFill rotWithShape="1">
                  <a:gsLst>
                    <a:gs pos="0">
                      <a:srgbClr val="ED7D31">
                        <a:shade val="51000"/>
                        <a:satMod val="130000"/>
                      </a:srgbClr>
                    </a:gs>
                    <a:gs pos="80000">
                      <a:srgbClr val="ED7D31">
                        <a:shade val="93000"/>
                        <a:satMod val="130000"/>
                      </a:srgbClr>
                    </a:gs>
                    <a:gs pos="100000">
                      <a:srgbClr val="ED7D31">
                        <a:shade val="94000"/>
                        <a:satMod val="135000"/>
                      </a:srgbClr>
                    </a:gs>
                  </a:gsLst>
                  <a:lin ang="16200000" scaled="0"/>
                </a:gradFill>
                <a:ln w="9525" cap="flat" cmpd="sng" algn="ctr">
                  <a:solidFill>
                    <a:srgbClr val="ED7D31">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sp>
              <p:nvSpPr>
                <p:cNvPr id="582" name="Oval 581"/>
                <p:cNvSpPr/>
                <p:nvPr/>
              </p:nvSpPr>
              <p:spPr bwMode="auto">
                <a:xfrm>
                  <a:off x="2706939" y="2683896"/>
                  <a:ext cx="155743" cy="155743"/>
                </a:xfrm>
                <a:prstGeom prst="ellipse">
                  <a:avLst/>
                </a:prstGeom>
                <a:solidFill>
                  <a:srgbClr val="FFFFFF">
                    <a:lumMod val="85000"/>
                  </a:srgbClr>
                </a:solidFill>
                <a:ln w="25400" cap="flat" cmpd="sng" algn="ctr">
                  <a:solidFill>
                    <a:srgbClr val="000000"/>
                  </a:solidFill>
                  <a:prstDash val="soli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000000"/>
                    </a:solidFill>
                    <a:latin typeface="Arial" charset="0"/>
                    <a:ea typeface=""/>
                    <a:cs typeface=""/>
                  </a:endParaRPr>
                </a:p>
              </p:txBody>
            </p:sp>
          </p:grpSp>
          <p:grpSp>
            <p:nvGrpSpPr>
              <p:cNvPr id="583" name="Group 582"/>
              <p:cNvGrpSpPr/>
              <p:nvPr/>
            </p:nvGrpSpPr>
            <p:grpSpPr>
              <a:xfrm>
                <a:off x="4177479" y="3330814"/>
                <a:ext cx="740619" cy="429854"/>
                <a:chOff x="4228672" y="3323249"/>
                <a:chExt cx="740619" cy="429854"/>
              </a:xfrm>
            </p:grpSpPr>
            <p:sp>
              <p:nvSpPr>
                <p:cNvPr id="584" name="Right Arrow 583"/>
                <p:cNvSpPr/>
                <p:nvPr/>
              </p:nvSpPr>
              <p:spPr bwMode="auto">
                <a:xfrm>
                  <a:off x="4247590" y="3323249"/>
                  <a:ext cx="721701" cy="429854"/>
                </a:xfrm>
                <a:prstGeom prst="rightArrow">
                  <a:avLst/>
                </a:prstGeom>
                <a:gradFill rotWithShape="1">
                  <a:gsLst>
                    <a:gs pos="0">
                      <a:srgbClr val="000000">
                        <a:shade val="51000"/>
                        <a:satMod val="130000"/>
                      </a:srgbClr>
                    </a:gs>
                    <a:gs pos="80000">
                      <a:srgbClr val="000000">
                        <a:shade val="93000"/>
                        <a:satMod val="130000"/>
                      </a:srgbClr>
                    </a:gs>
                    <a:gs pos="100000">
                      <a:srgbClr val="000000">
                        <a:shade val="94000"/>
                        <a:satMod val="135000"/>
                      </a:srgbClr>
                    </a:gs>
                  </a:gsLst>
                  <a:lin ang="16200000" scaled="0"/>
                </a:gradFill>
                <a:ln w="9525" cap="flat" cmpd="sng" algn="ctr">
                  <a:solidFill>
                    <a:srgbClr val="000000">
                      <a:shade val="95000"/>
                      <a:satMod val="105000"/>
                    </a:srgbClr>
                  </a:solidFill>
                  <a:prstDash val="solid"/>
                  <a:headEnd type="none" w="med" len="med"/>
                  <a:tailEnd type="none" w="med" len="med"/>
                </a:ln>
                <a:effectLst>
                  <a:outerShdw blurRad="40000" dist="23000" dir="5400000" rotWithShape="0">
                    <a:srgbClr val="000000">
                      <a:alpha val="35000"/>
                    </a:srgbClr>
                  </a:outerShdw>
                </a:effectLst>
              </p:spPr>
              <p:txBody>
                <a:bodyPr vert="horz" wrap="square" lIns="91440" tIns="45720" rIns="91440" bIns="45720" numCol="1" rtlCol="0" anchor="t" anchorCtr="0" compatLnSpc="1">
                  <a:prstTxWarp prst="textNoShape">
                    <a:avLst/>
                  </a:prstTxWarp>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lang="en-US" sz="600" kern="0">
                    <a:solidFill>
                      <a:srgbClr val="FFFFFF"/>
                    </a:solidFill>
                    <a:latin typeface="Arial" charset="0"/>
                    <a:ea typeface=""/>
                    <a:cs typeface=""/>
                  </a:endParaRPr>
                </a:p>
              </p:txBody>
            </p:sp>
            <p:sp>
              <p:nvSpPr>
                <p:cNvPr id="585" name="TextBox 584"/>
                <p:cNvSpPr txBox="1"/>
                <p:nvPr/>
              </p:nvSpPr>
              <p:spPr>
                <a:xfrm>
                  <a:off x="4228672" y="3365382"/>
                  <a:ext cx="706764" cy="358473"/>
                </a:xfrm>
                <a:prstGeom prst="rect">
                  <a:avLst/>
                </a:prstGeom>
                <a:noFill/>
              </p:spPr>
              <p:txBody>
                <a:bodyPr wrap="none" rtlCol="0">
                  <a:spAutoFit/>
                </a:bodyPr>
                <a:lstStyle/>
                <a:p>
                  <a:pPr>
                    <a:defRPr/>
                  </a:pPr>
                  <a:r>
                    <a:rPr lang="en-US" sz="500" kern="0" dirty="0">
                      <a:solidFill>
                        <a:srgbClr val="FFFFFF"/>
                      </a:solidFill>
                      <a:latin typeface="Arial" charset="0"/>
                    </a:rPr>
                    <a:t>Hash</a:t>
                  </a:r>
                </a:p>
              </p:txBody>
            </p:sp>
          </p:grpSp>
        </p:grpSp>
        <p:sp>
          <p:nvSpPr>
            <p:cNvPr id="210" name="Right Arrow 209"/>
            <p:cNvSpPr/>
            <p:nvPr/>
          </p:nvSpPr>
          <p:spPr bwMode="auto">
            <a:xfrm>
              <a:off x="1412244" y="1560367"/>
              <a:ext cx="748289" cy="594570"/>
            </a:xfrm>
            <a:prstGeom prst="rightArrow">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200" dirty="0">
                  <a:solidFill>
                    <a:srgbClr val="FFFFFF"/>
                  </a:solidFill>
                  <a:latin typeface="Arial" charset="0"/>
                </a:rPr>
                <a:t>Read</a:t>
              </a:r>
            </a:p>
          </p:txBody>
        </p:sp>
        <p:sp>
          <p:nvSpPr>
            <p:cNvPr id="588" name="Right Arrow 587"/>
            <p:cNvSpPr/>
            <p:nvPr/>
          </p:nvSpPr>
          <p:spPr bwMode="auto">
            <a:xfrm>
              <a:off x="3910425" y="1560367"/>
              <a:ext cx="748289" cy="594570"/>
            </a:xfrm>
            <a:prstGeom prst="rightArrow">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200" dirty="0">
                  <a:solidFill>
                    <a:srgbClr val="FFFFFF"/>
                  </a:solidFill>
                  <a:latin typeface="Arial" charset="0"/>
                </a:rPr>
                <a:t>Write</a:t>
              </a:r>
            </a:p>
          </p:txBody>
        </p:sp>
        <p:sp>
          <p:nvSpPr>
            <p:cNvPr id="589" name="Right Arrow 588"/>
            <p:cNvSpPr/>
            <p:nvPr/>
          </p:nvSpPr>
          <p:spPr bwMode="auto">
            <a:xfrm>
              <a:off x="5760004" y="1560367"/>
              <a:ext cx="748289" cy="594570"/>
            </a:xfrm>
            <a:prstGeom prst="rightArrow">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200" dirty="0">
                  <a:solidFill>
                    <a:srgbClr val="FFFFFF"/>
                  </a:solidFill>
                  <a:latin typeface="Arial" charset="0"/>
                </a:rPr>
                <a:t>Read</a:t>
              </a:r>
            </a:p>
          </p:txBody>
        </p:sp>
        <p:sp>
          <p:nvSpPr>
            <p:cNvPr id="590" name="Right Arrow 589"/>
            <p:cNvSpPr/>
            <p:nvPr/>
          </p:nvSpPr>
          <p:spPr bwMode="auto">
            <a:xfrm>
              <a:off x="8342696" y="1560367"/>
              <a:ext cx="444118" cy="594570"/>
            </a:xfrm>
            <a:prstGeom prst="rightArrow">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1200">
                  <a:solidFill>
                    <a:srgbClr val="FFFFFF"/>
                  </a:solidFill>
                  <a:latin typeface="Arial" charset="0"/>
                </a:rPr>
                <a:t>?</a:t>
              </a:r>
              <a:endParaRPr lang="en-US" sz="1200" dirty="0">
                <a:solidFill>
                  <a:srgbClr val="FFFFFF"/>
                </a:solidFill>
                <a:latin typeface="Arial" charset="0"/>
              </a:endParaRPr>
            </a:p>
          </p:txBody>
        </p:sp>
      </p:grpSp>
      <p:sp>
        <p:nvSpPr>
          <p:cNvPr id="586" name="TextBox 585"/>
          <p:cNvSpPr txBox="1"/>
          <p:nvPr/>
        </p:nvSpPr>
        <p:spPr>
          <a:xfrm>
            <a:off x="3507597" y="3405297"/>
            <a:ext cx="1846980" cy="338554"/>
          </a:xfrm>
          <a:prstGeom prst="rect">
            <a:avLst/>
          </a:prstGeom>
          <a:noFill/>
        </p:spPr>
        <p:txBody>
          <a:bodyPr wrap="none" rtlCol="0">
            <a:spAutoFit/>
          </a:bodyPr>
          <a:lstStyle/>
          <a:p>
            <a:pPr fontAlgn="base">
              <a:spcBef>
                <a:spcPct val="0"/>
              </a:spcBef>
              <a:spcAft>
                <a:spcPct val="0"/>
              </a:spcAft>
            </a:pPr>
            <a:r>
              <a:rPr lang="en-US" sz="1600">
                <a:solidFill>
                  <a:srgbClr val="000000"/>
                </a:solidFill>
                <a:latin typeface="Arial" charset="0"/>
              </a:rPr>
              <a:t>Partitioning Phase</a:t>
            </a:r>
          </a:p>
        </p:txBody>
      </p:sp>
      <p:sp>
        <p:nvSpPr>
          <p:cNvPr id="587" name="Right Brace 586"/>
          <p:cNvSpPr/>
          <p:nvPr/>
        </p:nvSpPr>
        <p:spPr bwMode="auto">
          <a:xfrm rot="5400000">
            <a:off x="4296105" y="1036611"/>
            <a:ext cx="163255" cy="4644718"/>
          </a:xfrm>
          <a:prstGeom prst="rightBrace">
            <a:avLst/>
          </a:prstGeom>
          <a:ln>
            <a:headEnd type="none" w="med" len="med"/>
            <a:tailEnd type="none" w="med" len="med"/>
          </a:ln>
        </p:spPr>
        <p:style>
          <a:lnRef idx="3">
            <a:schemeClr val="dk1"/>
          </a:lnRef>
          <a:fillRef idx="0">
            <a:schemeClr val="dk1"/>
          </a:fillRef>
          <a:effectRef idx="2">
            <a:schemeClr val="dk1"/>
          </a:effectRef>
          <a:fontRef idx="minor">
            <a:schemeClr val="tx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
        <p:nvSpPr>
          <p:cNvPr id="594" name="TextBox 593"/>
          <p:cNvSpPr txBox="1"/>
          <p:nvPr/>
        </p:nvSpPr>
        <p:spPr>
          <a:xfrm>
            <a:off x="7386967" y="3405297"/>
            <a:ext cx="2074607" cy="338554"/>
          </a:xfrm>
          <a:prstGeom prst="rect">
            <a:avLst/>
          </a:prstGeom>
          <a:noFill/>
        </p:spPr>
        <p:txBody>
          <a:bodyPr wrap="none" rtlCol="0">
            <a:spAutoFit/>
          </a:bodyPr>
          <a:lstStyle/>
          <a:p>
            <a:pPr fontAlgn="base">
              <a:spcBef>
                <a:spcPct val="0"/>
              </a:spcBef>
              <a:spcAft>
                <a:spcPct val="0"/>
              </a:spcAft>
            </a:pPr>
            <a:r>
              <a:rPr lang="en-US" sz="1600" dirty="0">
                <a:solidFill>
                  <a:srgbClr val="000000"/>
                </a:solidFill>
                <a:latin typeface="Arial" charset="0"/>
              </a:rPr>
              <a:t>Build </a:t>
            </a:r>
            <a:r>
              <a:rPr lang="en-US" sz="1600">
                <a:solidFill>
                  <a:srgbClr val="000000"/>
                </a:solidFill>
                <a:latin typeface="Arial" charset="0"/>
              </a:rPr>
              <a:t>&amp; Probe Phase</a:t>
            </a:r>
            <a:endParaRPr lang="en-US" sz="1600" dirty="0">
              <a:solidFill>
                <a:srgbClr val="000000"/>
              </a:solidFill>
              <a:latin typeface="Arial" charset="0"/>
            </a:endParaRPr>
          </a:p>
        </p:txBody>
      </p:sp>
      <p:sp>
        <p:nvSpPr>
          <p:cNvPr id="595" name="Right Brace 594"/>
          <p:cNvSpPr/>
          <p:nvPr/>
        </p:nvSpPr>
        <p:spPr bwMode="auto">
          <a:xfrm rot="5400000">
            <a:off x="8423878" y="1612344"/>
            <a:ext cx="163255" cy="3497854"/>
          </a:xfrm>
          <a:prstGeom prst="rightBrace">
            <a:avLst/>
          </a:prstGeom>
          <a:ln>
            <a:headEnd type="none" w="med" len="med"/>
            <a:tailEnd type="none" w="med" len="med"/>
          </a:ln>
        </p:spPr>
        <p:style>
          <a:lnRef idx="3">
            <a:schemeClr val="dk1"/>
          </a:lnRef>
          <a:fillRef idx="0">
            <a:schemeClr val="dk1"/>
          </a:fillRef>
          <a:effectRef idx="2">
            <a:schemeClr val="dk1"/>
          </a:effectRef>
          <a:fontRef idx="minor">
            <a:schemeClr val="tx1"/>
          </a:fontRef>
        </p:style>
        <p:txBody>
          <a:bodyPr vert="horz" wrap="square" lIns="91440" tIns="45720" rIns="91440" bIns="45720" numCol="1" rtlCol="0" anchor="t" anchorCtr="0" compatLnSpc="1">
            <a:prstTxWarp prst="textNoShape">
              <a:avLst/>
            </a:prstTxWarp>
          </a:bodyPr>
          <a:lstStyle/>
          <a:p>
            <a:pPr fontAlgn="base">
              <a:spcBef>
                <a:spcPct val="0"/>
              </a:spcBef>
              <a:spcAft>
                <a:spcPct val="0"/>
              </a:spcAft>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sz="1200">
              <a:solidFill>
                <a:srgbClr val="000000"/>
              </a:solidFill>
              <a:latin typeface="Arial" charset="0"/>
            </a:endParaRPr>
          </a:p>
        </p:txBody>
      </p:sp>
    </p:spTree>
    <p:extLst>
      <p:ext uri="{BB962C8B-B14F-4D97-AF65-F5344CB8AC3E}">
        <p14:creationId xmlns:p14="http://schemas.microsoft.com/office/powerpoint/2010/main" val="184831241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650">
                                            <p:txEl>
                                              <p:pRg st="0" end="0"/>
                                            </p:txEl>
                                          </p:spTgt>
                                        </p:tgtEl>
                                        <p:attrNameLst>
                                          <p:attrName>style.visibility</p:attrName>
                                        </p:attrNameLst>
                                      </p:cBhvr>
                                      <p:to>
                                        <p:strVal val="visible"/>
                                      </p:to>
                                    </p:set>
                                    <p:animEffect transition="in" filter="fade">
                                      <p:cBhvr>
                                        <p:cTn id="7" dur="500"/>
                                        <p:tgtEl>
                                          <p:spTgt spid="2765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7650">
                                            <p:txEl>
                                              <p:pRg st="1" end="1"/>
                                            </p:txEl>
                                          </p:spTgt>
                                        </p:tgtEl>
                                        <p:attrNameLst>
                                          <p:attrName>style.visibility</p:attrName>
                                        </p:attrNameLst>
                                      </p:cBhvr>
                                      <p:to>
                                        <p:strVal val="visible"/>
                                      </p:to>
                                    </p:set>
                                    <p:animEffect transition="in" filter="fade">
                                      <p:cBhvr>
                                        <p:cTn id="12" dur="500"/>
                                        <p:tgtEl>
                                          <p:spTgt spid="2765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650">
                                            <p:txEl>
                                              <p:pRg st="2" end="2"/>
                                            </p:txEl>
                                          </p:spTgt>
                                        </p:tgtEl>
                                        <p:attrNameLst>
                                          <p:attrName>style.visibility</p:attrName>
                                        </p:attrNameLst>
                                      </p:cBhvr>
                                      <p:to>
                                        <p:strVal val="visible"/>
                                      </p:to>
                                    </p:set>
                                    <p:animEffect transition="in" filter="fade">
                                      <p:cBhvr>
                                        <p:cTn id="17" dur="500"/>
                                        <p:tgtEl>
                                          <p:spTgt spid="2765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7650">
                                            <p:txEl>
                                              <p:pRg st="3" end="3"/>
                                            </p:txEl>
                                          </p:spTgt>
                                        </p:tgtEl>
                                        <p:attrNameLst>
                                          <p:attrName>style.visibility</p:attrName>
                                        </p:attrNameLst>
                                      </p:cBhvr>
                                      <p:to>
                                        <p:strVal val="visible"/>
                                      </p:to>
                                    </p:set>
                                    <p:animEffect transition="in" filter="fade">
                                      <p:cBhvr>
                                        <p:cTn id="22" dur="500"/>
                                        <p:tgtEl>
                                          <p:spTgt spid="2765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7650">
                                            <p:txEl>
                                              <p:pRg st="4" end="4"/>
                                            </p:txEl>
                                          </p:spTgt>
                                        </p:tgtEl>
                                        <p:attrNameLst>
                                          <p:attrName>style.visibility</p:attrName>
                                        </p:attrNameLst>
                                      </p:cBhvr>
                                      <p:to>
                                        <p:strVal val="visible"/>
                                      </p:to>
                                    </p:set>
                                    <p:animEffect transition="in" filter="fade">
                                      <p:cBhvr>
                                        <p:cTn id="27" dur="500"/>
                                        <p:tgtEl>
                                          <p:spTgt spid="2765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0" grpId="0" build="p" bldLvl="3"/>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F3E9108-99E4-324B-919F-CE417FBE56ED}"/>
              </a:ext>
            </a:extLst>
          </p:cNvPr>
          <p:cNvSpPr>
            <a:spLocks noGrp="1"/>
          </p:cNvSpPr>
          <p:nvPr>
            <p:ph type="title"/>
          </p:nvPr>
        </p:nvSpPr>
        <p:spPr/>
        <p:txBody>
          <a:bodyPr/>
          <a:lstStyle/>
          <a:p>
            <a:r>
              <a:rPr lang="en-US" dirty="0"/>
              <a:t>This weeks reading</a:t>
            </a:r>
          </a:p>
        </p:txBody>
      </p:sp>
      <p:sp>
        <p:nvSpPr>
          <p:cNvPr id="5" name="Text Placeholder 4">
            <a:extLst>
              <a:ext uri="{FF2B5EF4-FFF2-40B4-BE49-F238E27FC236}">
                <a16:creationId xmlns:a16="http://schemas.microsoft.com/office/drawing/2014/main" id="{C48AD8EB-DA8F-D842-A61D-59538BA57DE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805359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C9823-97A9-F445-9E94-7064E9C55BBC}"/>
              </a:ext>
            </a:extLst>
          </p:cNvPr>
          <p:cNvSpPr>
            <a:spLocks noGrp="1"/>
          </p:cNvSpPr>
          <p:nvPr>
            <p:ph type="title"/>
          </p:nvPr>
        </p:nvSpPr>
        <p:spPr/>
        <p:txBody>
          <a:bodyPr/>
          <a:lstStyle/>
          <a:p>
            <a:r>
              <a:rPr lang="en-US" dirty="0"/>
              <a:t>Reading for the Week</a:t>
            </a:r>
          </a:p>
        </p:txBody>
      </p:sp>
      <p:sp>
        <p:nvSpPr>
          <p:cNvPr id="3" name="Content Placeholder 2">
            <a:extLst>
              <a:ext uri="{FF2B5EF4-FFF2-40B4-BE49-F238E27FC236}">
                <a16:creationId xmlns:a16="http://schemas.microsoft.com/office/drawing/2014/main" id="{E684CBDF-2B95-B24A-9F25-26A522F84362}"/>
              </a:ext>
            </a:extLst>
          </p:cNvPr>
          <p:cNvSpPr>
            <a:spLocks noGrp="1"/>
          </p:cNvSpPr>
          <p:nvPr>
            <p:ph idx="1"/>
          </p:nvPr>
        </p:nvSpPr>
        <p:spPr>
          <a:xfrm>
            <a:off x="838199" y="1825625"/>
            <a:ext cx="11189677" cy="4808440"/>
          </a:xfrm>
        </p:spPr>
        <p:txBody>
          <a:bodyPr>
            <a:normAutofit/>
          </a:bodyPr>
          <a:lstStyle/>
          <a:p>
            <a:r>
              <a:rPr lang="en-US" dirty="0">
                <a:hlinkClick r:id="rId2"/>
              </a:rPr>
              <a:t>Towards a Unified Architecture for in-RDBMS Analytics</a:t>
            </a:r>
            <a:endParaRPr lang="en-US" dirty="0"/>
          </a:p>
          <a:p>
            <a:pPr lvl="1"/>
            <a:r>
              <a:rPr lang="en-US" dirty="0"/>
              <a:t>SIGMOD’12,</a:t>
            </a:r>
          </a:p>
          <a:p>
            <a:pPr lvl="1"/>
            <a:r>
              <a:rPr lang="en-US" dirty="0"/>
              <a:t>Support </a:t>
            </a:r>
            <a:r>
              <a:rPr lang="en-US" b="1" dirty="0"/>
              <a:t>generic learning </a:t>
            </a:r>
            <a:r>
              <a:rPr lang="en-US" dirty="0"/>
              <a:t>within existing DBMS abstraction</a:t>
            </a:r>
          </a:p>
          <a:p>
            <a:r>
              <a:rPr lang="en-US" dirty="0">
                <a:hlinkClick r:id="rId3"/>
              </a:rPr>
              <a:t>Materialization Optimizations for Feature Selection Workloads</a:t>
            </a:r>
            <a:endParaRPr lang="en-US" dirty="0"/>
          </a:p>
          <a:p>
            <a:pPr lvl="1"/>
            <a:r>
              <a:rPr lang="en-US" dirty="0"/>
              <a:t>SIGMOD’14 (Best Paper)</a:t>
            </a:r>
          </a:p>
          <a:p>
            <a:pPr lvl="1"/>
            <a:r>
              <a:rPr lang="en-US" dirty="0"/>
              <a:t>Optimize </a:t>
            </a:r>
            <a:r>
              <a:rPr lang="en-US" b="1" dirty="0"/>
              <a:t>feature engineering </a:t>
            </a:r>
            <a:r>
              <a:rPr lang="en-US" dirty="0"/>
              <a:t>workloads by exploiting </a:t>
            </a:r>
            <a:r>
              <a:rPr lang="en-US" b="1" dirty="0"/>
              <a:t>redundancy</a:t>
            </a:r>
          </a:p>
          <a:p>
            <a:r>
              <a:rPr lang="en-US" dirty="0">
                <a:hlinkClick r:id="rId4"/>
              </a:rPr>
              <a:t>Learning Generalized Linear Models Over Normalized Data</a:t>
            </a:r>
            <a:endParaRPr lang="en-US" dirty="0"/>
          </a:p>
          <a:p>
            <a:pPr lvl="1"/>
            <a:r>
              <a:rPr lang="en-US" dirty="0"/>
              <a:t>SIGMOD’15 </a:t>
            </a:r>
          </a:p>
          <a:p>
            <a:pPr lvl="1"/>
            <a:r>
              <a:rPr lang="en-US" dirty="0"/>
              <a:t>Pushing learning through </a:t>
            </a:r>
            <a:r>
              <a:rPr lang="en-US" b="1" dirty="0"/>
              <a:t>joins</a:t>
            </a:r>
            <a:r>
              <a:rPr lang="en-US" dirty="0"/>
              <a:t> on </a:t>
            </a:r>
            <a:r>
              <a:rPr lang="en-US" b="1" dirty="0"/>
              <a:t>normalized data</a:t>
            </a:r>
          </a:p>
          <a:p>
            <a:pPr marL="14287" indent="0" algn="r">
              <a:buNone/>
            </a:pPr>
            <a:r>
              <a:rPr lang="en-US" sz="2000" dirty="0"/>
              <a:t>Note these are “older” papers but they cover big ideas</a:t>
            </a:r>
          </a:p>
        </p:txBody>
      </p:sp>
      <p:grpSp>
        <p:nvGrpSpPr>
          <p:cNvPr id="6" name="Group 5">
            <a:extLst>
              <a:ext uri="{FF2B5EF4-FFF2-40B4-BE49-F238E27FC236}">
                <a16:creationId xmlns:a16="http://schemas.microsoft.com/office/drawing/2014/main" id="{030A5E50-FF4F-534B-902E-137CA9B0FC94}"/>
              </a:ext>
            </a:extLst>
          </p:cNvPr>
          <p:cNvGrpSpPr/>
          <p:nvPr/>
        </p:nvGrpSpPr>
        <p:grpSpPr>
          <a:xfrm>
            <a:off x="9134668" y="320675"/>
            <a:ext cx="2622620" cy="1172223"/>
            <a:chOff x="9134668" y="320675"/>
            <a:chExt cx="2622620" cy="1172223"/>
          </a:xfrm>
        </p:grpSpPr>
        <p:sp>
          <p:nvSpPr>
            <p:cNvPr id="5" name="Rounded Rectangular Callout 4">
              <a:extLst>
                <a:ext uri="{FF2B5EF4-FFF2-40B4-BE49-F238E27FC236}">
                  <a16:creationId xmlns:a16="http://schemas.microsoft.com/office/drawing/2014/main" id="{2063133D-FF19-4444-8F4D-5FB7464A71A5}"/>
                </a:ext>
              </a:extLst>
            </p:cNvPr>
            <p:cNvSpPr/>
            <p:nvPr/>
          </p:nvSpPr>
          <p:spPr>
            <a:xfrm>
              <a:off x="9134668" y="320675"/>
              <a:ext cx="2622619" cy="1172223"/>
            </a:xfrm>
            <a:prstGeom prst="wedgeRoundRectCallout">
              <a:avLst>
                <a:gd name="adj1" fmla="val 4112"/>
                <a:gd name="adj2" fmla="val 157557"/>
                <a:gd name="adj3" fmla="val 16667"/>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4" name="Rounded Rectangular Callout 3">
              <a:extLst>
                <a:ext uri="{FF2B5EF4-FFF2-40B4-BE49-F238E27FC236}">
                  <a16:creationId xmlns:a16="http://schemas.microsoft.com/office/drawing/2014/main" id="{2368576F-8861-FD4E-AFBE-53155D5892EF}"/>
                </a:ext>
              </a:extLst>
            </p:cNvPr>
            <p:cNvSpPr/>
            <p:nvPr/>
          </p:nvSpPr>
          <p:spPr>
            <a:xfrm>
              <a:off x="9134669" y="320675"/>
              <a:ext cx="2622619" cy="1172223"/>
            </a:xfrm>
            <a:prstGeom prst="wedgeRoundRectCallout">
              <a:avLst>
                <a:gd name="adj1" fmla="val -49254"/>
                <a:gd name="adj2" fmla="val 71592"/>
                <a:gd name="adj3" fmla="val 16667"/>
              </a:avLst>
            </a:prstGeom>
          </p:spPr>
          <p:style>
            <a:lnRef idx="1">
              <a:schemeClr val="accent1"/>
            </a:lnRef>
            <a:fillRef idx="1">
              <a:schemeClr val="accent1"/>
            </a:fillRef>
            <a:effectRef idx="1">
              <a:schemeClr val="accent1"/>
            </a:effectRef>
            <a:fontRef idx="minor">
              <a:schemeClr val="lt1"/>
            </a:fontRef>
          </p:style>
          <p:txBody>
            <a:bodyPr rtlCol="0" anchor="ctr"/>
            <a:lstStyle/>
            <a:p>
              <a:pPr algn="ctr"/>
              <a:r>
                <a:rPr lang="en-US" dirty="0"/>
                <a:t>Two Chris </a:t>
              </a:r>
              <a:r>
                <a:rPr lang="en-US" dirty="0" err="1"/>
                <a:t>Ré</a:t>
              </a:r>
              <a:r>
                <a:rPr lang="en-US" dirty="0"/>
                <a:t> Papers.</a:t>
              </a:r>
            </a:p>
            <a:p>
              <a:pPr algn="ctr"/>
              <a:r>
                <a:rPr lang="en-US" dirty="0"/>
                <a:t>One of the leaders in DB+ML research </a:t>
              </a:r>
            </a:p>
          </p:txBody>
        </p:sp>
      </p:grpSp>
    </p:spTree>
    <p:extLst>
      <p:ext uri="{BB962C8B-B14F-4D97-AF65-F5344CB8AC3E}">
        <p14:creationId xmlns:p14="http://schemas.microsoft.com/office/powerpoint/2010/main" val="3639223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fade">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fade">
                                      <p:cBhvr>
                                        <p:cTn id="5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C3041F-97AC-8A44-AD04-8FE71F19F8A3}"/>
              </a:ext>
            </a:extLst>
          </p:cNvPr>
          <p:cNvSpPr>
            <a:spLocks noGrp="1"/>
          </p:cNvSpPr>
          <p:nvPr>
            <p:ph type="title"/>
          </p:nvPr>
        </p:nvSpPr>
        <p:spPr/>
        <p:txBody>
          <a:bodyPr/>
          <a:lstStyle/>
          <a:p>
            <a:r>
              <a:rPr lang="en-US" dirty="0"/>
              <a:t>Towards a Unified Architecture for in-RDBMS Analytics</a:t>
            </a:r>
          </a:p>
        </p:txBody>
      </p:sp>
      <p:sp>
        <p:nvSpPr>
          <p:cNvPr id="5" name="Text Placeholder 4">
            <a:extLst>
              <a:ext uri="{FF2B5EF4-FFF2-40B4-BE49-F238E27FC236}">
                <a16:creationId xmlns:a16="http://schemas.microsoft.com/office/drawing/2014/main" id="{DB9CEF0E-C17E-424E-B147-4610478BDB3E}"/>
              </a:ext>
            </a:extLst>
          </p:cNvPr>
          <p:cNvSpPr>
            <a:spLocks noGrp="1"/>
          </p:cNvSpPr>
          <p:nvPr>
            <p:ph type="body" idx="1"/>
          </p:nvPr>
        </p:nvSpPr>
        <p:spPr/>
        <p:txBody>
          <a:bodyPr/>
          <a:lstStyle/>
          <a:p>
            <a:r>
              <a:rPr lang="en-US" dirty="0" err="1"/>
              <a:t>Xixuan</a:t>
            </a:r>
            <a:r>
              <a:rPr lang="en-US" dirty="0"/>
              <a:t> Feng, Arun Kumar, Benjamin </a:t>
            </a:r>
            <a:r>
              <a:rPr lang="en-US" dirty="0" err="1"/>
              <a:t>Recht</a:t>
            </a:r>
            <a:r>
              <a:rPr lang="en-US" dirty="0"/>
              <a:t>, and Christopher </a:t>
            </a:r>
            <a:r>
              <a:rPr lang="en-US" dirty="0" err="1"/>
              <a:t>Ré</a:t>
            </a:r>
            <a:endParaRPr lang="en-US" dirty="0"/>
          </a:p>
        </p:txBody>
      </p:sp>
    </p:spTree>
    <p:extLst>
      <p:ext uri="{BB962C8B-B14F-4D97-AF65-F5344CB8AC3E}">
        <p14:creationId xmlns:p14="http://schemas.microsoft.com/office/powerpoint/2010/main" val="25787807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9D4DA-1750-6445-9AEE-B0B7F50880C7}"/>
              </a:ext>
            </a:extLst>
          </p:cNvPr>
          <p:cNvSpPr>
            <a:spLocks noGrp="1"/>
          </p:cNvSpPr>
          <p:nvPr>
            <p:ph type="title"/>
          </p:nvPr>
        </p:nvSpPr>
        <p:spPr>
          <a:xfrm>
            <a:off x="427474" y="555468"/>
            <a:ext cx="7898214" cy="1325563"/>
          </a:xfrm>
        </p:spPr>
        <p:txBody>
          <a:bodyPr>
            <a:normAutofit fontScale="90000"/>
          </a:bodyPr>
          <a:lstStyle/>
          <a:p>
            <a:r>
              <a:rPr lang="en-US" dirty="0"/>
              <a:t>Towards a Unified Architecture for in-RDBMS Analytics</a:t>
            </a:r>
          </a:p>
        </p:txBody>
      </p:sp>
      <p:sp>
        <p:nvSpPr>
          <p:cNvPr id="3" name="Content Placeholder 2">
            <a:extLst>
              <a:ext uri="{FF2B5EF4-FFF2-40B4-BE49-F238E27FC236}">
                <a16:creationId xmlns:a16="http://schemas.microsoft.com/office/drawing/2014/main" id="{DE3994DB-B0B1-9D48-AB79-68FE4E118C68}"/>
              </a:ext>
            </a:extLst>
          </p:cNvPr>
          <p:cNvSpPr>
            <a:spLocks noGrp="1"/>
          </p:cNvSpPr>
          <p:nvPr>
            <p:ph idx="1"/>
          </p:nvPr>
        </p:nvSpPr>
        <p:spPr>
          <a:xfrm>
            <a:off x="552450" y="2310485"/>
            <a:ext cx="11353801" cy="4421502"/>
          </a:xfrm>
        </p:spPr>
        <p:txBody>
          <a:bodyPr>
            <a:normAutofit/>
          </a:bodyPr>
          <a:lstStyle/>
          <a:p>
            <a:r>
              <a:rPr lang="en-US" b="1" dirty="0"/>
              <a:t>Context: </a:t>
            </a:r>
            <a:r>
              <a:rPr lang="en-US" dirty="0"/>
              <a:t>database system vendors building </a:t>
            </a:r>
            <a:r>
              <a:rPr lang="en-US" b="1" dirty="0"/>
              <a:t>specialized</a:t>
            </a:r>
            <a:r>
              <a:rPr lang="en-US" dirty="0"/>
              <a:t> in DB implementations of ML techniques.</a:t>
            </a:r>
          </a:p>
          <a:p>
            <a:pPr lvl="1"/>
            <a:r>
              <a:rPr lang="en-US" dirty="0"/>
              <a:t>Slow and costly to add support for new models/algorithms</a:t>
            </a:r>
          </a:p>
          <a:p>
            <a:pPr lvl="1"/>
            <a:r>
              <a:rPr lang="en-US" dirty="0"/>
              <a:t>Many ML techniques leverage (convex) empirical risk minimization</a:t>
            </a:r>
          </a:p>
          <a:p>
            <a:r>
              <a:rPr lang="en-US" b="1" dirty="0"/>
              <a:t>Key Idea:</a:t>
            </a:r>
            <a:r>
              <a:rPr lang="en-US" dirty="0"/>
              <a:t> Many ML techniques can be reduced to </a:t>
            </a:r>
            <a:r>
              <a:rPr lang="en-US" b="1" dirty="0"/>
              <a:t>mathematical programming</a:t>
            </a:r>
            <a:r>
              <a:rPr lang="en-US" dirty="0"/>
              <a:t> and there is a single solver (</a:t>
            </a:r>
            <a:r>
              <a:rPr lang="en-US" b="1" dirty="0"/>
              <a:t>IGD</a:t>
            </a:r>
            <a:r>
              <a:rPr lang="en-US" dirty="0"/>
              <a:t>) that fits existing database system abstractions (</a:t>
            </a:r>
            <a:r>
              <a:rPr lang="en-US" b="1" dirty="0"/>
              <a:t>UDAs</a:t>
            </a:r>
            <a:r>
              <a:rPr lang="en-US" dirty="0"/>
              <a:t>)</a:t>
            </a:r>
          </a:p>
          <a:p>
            <a:r>
              <a:rPr lang="en-US" b="1" dirty="0"/>
              <a:t>Contribution:</a:t>
            </a:r>
            <a:r>
              <a:rPr lang="en-US" dirty="0"/>
              <a:t> this paper demonstrates the advantages of leveraging existing optimized abstractions for learning</a:t>
            </a:r>
          </a:p>
          <a:p>
            <a:endParaRPr lang="en-US" i="1" dirty="0"/>
          </a:p>
          <a:p>
            <a:pPr lvl="1"/>
            <a:endParaRPr lang="en-US" b="1" dirty="0"/>
          </a:p>
        </p:txBody>
      </p:sp>
      <p:pic>
        <p:nvPicPr>
          <p:cNvPr id="7" name="Picture 6" descr="A close up of a logo&#10;&#10;Description automatically generated">
            <a:extLst>
              <a:ext uri="{FF2B5EF4-FFF2-40B4-BE49-F238E27FC236}">
                <a16:creationId xmlns:a16="http://schemas.microsoft.com/office/drawing/2014/main" id="{9F1AFB9F-0023-F84A-9ED8-5422BCE795EF}"/>
              </a:ext>
            </a:extLst>
          </p:cNvPr>
          <p:cNvPicPr>
            <a:picLocks noChangeAspect="1"/>
          </p:cNvPicPr>
          <p:nvPr/>
        </p:nvPicPr>
        <p:blipFill>
          <a:blip r:embed="rId2"/>
          <a:stretch>
            <a:fillRect/>
          </a:stretch>
        </p:blipFill>
        <p:spPr>
          <a:xfrm>
            <a:off x="8325688" y="241300"/>
            <a:ext cx="3224962" cy="1884669"/>
          </a:xfrm>
          <a:prstGeom prst="rect">
            <a:avLst/>
          </a:prstGeom>
        </p:spPr>
      </p:pic>
    </p:spTree>
    <p:extLst>
      <p:ext uri="{BB962C8B-B14F-4D97-AF65-F5344CB8AC3E}">
        <p14:creationId xmlns:p14="http://schemas.microsoft.com/office/powerpoint/2010/main" val="12078889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E63DF-1C78-0F42-988A-16BDBC69C24C}"/>
              </a:ext>
            </a:extLst>
          </p:cNvPr>
          <p:cNvSpPr>
            <a:spLocks noGrp="1"/>
          </p:cNvSpPr>
          <p:nvPr>
            <p:ph type="title"/>
          </p:nvPr>
        </p:nvSpPr>
        <p:spPr/>
        <p:txBody>
          <a:bodyPr/>
          <a:lstStyle/>
          <a:p>
            <a:r>
              <a:rPr lang="en-US" dirty="0"/>
              <a:t>Challenges Addressed</a:t>
            </a:r>
          </a:p>
        </p:txBody>
      </p:sp>
      <p:sp>
        <p:nvSpPr>
          <p:cNvPr id="4" name="Content Placeholder 3">
            <a:extLst>
              <a:ext uri="{FF2B5EF4-FFF2-40B4-BE49-F238E27FC236}">
                <a16:creationId xmlns:a16="http://schemas.microsoft.com/office/drawing/2014/main" id="{50878BB9-46A1-BC4A-AEF9-9E097CE6230C}"/>
              </a:ext>
            </a:extLst>
          </p:cNvPr>
          <p:cNvSpPr>
            <a:spLocks noGrp="1"/>
          </p:cNvSpPr>
          <p:nvPr>
            <p:ph idx="1"/>
          </p:nvPr>
        </p:nvSpPr>
        <p:spPr>
          <a:xfrm>
            <a:off x="838200" y="1825625"/>
            <a:ext cx="11668432" cy="4351339"/>
          </a:xfrm>
        </p:spPr>
        <p:txBody>
          <a:bodyPr/>
          <a:lstStyle/>
          <a:p>
            <a:r>
              <a:rPr lang="en-US" dirty="0"/>
              <a:t>Mapping IGD to User Defined Aggregates (UDA)</a:t>
            </a:r>
          </a:p>
          <a:p>
            <a:r>
              <a:rPr lang="en-US" dirty="0"/>
              <a:t>Affects of </a:t>
            </a:r>
            <a:r>
              <a:rPr lang="en-US" b="1" dirty="0"/>
              <a:t>data ordering</a:t>
            </a:r>
            <a:r>
              <a:rPr lang="en-US" dirty="0"/>
              <a:t> on convergence</a:t>
            </a:r>
          </a:p>
          <a:p>
            <a:pPr lvl="1"/>
            <a:r>
              <a:rPr lang="en-US" dirty="0"/>
              <a:t>Data often stored in a pathological ordering (e.g., by label)</a:t>
            </a:r>
          </a:p>
          <a:p>
            <a:r>
              <a:rPr lang="en-US" dirty="0"/>
              <a:t>Parallelization of Incremental Algorithm</a:t>
            </a:r>
          </a:p>
          <a:p>
            <a:pPr lvl="1"/>
            <a:r>
              <a:rPr lang="en-US" dirty="0"/>
              <a:t>Adopt two standard solutions (model averaging, </a:t>
            </a:r>
            <a:r>
              <a:rPr lang="en-US" dirty="0" err="1"/>
              <a:t>Hogwild</a:t>
            </a:r>
            <a:r>
              <a:rPr lang="en-US" dirty="0"/>
              <a:t>!)</a:t>
            </a:r>
          </a:p>
          <a:p>
            <a:endParaRPr lang="en-US" dirty="0"/>
          </a:p>
        </p:txBody>
      </p:sp>
    </p:spTree>
    <p:extLst>
      <p:ext uri="{BB962C8B-B14F-4D97-AF65-F5344CB8AC3E}">
        <p14:creationId xmlns:p14="http://schemas.microsoft.com/office/powerpoint/2010/main" val="3993733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txEl>
                                              <p:pRg st="3" end="3"/>
                                            </p:txEl>
                                          </p:spTgt>
                                        </p:tgtEl>
                                        <p:attrNameLst>
                                          <p:attrName>style.visibility</p:attrName>
                                        </p:attrNameLst>
                                      </p:cBhvr>
                                      <p:to>
                                        <p:strVal val="visible"/>
                                      </p:to>
                                    </p:set>
                                    <p:animEffect transition="in" filter="fade">
                                      <p:cBhvr>
                                        <p:cTn id="20" dur="500"/>
                                        <p:tgtEl>
                                          <p:spTgt spid="4">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C04C7-D544-6242-9A24-281509D4ACED}"/>
              </a:ext>
            </a:extLst>
          </p:cNvPr>
          <p:cNvSpPr>
            <a:spLocks noGrp="1"/>
          </p:cNvSpPr>
          <p:nvPr>
            <p:ph type="title"/>
          </p:nvPr>
        </p:nvSpPr>
        <p:spPr>
          <a:xfrm>
            <a:off x="453838" y="188315"/>
            <a:ext cx="10801350" cy="1325563"/>
          </a:xfrm>
        </p:spPr>
        <p:txBody>
          <a:bodyPr>
            <a:normAutofit/>
          </a:bodyPr>
          <a:lstStyle/>
          <a:p>
            <a:r>
              <a:rPr lang="en-US" sz="3600" dirty="0"/>
              <a:t>What is the difference between</a:t>
            </a:r>
            <a:br>
              <a:rPr lang="en-US" sz="3600" dirty="0"/>
            </a:br>
            <a:r>
              <a:rPr lang="en-US" sz="3600" b="1" dirty="0"/>
              <a:t>Incremental</a:t>
            </a:r>
            <a:r>
              <a:rPr lang="en-US" sz="3600" dirty="0"/>
              <a:t> vs </a:t>
            </a:r>
            <a:r>
              <a:rPr lang="en-US" sz="3600" b="1" dirty="0"/>
              <a:t>Stochastic</a:t>
            </a:r>
            <a:r>
              <a:rPr lang="en-US" sz="3600" dirty="0"/>
              <a:t> Gradient Descent?</a:t>
            </a:r>
          </a:p>
        </p:txBody>
      </p:sp>
      <p:sp>
        <p:nvSpPr>
          <p:cNvPr id="3" name="Content Placeholder 2">
            <a:extLst>
              <a:ext uri="{FF2B5EF4-FFF2-40B4-BE49-F238E27FC236}">
                <a16:creationId xmlns:a16="http://schemas.microsoft.com/office/drawing/2014/main" id="{370F5B9F-138B-8F44-B64E-8A1A8B10CEDF}"/>
              </a:ext>
            </a:extLst>
          </p:cNvPr>
          <p:cNvSpPr>
            <a:spLocks noGrp="1"/>
          </p:cNvSpPr>
          <p:nvPr>
            <p:ph idx="1"/>
          </p:nvPr>
        </p:nvSpPr>
        <p:spPr>
          <a:xfrm>
            <a:off x="838200" y="1783976"/>
            <a:ext cx="10515600" cy="4885709"/>
          </a:xfrm>
        </p:spPr>
        <p:txBody>
          <a:bodyPr>
            <a:normAutofit/>
          </a:bodyPr>
          <a:lstStyle/>
          <a:p>
            <a:pPr marL="14287" indent="0">
              <a:buNone/>
            </a:pPr>
            <a:r>
              <a:rPr lang="en-US" sz="2400" b="1" dirty="0"/>
              <a:t>Short Answer:</a:t>
            </a:r>
            <a:r>
              <a:rPr lang="en-US" sz="2400" dirty="0"/>
              <a:t> Stochastic gradient descent is a form of incremental gradient descent</a:t>
            </a:r>
          </a:p>
          <a:p>
            <a:r>
              <a:rPr lang="en-US" sz="2400" dirty="0"/>
              <a:t>Incremental Gradient Descent</a:t>
            </a:r>
          </a:p>
          <a:p>
            <a:pPr lvl="1"/>
            <a:r>
              <a:rPr lang="en-US" sz="2000" b="1" dirty="0"/>
              <a:t>Formally:</a:t>
            </a:r>
            <a:r>
              <a:rPr lang="en-US" sz="2000" dirty="0"/>
              <a:t> taking single gradient steps for each element of a decomposable loss </a:t>
            </a:r>
          </a:p>
          <a:p>
            <a:pPr lvl="1"/>
            <a:r>
              <a:rPr lang="en-US" sz="2000" dirty="0"/>
              <a:t>Ordering of gradient terms is arbitrary</a:t>
            </a:r>
          </a:p>
          <a:p>
            <a:r>
              <a:rPr lang="en-US" sz="2400" dirty="0"/>
              <a:t>Stochastic Gradient Descent</a:t>
            </a:r>
          </a:p>
          <a:p>
            <a:pPr lvl="1"/>
            <a:r>
              <a:rPr lang="en-US" sz="2000" b="1" dirty="0"/>
              <a:t>Formally:</a:t>
            </a:r>
            <a:r>
              <a:rPr lang="en-US" sz="2000" dirty="0"/>
              <a:t> </a:t>
            </a:r>
            <a:r>
              <a:rPr lang="en-US" sz="2000" i="1" dirty="0"/>
              <a:t>sampling</a:t>
            </a:r>
            <a:r>
              <a:rPr lang="en-US" sz="2000" dirty="0"/>
              <a:t> from the gradient of the empirical loss</a:t>
            </a:r>
          </a:p>
          <a:p>
            <a:pPr lvl="1"/>
            <a:r>
              <a:rPr lang="en-US" sz="2000" i="1" dirty="0"/>
              <a:t>Sample</a:t>
            </a:r>
            <a:r>
              <a:rPr lang="en-US" sz="2000" dirty="0"/>
              <a:t> data and compute gradient of loss on sample</a:t>
            </a:r>
          </a:p>
          <a:p>
            <a:pPr lvl="1"/>
            <a:r>
              <a:rPr lang="en-US" sz="2000" dirty="0"/>
              <a:t>Today people often refer to incremental gradient methods as  </a:t>
            </a:r>
            <a:r>
              <a:rPr lang="en-US" sz="2000" b="1" dirty="0"/>
              <a:t>stochastic gradient descent </a:t>
            </a:r>
          </a:p>
        </p:txBody>
      </p:sp>
      <p:sp>
        <p:nvSpPr>
          <p:cNvPr id="4" name="TextBox 3">
            <a:extLst>
              <a:ext uri="{FF2B5EF4-FFF2-40B4-BE49-F238E27FC236}">
                <a16:creationId xmlns:a16="http://schemas.microsoft.com/office/drawing/2014/main" id="{BB8CAC77-3088-8B43-842E-3B56C5457771}"/>
              </a:ext>
            </a:extLst>
          </p:cNvPr>
          <p:cNvSpPr txBox="1"/>
          <p:nvPr/>
        </p:nvSpPr>
        <p:spPr>
          <a:xfrm>
            <a:off x="3872094" y="6515796"/>
            <a:ext cx="8319906" cy="307777"/>
          </a:xfrm>
          <a:prstGeom prst="rect">
            <a:avLst/>
          </a:prstGeom>
        </p:spPr>
        <p:txBody>
          <a:bodyPr wrap="none" rtlCol="0">
            <a:spAutoFit/>
          </a:bodyPr>
          <a:lstStyle/>
          <a:p>
            <a:r>
              <a:rPr lang="en-US" sz="1400" dirty="0">
                <a:hlinkClick r:id="rId2"/>
              </a:rPr>
              <a:t>Incremental Gradient, </a:t>
            </a:r>
            <a:r>
              <a:rPr lang="en-US" sz="1400" dirty="0" err="1">
                <a:hlinkClick r:id="rId2"/>
              </a:rPr>
              <a:t>Subgradient</a:t>
            </a:r>
            <a:r>
              <a:rPr lang="en-US" sz="1400" dirty="0">
                <a:hlinkClick r:id="rId2"/>
              </a:rPr>
              <a:t>, and Proximal Methods for Convex Optimization: A Survey </a:t>
            </a:r>
            <a:endParaRPr lang="en-US" sz="1400" dirty="0"/>
          </a:p>
        </p:txBody>
      </p:sp>
    </p:spTree>
    <p:extLst>
      <p:ext uri="{BB962C8B-B14F-4D97-AF65-F5344CB8AC3E}">
        <p14:creationId xmlns:p14="http://schemas.microsoft.com/office/powerpoint/2010/main" val="894553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C33DC-930B-2A4F-9CD4-921E6194090D}"/>
              </a:ext>
            </a:extLst>
          </p:cNvPr>
          <p:cNvSpPr>
            <a:spLocks noGrp="1"/>
          </p:cNvSpPr>
          <p:nvPr>
            <p:ph type="title"/>
          </p:nvPr>
        </p:nvSpPr>
        <p:spPr/>
        <p:txBody>
          <a:bodyPr>
            <a:normAutofit/>
          </a:bodyPr>
          <a:lstStyle/>
          <a:p>
            <a:r>
              <a:rPr lang="en-US" dirty="0"/>
              <a:t>Mapping IGD to User Defined Aggregates (UDA)</a:t>
            </a:r>
          </a:p>
        </p:txBody>
      </p:sp>
      <p:sp>
        <p:nvSpPr>
          <p:cNvPr id="9" name="Content Placeholder 8">
            <a:extLst>
              <a:ext uri="{FF2B5EF4-FFF2-40B4-BE49-F238E27FC236}">
                <a16:creationId xmlns:a16="http://schemas.microsoft.com/office/drawing/2014/main" id="{A56C012E-B909-C54D-9266-5A6A826A50D7}"/>
              </a:ext>
            </a:extLst>
          </p:cNvPr>
          <p:cNvSpPr>
            <a:spLocks noGrp="1"/>
          </p:cNvSpPr>
          <p:nvPr>
            <p:ph idx="1"/>
          </p:nvPr>
        </p:nvSpPr>
        <p:spPr>
          <a:xfrm>
            <a:off x="7565924" y="1896630"/>
            <a:ext cx="4218038" cy="4351339"/>
          </a:xfrm>
        </p:spPr>
        <p:txBody>
          <a:bodyPr/>
          <a:lstStyle/>
          <a:p>
            <a:r>
              <a:rPr lang="en-US" dirty="0"/>
              <a:t>State contains:</a:t>
            </a:r>
          </a:p>
          <a:p>
            <a:pPr lvl="1"/>
            <a:r>
              <a:rPr lang="en-US" dirty="0"/>
              <a:t>Model weights, k, …</a:t>
            </a:r>
          </a:p>
          <a:p>
            <a:r>
              <a:rPr lang="en-US" dirty="0"/>
              <a:t>Invoked repeatedly</a:t>
            </a:r>
          </a:p>
          <a:p>
            <a:pPr lvl="1"/>
            <a:r>
              <a:rPr lang="en-US" dirty="0"/>
              <a:t>Once per epoch</a:t>
            </a:r>
          </a:p>
          <a:p>
            <a:pPr lvl="1"/>
            <a:r>
              <a:rPr lang="en-US" dirty="0"/>
              <a:t>Bismarck stored procedure</a:t>
            </a:r>
          </a:p>
          <a:p>
            <a:r>
              <a:rPr lang="en-US" dirty="0"/>
              <a:t>Termination cond.</a:t>
            </a:r>
          </a:p>
          <a:p>
            <a:pPr lvl="1"/>
            <a:r>
              <a:rPr lang="en-US" dirty="0"/>
              <a:t>Similar to IGD</a:t>
            </a:r>
          </a:p>
        </p:txBody>
      </p:sp>
      <p:sp>
        <p:nvSpPr>
          <p:cNvPr id="5" name="TextBox 4">
            <a:extLst>
              <a:ext uri="{FF2B5EF4-FFF2-40B4-BE49-F238E27FC236}">
                <a16:creationId xmlns:a16="http://schemas.microsoft.com/office/drawing/2014/main" id="{28FF5A17-F935-664F-9A00-6EC9DF5DF7E2}"/>
              </a:ext>
            </a:extLst>
          </p:cNvPr>
          <p:cNvSpPr txBox="1"/>
          <p:nvPr/>
        </p:nvSpPr>
        <p:spPr>
          <a:xfrm>
            <a:off x="262714" y="1896630"/>
            <a:ext cx="8011131" cy="4524315"/>
          </a:xfrm>
          <a:prstGeom prst="rect">
            <a:avLst/>
          </a:prstGeom>
        </p:spPr>
        <p:txBody>
          <a:bodyPr wrap="square" rtlCol="0">
            <a:spAutoFit/>
          </a:bodyPr>
          <a:lstStyle/>
          <a:p>
            <a:pPr>
              <a:tabLst>
                <a:tab pos="339725" algn="l"/>
              </a:tabLst>
            </a:pPr>
            <a:r>
              <a:rPr lang="en-US" sz="2400" dirty="0">
                <a:latin typeface="IBM Plex Mono" panose="020B0509050203000203" pitchFamily="49" charset="77"/>
                <a:ea typeface="Menlo" panose="020B0609030804020204" pitchFamily="49" charset="0"/>
                <a:cs typeface="Menlo" panose="020B0609030804020204" pitchFamily="49" charset="0"/>
              </a:rPr>
              <a:t>CREATE AGGREGATE </a:t>
            </a:r>
            <a:r>
              <a:rPr lang="en-US" sz="2400" dirty="0" err="1">
                <a:latin typeface="IBM Plex Mono" panose="020B0509050203000203" pitchFamily="49" charset="77"/>
                <a:ea typeface="Menlo" panose="020B0609030804020204" pitchFamily="49" charset="0"/>
                <a:cs typeface="Menlo" panose="020B0609030804020204" pitchFamily="49" charset="0"/>
              </a:rPr>
              <a:t>bismarck</a:t>
            </a:r>
            <a:r>
              <a:rPr lang="en-US" sz="2400" dirty="0">
                <a:latin typeface="IBM Plex Mono" panose="020B0509050203000203" pitchFamily="49" charset="77"/>
                <a:ea typeface="Menlo" panose="020B0609030804020204" pitchFamily="49" charset="0"/>
                <a:cs typeface="Menlo" panose="020B0609030804020204" pitchFamily="49" charset="0"/>
              </a:rPr>
              <a:t> (…){</a:t>
            </a:r>
          </a:p>
          <a:p>
            <a:pPr>
              <a:tabLst>
                <a:tab pos="339725" algn="l"/>
              </a:tabLst>
            </a:pPr>
            <a:r>
              <a:rPr lang="en-US" sz="2400" dirty="0">
                <a:latin typeface="IBM Plex Mono" panose="020B0509050203000203" pitchFamily="49" charset="77"/>
                <a:ea typeface="Menlo" panose="020B0609030804020204" pitchFamily="49" charset="0"/>
                <a:cs typeface="Menlo" panose="020B0609030804020204" pitchFamily="49" charset="0"/>
              </a:rPr>
              <a:t>	</a:t>
            </a:r>
            <a:r>
              <a:rPr lang="en-US" sz="2400" b="1" dirty="0">
                <a:latin typeface="IBM Plex Mono" panose="020B0509050203000203" pitchFamily="49" charset="77"/>
                <a:ea typeface="Menlo" panose="020B0609030804020204" pitchFamily="49" charset="0"/>
                <a:cs typeface="Menlo" panose="020B0609030804020204" pitchFamily="49" charset="0"/>
              </a:rPr>
              <a:t>initialize</a:t>
            </a:r>
            <a:r>
              <a:rPr lang="en-US" sz="2400" dirty="0">
                <a:latin typeface="IBM Plex Mono" panose="020B0509050203000203" pitchFamily="49" charset="77"/>
                <a:ea typeface="Menlo" panose="020B0609030804020204" pitchFamily="49" charset="0"/>
                <a:cs typeface="Menlo" panose="020B0609030804020204" pitchFamily="49" charset="0"/>
              </a:rPr>
              <a:t>(</a:t>
            </a:r>
            <a:r>
              <a:rPr lang="en-US" sz="2400" dirty="0" err="1">
                <a:latin typeface="IBM Plex Mono" panose="020B0509050203000203" pitchFamily="49" charset="77"/>
                <a:ea typeface="Menlo" panose="020B0609030804020204" pitchFamily="49" charset="0"/>
                <a:cs typeface="Menlo" panose="020B0609030804020204" pitchFamily="49" charset="0"/>
              </a:rPr>
              <a:t>args</a:t>
            </a:r>
            <a:r>
              <a:rPr lang="en-US" sz="2400" dirty="0">
                <a:latin typeface="IBM Plex Mono" panose="020B0509050203000203" pitchFamily="49" charset="77"/>
                <a:ea typeface="Menlo" panose="020B0609030804020204" pitchFamily="49" charset="0"/>
                <a:cs typeface="Menlo" panose="020B0609030804020204" pitchFamily="49" charset="0"/>
              </a:rPr>
              <a:t>) </a:t>
            </a: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rPr>
              <a:t>state: </a:t>
            </a:r>
          </a:p>
          <a:p>
            <a:pPr>
              <a:tabLst>
                <a:tab pos="339725" algn="l"/>
              </a:tabLst>
            </a:pPr>
            <a:r>
              <a:rPr lang="en-US" sz="2400" i="1" dirty="0">
                <a:solidFill>
                  <a:schemeClr val="accent2"/>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randomly initialize model weights</a:t>
            </a:r>
          </a:p>
          <a:p>
            <a:pPr>
              <a:tabLst>
                <a:tab pos="339725" algn="l"/>
              </a:tabLst>
            </a:pP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b="1" dirty="0">
                <a:latin typeface="IBM Plex Mono" panose="020B0509050203000203" pitchFamily="49" charset="77"/>
                <a:ea typeface="Menlo" panose="020B0609030804020204" pitchFamily="49" charset="0"/>
                <a:cs typeface="Menlo" panose="020B0609030804020204" pitchFamily="49" charset="0"/>
                <a:sym typeface="Wingdings" pitchFamily="2" charset="2"/>
              </a:rPr>
              <a:t>transition</a:t>
            </a: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a:t>
            </a:r>
            <a:r>
              <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rPr>
              <a:t>row</a:t>
            </a: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  </a:t>
            </a:r>
            <a:r>
              <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p>
          <a:p>
            <a:pPr>
              <a:tabLst>
                <a:tab pos="339725" algn="l"/>
              </a:tabLst>
            </a:pPr>
            <a:r>
              <a:rPr lang="en-US" sz="2400" i="1" dirty="0">
                <a:solidFill>
                  <a:schemeClr val="accent2"/>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single gradient update </a:t>
            </a:r>
          </a:p>
          <a:p>
            <a:pPr>
              <a:tabLst>
                <a:tab pos="339725" algn="l"/>
              </a:tabLst>
            </a:pPr>
            <a:endParaRPr lang="en-US" sz="2400" i="1" dirty="0">
              <a:solidFill>
                <a:schemeClr val="accent2"/>
              </a:solidFill>
              <a:latin typeface="IBM Plex Mono" panose="020B0509050203000203" pitchFamily="49" charset="77"/>
              <a:ea typeface="Menlo" panose="020B0609030804020204" pitchFamily="49" charset="0"/>
              <a:cs typeface="Menlo" panose="020B0609030804020204" pitchFamily="49" charset="0"/>
              <a:sym typeface="Wingdings" pitchFamily="2" charset="2"/>
            </a:endParaRPr>
          </a:p>
          <a:p>
            <a:pPr>
              <a:tabLst>
                <a:tab pos="339725" algn="l"/>
              </a:tabLst>
            </a:pPr>
            <a:endParaRPr lang="en-US" sz="2400" i="1" dirty="0">
              <a:solidFill>
                <a:schemeClr val="accent2"/>
              </a:solidFill>
              <a:latin typeface="IBM Plex Mono" panose="020B0509050203000203" pitchFamily="49" charset="77"/>
              <a:ea typeface="Menlo" panose="020B0609030804020204" pitchFamily="49" charset="0"/>
              <a:cs typeface="Menlo" panose="020B0609030804020204" pitchFamily="49" charset="0"/>
              <a:sym typeface="Wingdings" pitchFamily="2" charset="2"/>
            </a:endParaRPr>
          </a:p>
          <a:p>
            <a:pPr>
              <a:tabLst>
                <a:tab pos="339725" algn="l"/>
              </a:tabLst>
            </a:pP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b="1" dirty="0">
                <a:latin typeface="IBM Plex Mono" panose="020B0509050203000203" pitchFamily="49" charset="77"/>
                <a:ea typeface="Menlo" panose="020B0609030804020204" pitchFamily="49" charset="0"/>
                <a:cs typeface="Menlo" panose="020B0609030804020204" pitchFamily="49" charset="0"/>
                <a:sym typeface="Wingdings" pitchFamily="2" charset="2"/>
              </a:rPr>
              <a:t>terminate</a:t>
            </a: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a:t>
            </a:r>
            <a:r>
              <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  </a:t>
            </a:r>
            <a:r>
              <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rPr>
              <a:t>result</a:t>
            </a:r>
          </a:p>
          <a:p>
            <a:pPr>
              <a:tabLst>
                <a:tab pos="339725" algn="l"/>
              </a:tabLst>
            </a:pPr>
            <a:r>
              <a:rPr lang="en-US" sz="2400" i="1" dirty="0">
                <a:solidFill>
                  <a:schemeClr val="accent2"/>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return current model for epoch</a:t>
            </a:r>
            <a:endPar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endParaRPr>
          </a:p>
          <a:p>
            <a:pPr>
              <a:tabLst>
                <a:tab pos="339725" algn="l"/>
              </a:tabLst>
            </a:pP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b="1" dirty="0">
                <a:latin typeface="IBM Plex Mono" panose="020B0509050203000203" pitchFamily="49" charset="77"/>
                <a:ea typeface="Menlo" panose="020B0609030804020204" pitchFamily="49" charset="0"/>
                <a:cs typeface="Menlo" panose="020B0609030804020204" pitchFamily="49" charset="0"/>
                <a:sym typeface="Wingdings" pitchFamily="2" charset="2"/>
              </a:rPr>
              <a:t>merge</a:t>
            </a: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a:t>
            </a:r>
            <a:r>
              <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 </a:t>
            </a:r>
            <a:r>
              <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r>
              <a:rPr lang="en-US" sz="2400" dirty="0">
                <a:latin typeface="IBM Plex Mono" panose="020B0509050203000203" pitchFamily="49" charset="77"/>
                <a:ea typeface="Menlo" panose="020B0609030804020204" pitchFamily="49" charset="0"/>
                <a:cs typeface="Menlo" panose="020B0609030804020204" pitchFamily="49" charset="0"/>
                <a:sym typeface="Wingdings" pitchFamily="2" charset="2"/>
              </a:rPr>
              <a:t>)  </a:t>
            </a:r>
            <a:r>
              <a:rPr lang="en-US" sz="2400" i="1" dirty="0">
                <a:latin typeface="IBM Plex Mono" panose="020B0509050203000203" pitchFamily="49" charset="77"/>
                <a:ea typeface="Menlo" panose="020B0609030804020204" pitchFamily="49" charset="0"/>
                <a:cs typeface="Menlo" panose="020B0609030804020204" pitchFamily="49" charset="0"/>
                <a:sym typeface="Wingdings" pitchFamily="2" charset="2"/>
              </a:rPr>
              <a:t>state</a:t>
            </a:r>
          </a:p>
          <a:p>
            <a:pPr>
              <a:tabLst>
                <a:tab pos="339725" algn="l"/>
              </a:tabLst>
            </a:pPr>
            <a:r>
              <a:rPr lang="en-US" sz="2400" i="1" dirty="0">
                <a:solidFill>
                  <a:schemeClr val="accent2"/>
                </a:solidFill>
                <a:latin typeface="IBM Plex Mono" panose="020B0509050203000203" pitchFamily="49" charset="77"/>
                <a:ea typeface="Menlo" panose="020B0609030804020204" pitchFamily="49" charset="0"/>
                <a:cs typeface="Menlo" panose="020B0609030804020204" pitchFamily="49" charset="0"/>
                <a:sym typeface="Wingdings" pitchFamily="2" charset="2"/>
              </a:rPr>
              <a:t>		used for parallel model averaging</a:t>
            </a:r>
            <a:endParaRPr lang="en-US" sz="2400" i="1" dirty="0">
              <a:solidFill>
                <a:schemeClr val="accent2"/>
              </a:solidFill>
              <a:latin typeface="IBM Plex Mono" panose="020B0509050203000203" pitchFamily="49" charset="77"/>
              <a:ea typeface="Menlo" panose="020B0609030804020204" pitchFamily="49" charset="0"/>
              <a:cs typeface="Menlo" panose="020B0609030804020204" pitchFamily="49" charset="0"/>
            </a:endParaRPr>
          </a:p>
          <a:p>
            <a:pPr>
              <a:tabLst>
                <a:tab pos="339725" algn="l"/>
              </a:tabLst>
            </a:pPr>
            <a:r>
              <a:rPr lang="en-US" sz="2400" dirty="0">
                <a:latin typeface="IBM Plex Mono" panose="020B0509050203000203" pitchFamily="49" charset="77"/>
                <a:ea typeface="Menlo" panose="020B0609030804020204" pitchFamily="49" charset="0"/>
                <a:cs typeface="Menlo" panose="020B0609030804020204" pitchFamily="49" charset="0"/>
              </a:rPr>
              <a:t>}</a:t>
            </a:r>
          </a:p>
        </p:txBody>
      </p:sp>
      <p:pic>
        <p:nvPicPr>
          <p:cNvPr id="6" name="Picture 5">
            <a:extLst>
              <a:ext uri="{FF2B5EF4-FFF2-40B4-BE49-F238E27FC236}">
                <a16:creationId xmlns:a16="http://schemas.microsoft.com/office/drawing/2014/main" id="{9F0DD1AA-1909-454D-86D8-8DE7606871DD}"/>
              </a:ext>
            </a:extLst>
          </p:cNvPr>
          <p:cNvPicPr>
            <a:picLocks noChangeAspect="1"/>
          </p:cNvPicPr>
          <p:nvPr/>
        </p:nvPicPr>
        <p:blipFill>
          <a:blip r:embed="rId2"/>
          <a:stretch>
            <a:fillRect/>
          </a:stretch>
        </p:blipFill>
        <p:spPr>
          <a:xfrm>
            <a:off x="1874180" y="3872536"/>
            <a:ext cx="4788197" cy="572502"/>
          </a:xfrm>
          <a:prstGeom prst="rect">
            <a:avLst/>
          </a:prstGeom>
        </p:spPr>
      </p:pic>
    </p:spTree>
    <p:extLst>
      <p:ext uri="{BB962C8B-B14F-4D97-AF65-F5344CB8AC3E}">
        <p14:creationId xmlns:p14="http://schemas.microsoft.com/office/powerpoint/2010/main" val="512419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500"/>
                                        <p:tgtEl>
                                          <p:spTgt spid="9">
                                            <p:txEl>
                                              <p:pRg st="0" end="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500"/>
                                        <p:tgtEl>
                                          <p:spTgt spid="9">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Effect transition="in" filter="fade">
                                      <p:cBhvr>
                                        <p:cTn id="25" dur="500"/>
                                        <p:tgtEl>
                                          <p:spTgt spid="5">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
                                            <p:txEl>
                                              <p:pRg st="4" end="4"/>
                                            </p:txEl>
                                          </p:spTgt>
                                        </p:tgtEl>
                                        <p:attrNameLst>
                                          <p:attrName>style.visibility</p:attrName>
                                        </p:attrNameLst>
                                      </p:cBhvr>
                                      <p:to>
                                        <p:strVal val="visible"/>
                                      </p:to>
                                    </p:set>
                                    <p:animEffect transition="in" filter="fade">
                                      <p:cBhvr>
                                        <p:cTn id="30" dur="500"/>
                                        <p:tgtEl>
                                          <p:spTgt spid="5">
                                            <p:txEl>
                                              <p:pRg st="4" end="4"/>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9">
                                            <p:txEl>
                                              <p:pRg st="2" end="2"/>
                                            </p:txEl>
                                          </p:spTgt>
                                        </p:tgtEl>
                                        <p:attrNameLst>
                                          <p:attrName>style.visibility</p:attrName>
                                        </p:attrNameLst>
                                      </p:cBhvr>
                                      <p:to>
                                        <p:strVal val="visible"/>
                                      </p:to>
                                    </p:set>
                                    <p:animEffect transition="in" filter="fade">
                                      <p:cBhvr>
                                        <p:cTn id="38" dur="500"/>
                                        <p:tgtEl>
                                          <p:spTgt spid="9">
                                            <p:txEl>
                                              <p:pRg st="2" end="2"/>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9">
                                            <p:txEl>
                                              <p:pRg st="3" end="3"/>
                                            </p:txEl>
                                          </p:spTgt>
                                        </p:tgtEl>
                                        <p:attrNameLst>
                                          <p:attrName>style.visibility</p:attrName>
                                        </p:attrNameLst>
                                      </p:cBhvr>
                                      <p:to>
                                        <p:strVal val="visible"/>
                                      </p:to>
                                    </p:set>
                                    <p:animEffect transition="in" filter="fade">
                                      <p:cBhvr>
                                        <p:cTn id="41" dur="500"/>
                                        <p:tgtEl>
                                          <p:spTgt spid="9">
                                            <p:txEl>
                                              <p:pRg st="3" end="3"/>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9">
                                            <p:txEl>
                                              <p:pRg st="4" end="4"/>
                                            </p:txEl>
                                          </p:spTgt>
                                        </p:tgtEl>
                                        <p:attrNameLst>
                                          <p:attrName>style.visibility</p:attrName>
                                        </p:attrNameLst>
                                      </p:cBhvr>
                                      <p:to>
                                        <p:strVal val="visible"/>
                                      </p:to>
                                    </p:set>
                                    <p:animEffect transition="in" filter="fade">
                                      <p:cBhvr>
                                        <p:cTn id="44" dur="500"/>
                                        <p:tgtEl>
                                          <p:spTgt spid="9">
                                            <p:txEl>
                                              <p:pRg st="4" end="4"/>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animEffect transition="in" filter="fade">
                                      <p:cBhvr>
                                        <p:cTn id="49" dur="500"/>
                                        <p:tgtEl>
                                          <p:spTgt spid="5">
                                            <p:txEl>
                                              <p:pRg st="7" end="7"/>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8" end="8"/>
                                            </p:txEl>
                                          </p:spTgt>
                                        </p:tgtEl>
                                        <p:attrNameLst>
                                          <p:attrName>style.visibility</p:attrName>
                                        </p:attrNameLst>
                                      </p:cBhvr>
                                      <p:to>
                                        <p:strVal val="visible"/>
                                      </p:to>
                                    </p:set>
                                    <p:animEffect transition="in" filter="fade">
                                      <p:cBhvr>
                                        <p:cTn id="54" dur="500"/>
                                        <p:tgtEl>
                                          <p:spTgt spid="5">
                                            <p:txEl>
                                              <p:pRg st="8" end="8"/>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9">
                                            <p:txEl>
                                              <p:pRg st="5" end="5"/>
                                            </p:txEl>
                                          </p:spTgt>
                                        </p:tgtEl>
                                        <p:attrNameLst>
                                          <p:attrName>style.visibility</p:attrName>
                                        </p:attrNameLst>
                                      </p:cBhvr>
                                      <p:to>
                                        <p:strVal val="visible"/>
                                      </p:to>
                                    </p:set>
                                    <p:animEffect transition="in" filter="fade">
                                      <p:cBhvr>
                                        <p:cTn id="59" dur="500"/>
                                        <p:tgtEl>
                                          <p:spTgt spid="9">
                                            <p:txEl>
                                              <p:pRg st="5" end="5"/>
                                            </p:txEl>
                                          </p:spTgt>
                                        </p:tgtEl>
                                      </p:cBhvr>
                                    </p:animEffect>
                                  </p:childTnLst>
                                </p:cTn>
                              </p:par>
                              <p:par>
                                <p:cTn id="60" presetID="10" presetClass="entr" presetSubtype="0" fill="hold" nodeType="withEffect">
                                  <p:stCondLst>
                                    <p:cond delay="0"/>
                                  </p:stCondLst>
                                  <p:childTnLst>
                                    <p:set>
                                      <p:cBhvr>
                                        <p:cTn id="61" dur="1" fill="hold">
                                          <p:stCondLst>
                                            <p:cond delay="0"/>
                                          </p:stCondLst>
                                        </p:cTn>
                                        <p:tgtEl>
                                          <p:spTgt spid="9">
                                            <p:txEl>
                                              <p:pRg st="6" end="6"/>
                                            </p:txEl>
                                          </p:spTgt>
                                        </p:tgtEl>
                                        <p:attrNameLst>
                                          <p:attrName>style.visibility</p:attrName>
                                        </p:attrNameLst>
                                      </p:cBhvr>
                                      <p:to>
                                        <p:strVal val="visible"/>
                                      </p:to>
                                    </p:set>
                                    <p:animEffect transition="in" filter="fade">
                                      <p:cBhvr>
                                        <p:cTn id="62" dur="500"/>
                                        <p:tgtEl>
                                          <p:spTgt spid="9">
                                            <p:txEl>
                                              <p:pRg st="6" end="6"/>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5">
                                            <p:txEl>
                                              <p:pRg st="9" end="9"/>
                                            </p:txEl>
                                          </p:spTgt>
                                        </p:tgtEl>
                                        <p:attrNameLst>
                                          <p:attrName>style.visibility</p:attrName>
                                        </p:attrNameLst>
                                      </p:cBhvr>
                                      <p:to>
                                        <p:strVal val="visible"/>
                                      </p:to>
                                    </p:set>
                                    <p:animEffect transition="in" filter="fade">
                                      <p:cBhvr>
                                        <p:cTn id="67" dur="500"/>
                                        <p:tgtEl>
                                          <p:spTgt spid="5">
                                            <p:txEl>
                                              <p:pRg st="9" end="9"/>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5">
                                            <p:txEl>
                                              <p:pRg st="10" end="10"/>
                                            </p:txEl>
                                          </p:spTgt>
                                        </p:tgtEl>
                                        <p:attrNameLst>
                                          <p:attrName>style.visibility</p:attrName>
                                        </p:attrNameLst>
                                      </p:cBhvr>
                                      <p:to>
                                        <p:strVal val="visible"/>
                                      </p:to>
                                    </p:set>
                                    <p:animEffect transition="in" filter="fade">
                                      <p:cBhvr>
                                        <p:cTn id="72" dur="500"/>
                                        <p:tgtEl>
                                          <p:spTgt spid="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4B313-AAB0-FF41-82F4-0D568058C237}"/>
              </a:ext>
            </a:extLst>
          </p:cNvPr>
          <p:cNvSpPr>
            <a:spLocks noGrp="1"/>
          </p:cNvSpPr>
          <p:nvPr>
            <p:ph type="title"/>
          </p:nvPr>
        </p:nvSpPr>
        <p:spPr/>
        <p:txBody>
          <a:bodyPr/>
          <a:lstStyle/>
          <a:p>
            <a:r>
              <a:rPr lang="en-US" dirty="0"/>
              <a:t>Data </a:t>
            </a:r>
            <a:r>
              <a:rPr lang="en-US"/>
              <a:t>Ordering Issues</a:t>
            </a:r>
          </a:p>
        </p:txBody>
      </p:sp>
      <p:sp>
        <p:nvSpPr>
          <p:cNvPr id="3" name="Content Placeholder 2">
            <a:extLst>
              <a:ext uri="{FF2B5EF4-FFF2-40B4-BE49-F238E27FC236}">
                <a16:creationId xmlns:a16="http://schemas.microsoft.com/office/drawing/2014/main" id="{ABDA4EA4-0FF8-E042-8524-B72D7BCC9E85}"/>
              </a:ext>
            </a:extLst>
          </p:cNvPr>
          <p:cNvSpPr>
            <a:spLocks noGrp="1"/>
          </p:cNvSpPr>
          <p:nvPr>
            <p:ph idx="1"/>
          </p:nvPr>
        </p:nvSpPr>
        <p:spPr>
          <a:xfrm>
            <a:off x="838200" y="1646239"/>
            <a:ext cx="10515600" cy="4530726"/>
          </a:xfrm>
        </p:spPr>
        <p:txBody>
          <a:bodyPr/>
          <a:lstStyle/>
          <a:p>
            <a:r>
              <a:rPr lang="en-US" dirty="0"/>
              <a:t>Data indexed/clustered on key feature or even the label</a:t>
            </a:r>
          </a:p>
          <a:p>
            <a:pPr lvl="1"/>
            <a:r>
              <a:rPr lang="en-US" b="1" dirty="0"/>
              <a:t>Example:</a:t>
            </a:r>
            <a:r>
              <a:rPr lang="en-US" dirty="0"/>
              <a:t> predicting customer churn </a:t>
            </a:r>
            <a:r>
              <a:rPr lang="en-US" dirty="0">
                <a:sym typeface="Wingdings" pitchFamily="2" charset="2"/>
              </a:rPr>
              <a:t> data is partitioned by active customers and cancelled customers</a:t>
            </a:r>
          </a:p>
          <a:p>
            <a:pPr lvl="2"/>
            <a:r>
              <a:rPr lang="en-US" dirty="0">
                <a:sym typeface="Wingdings" pitchFamily="2" charset="2"/>
              </a:rPr>
              <a:t>Why?</a:t>
            </a:r>
          </a:p>
          <a:p>
            <a:r>
              <a:rPr lang="en-US" dirty="0">
                <a:sym typeface="Wingdings" pitchFamily="2" charset="2"/>
              </a:rPr>
              <a:t>May slow down convergence:</a:t>
            </a:r>
            <a:endParaRPr lang="en-US" dirty="0"/>
          </a:p>
        </p:txBody>
      </p:sp>
      <p:grpSp>
        <p:nvGrpSpPr>
          <p:cNvPr id="5" name="Group 4">
            <a:extLst>
              <a:ext uri="{FF2B5EF4-FFF2-40B4-BE49-F238E27FC236}">
                <a16:creationId xmlns:a16="http://schemas.microsoft.com/office/drawing/2014/main" id="{462F73B2-DFE5-B14C-A59C-0984430C8AA6}"/>
              </a:ext>
            </a:extLst>
          </p:cNvPr>
          <p:cNvGrpSpPr/>
          <p:nvPr/>
        </p:nvGrpSpPr>
        <p:grpSpPr>
          <a:xfrm>
            <a:off x="2738490" y="3952345"/>
            <a:ext cx="6991903" cy="2518832"/>
            <a:chOff x="3187161" y="4076760"/>
            <a:chExt cx="6301185" cy="2270001"/>
          </a:xfrm>
        </p:grpSpPr>
        <p:pic>
          <p:nvPicPr>
            <p:cNvPr id="7" name="Picture 6" descr="A screenshot of a cell phone&#10;&#10;Description automatically generated">
              <a:extLst>
                <a:ext uri="{FF2B5EF4-FFF2-40B4-BE49-F238E27FC236}">
                  <a16:creationId xmlns:a16="http://schemas.microsoft.com/office/drawing/2014/main" id="{749B877C-EB9D-C64E-AAE7-D0BA10959952}"/>
                </a:ext>
              </a:extLst>
            </p:cNvPr>
            <p:cNvPicPr>
              <a:picLocks noChangeAspect="1"/>
            </p:cNvPicPr>
            <p:nvPr/>
          </p:nvPicPr>
          <p:blipFill>
            <a:blip r:embed="rId2"/>
            <a:stretch>
              <a:fillRect/>
            </a:stretch>
          </p:blipFill>
          <p:spPr>
            <a:xfrm>
              <a:off x="3187161" y="4076760"/>
              <a:ext cx="4426954" cy="2270001"/>
            </a:xfrm>
            <a:prstGeom prst="rect">
              <a:avLst/>
            </a:prstGeom>
          </p:spPr>
        </p:pic>
        <p:sp>
          <p:nvSpPr>
            <p:cNvPr id="4" name="TextBox 3">
              <a:extLst>
                <a:ext uri="{FF2B5EF4-FFF2-40B4-BE49-F238E27FC236}">
                  <a16:creationId xmlns:a16="http://schemas.microsoft.com/office/drawing/2014/main" id="{E7CF7F67-3475-EC4B-9988-9ECF2ABA05A1}"/>
                </a:ext>
              </a:extLst>
            </p:cNvPr>
            <p:cNvSpPr txBox="1"/>
            <p:nvPr/>
          </p:nvSpPr>
          <p:spPr>
            <a:xfrm>
              <a:off x="7614115" y="5145437"/>
              <a:ext cx="1874231" cy="369332"/>
            </a:xfrm>
            <a:prstGeom prst="rect">
              <a:avLst/>
            </a:prstGeom>
          </p:spPr>
          <p:txBody>
            <a:bodyPr wrap="none" rtlCol="0">
              <a:spAutoFit/>
            </a:bodyPr>
            <a:lstStyle/>
            <a:p>
              <a:r>
                <a:rPr lang="en-US" dirty="0"/>
                <a:t>Sorted by </a:t>
              </a:r>
              <a:r>
                <a:rPr lang="en-US" b="1" dirty="0"/>
                <a:t>label</a:t>
              </a:r>
            </a:p>
          </p:txBody>
        </p:sp>
        <p:sp>
          <p:nvSpPr>
            <p:cNvPr id="6" name="TextBox 5">
              <a:extLst>
                <a:ext uri="{FF2B5EF4-FFF2-40B4-BE49-F238E27FC236}">
                  <a16:creationId xmlns:a16="http://schemas.microsoft.com/office/drawing/2014/main" id="{447895B2-473E-9D46-A6AB-2F3A821C4DA1}"/>
                </a:ext>
              </a:extLst>
            </p:cNvPr>
            <p:cNvSpPr txBox="1"/>
            <p:nvPr/>
          </p:nvSpPr>
          <p:spPr>
            <a:xfrm>
              <a:off x="7614114" y="4407505"/>
              <a:ext cx="1859805" cy="369332"/>
            </a:xfrm>
            <a:prstGeom prst="rect">
              <a:avLst/>
            </a:prstGeom>
          </p:spPr>
          <p:txBody>
            <a:bodyPr wrap="none" rtlCol="0">
              <a:spAutoFit/>
            </a:bodyPr>
            <a:lstStyle/>
            <a:p>
              <a:r>
                <a:rPr lang="en-US" dirty="0"/>
                <a:t>Random Order</a:t>
              </a:r>
            </a:p>
          </p:txBody>
        </p:sp>
      </p:grpSp>
    </p:spTree>
    <p:extLst>
      <p:ext uri="{BB962C8B-B14F-4D97-AF65-F5344CB8AC3E}">
        <p14:creationId xmlns:p14="http://schemas.microsoft.com/office/powerpoint/2010/main" val="501520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7681C-6B27-0840-A214-1A9B50353E1F}"/>
              </a:ext>
            </a:extLst>
          </p:cNvPr>
          <p:cNvSpPr>
            <a:spLocks noGrp="1"/>
          </p:cNvSpPr>
          <p:nvPr>
            <p:ph type="title"/>
          </p:nvPr>
        </p:nvSpPr>
        <p:spPr/>
        <p:txBody>
          <a:bodyPr/>
          <a:lstStyle/>
          <a:p>
            <a:r>
              <a:rPr lang="en-US" dirty="0"/>
              <a:t>Data Order Solutions</a:t>
            </a:r>
          </a:p>
        </p:txBody>
      </p:sp>
      <p:sp>
        <p:nvSpPr>
          <p:cNvPr id="3" name="Content Placeholder 2">
            <a:extLst>
              <a:ext uri="{FF2B5EF4-FFF2-40B4-BE49-F238E27FC236}">
                <a16:creationId xmlns:a16="http://schemas.microsoft.com/office/drawing/2014/main" id="{580678AD-6602-8944-BBBA-B4CE6D783FA6}"/>
              </a:ext>
            </a:extLst>
          </p:cNvPr>
          <p:cNvSpPr>
            <a:spLocks noGrp="1"/>
          </p:cNvSpPr>
          <p:nvPr>
            <p:ph idx="1"/>
          </p:nvPr>
        </p:nvSpPr>
        <p:spPr>
          <a:xfrm>
            <a:off x="838200" y="1825626"/>
            <a:ext cx="10515600" cy="4265208"/>
          </a:xfrm>
        </p:spPr>
        <p:txBody>
          <a:bodyPr>
            <a:normAutofit lnSpcReduction="10000"/>
          </a:bodyPr>
          <a:lstStyle/>
          <a:p>
            <a:pPr marL="14287" indent="0">
              <a:buNone/>
            </a:pPr>
            <a:r>
              <a:rPr lang="en-US" dirty="0"/>
              <a:t>Shuffle data</a:t>
            </a:r>
          </a:p>
          <a:p>
            <a:r>
              <a:rPr lang="en-US" sz="2000" b="1" dirty="0"/>
              <a:t>on</a:t>
            </a:r>
            <a:r>
              <a:rPr lang="en-US" sz="2000" dirty="0"/>
              <a:t> </a:t>
            </a:r>
            <a:r>
              <a:rPr lang="en-US" sz="2000" b="1" dirty="0"/>
              <a:t>each epoch</a:t>
            </a:r>
            <a:r>
              <a:rPr lang="en-US" sz="2000" dirty="0"/>
              <a:t> (pass through data): </a:t>
            </a:r>
            <a:r>
              <a:rPr lang="en-US" sz="1800" dirty="0"/>
              <a:t>Closest to stochastic gradient alg.</a:t>
            </a:r>
          </a:p>
          <a:p>
            <a:pPr lvl="1"/>
            <a:r>
              <a:rPr lang="en-US" sz="1800" dirty="0"/>
              <a:t>Expensive data movement and duplication</a:t>
            </a:r>
          </a:p>
          <a:p>
            <a:r>
              <a:rPr lang="en-US" sz="2000" b="1" dirty="0"/>
              <a:t>Once: </a:t>
            </a:r>
            <a:r>
              <a:rPr lang="en-US" sz="1800" dirty="0"/>
              <a:t>good compromise but requires data movement and dup.</a:t>
            </a:r>
          </a:p>
          <a:p>
            <a:pPr marL="14287" indent="0">
              <a:buNone/>
            </a:pPr>
            <a:r>
              <a:rPr lang="en-US" dirty="0"/>
              <a:t>Sample data</a:t>
            </a:r>
          </a:p>
          <a:p>
            <a:r>
              <a:rPr lang="en-US" sz="2000" b="1" dirty="0"/>
              <a:t>single reservoir sample per pass</a:t>
            </a:r>
          </a:p>
          <a:p>
            <a:pPr lvl="1"/>
            <a:r>
              <a:rPr lang="en-US" sz="1800" dirty="0"/>
              <a:t>Train on less data per scan </a:t>
            </a:r>
            <a:r>
              <a:rPr lang="en-US" sz="1800" dirty="0">
                <a:sym typeface="Wingdings" pitchFamily="2" charset="2"/>
              </a:rPr>
              <a:t> slower convergence</a:t>
            </a:r>
          </a:p>
          <a:p>
            <a:r>
              <a:rPr lang="en-US" sz="2000" b="1" dirty="0">
                <a:sym typeface="Wingdings" pitchFamily="2" charset="2"/>
              </a:rPr>
              <a:t>multiplexed reservoir sampling</a:t>
            </a:r>
          </a:p>
          <a:p>
            <a:pPr lvl="1"/>
            <a:r>
              <a:rPr lang="en-US" sz="1800" dirty="0"/>
              <a:t>Concurrently training on sample and raw data streams</a:t>
            </a:r>
          </a:p>
        </p:txBody>
      </p:sp>
      <p:pic>
        <p:nvPicPr>
          <p:cNvPr id="4" name="Picture 3">
            <a:extLst>
              <a:ext uri="{FF2B5EF4-FFF2-40B4-BE49-F238E27FC236}">
                <a16:creationId xmlns:a16="http://schemas.microsoft.com/office/drawing/2014/main" id="{1C5958A1-A941-EC42-81D9-AF2464E12634}"/>
              </a:ext>
            </a:extLst>
          </p:cNvPr>
          <p:cNvPicPr>
            <a:picLocks noChangeAspect="1"/>
          </p:cNvPicPr>
          <p:nvPr/>
        </p:nvPicPr>
        <p:blipFill>
          <a:blip r:embed="rId2"/>
          <a:stretch>
            <a:fillRect/>
          </a:stretch>
        </p:blipFill>
        <p:spPr>
          <a:xfrm>
            <a:off x="8085918" y="4159895"/>
            <a:ext cx="3882164" cy="1752707"/>
          </a:xfrm>
          <a:prstGeom prst="rect">
            <a:avLst/>
          </a:prstGeom>
        </p:spPr>
      </p:pic>
    </p:spTree>
    <p:extLst>
      <p:ext uri="{BB962C8B-B14F-4D97-AF65-F5344CB8AC3E}">
        <p14:creationId xmlns:p14="http://schemas.microsoft.com/office/powerpoint/2010/main" val="3282211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93FC3F-A6A3-7B40-A61E-994231C91787}"/>
              </a:ext>
            </a:extLst>
          </p:cNvPr>
          <p:cNvSpPr>
            <a:spLocks noGrp="1"/>
          </p:cNvSpPr>
          <p:nvPr>
            <p:ph type="title"/>
          </p:nvPr>
        </p:nvSpPr>
        <p:spPr/>
        <p:txBody>
          <a:bodyPr/>
          <a:lstStyle/>
          <a:p>
            <a:r>
              <a:rPr lang="en-US" dirty="0"/>
              <a:t>Database Systems and ML</a:t>
            </a:r>
          </a:p>
        </p:txBody>
      </p:sp>
      <p:sp>
        <p:nvSpPr>
          <p:cNvPr id="4" name="Content Placeholder 3">
            <a:extLst>
              <a:ext uri="{FF2B5EF4-FFF2-40B4-BE49-F238E27FC236}">
                <a16:creationId xmlns:a16="http://schemas.microsoft.com/office/drawing/2014/main" id="{4F8BF8A1-A0D9-414F-AB8A-C0D990C1C622}"/>
              </a:ext>
            </a:extLst>
          </p:cNvPr>
          <p:cNvSpPr>
            <a:spLocks noGrp="1"/>
          </p:cNvSpPr>
          <p:nvPr>
            <p:ph idx="1"/>
          </p:nvPr>
        </p:nvSpPr>
        <p:spPr/>
        <p:txBody>
          <a:bodyPr>
            <a:normAutofit/>
          </a:bodyPr>
          <a:lstStyle/>
          <a:p>
            <a:r>
              <a:rPr lang="en-US" dirty="0"/>
              <a:t>Database Systems supporting “Learning”</a:t>
            </a:r>
          </a:p>
          <a:p>
            <a:pPr lvl="1"/>
            <a:r>
              <a:rPr lang="en-US" dirty="0"/>
              <a:t>Data mining techniques heavily studied in DB community</a:t>
            </a:r>
          </a:p>
          <a:p>
            <a:pPr lvl="2"/>
            <a:r>
              <a:rPr lang="en-US" dirty="0" err="1"/>
              <a:t>Apriori</a:t>
            </a:r>
            <a:r>
              <a:rPr lang="en-US" dirty="0"/>
              <a:t> algorithm for frequent item set (VLDB’94), widely cited</a:t>
            </a:r>
          </a:p>
          <a:p>
            <a:pPr lvl="2"/>
            <a:r>
              <a:rPr lang="en-US" dirty="0"/>
              <a:t>BIRCH large-scale clustering alg. (SIGMOD’96)</a:t>
            </a:r>
          </a:p>
          <a:p>
            <a:pPr lvl="1"/>
            <a:r>
              <a:rPr lang="en-US" dirty="0"/>
              <a:t>Most database systems have support for analytics and ML</a:t>
            </a:r>
          </a:p>
          <a:p>
            <a:pPr lvl="2"/>
            <a:r>
              <a:rPr lang="en-US" dirty="0"/>
              <a:t>Often specialized for particular techniques (e.g., SVM, decision tree,…)</a:t>
            </a:r>
          </a:p>
          <a:p>
            <a:r>
              <a:rPr lang="en-US" dirty="0"/>
              <a:t>“Learning” for Database Systems (Later in Semester)</a:t>
            </a:r>
          </a:p>
          <a:p>
            <a:pPr lvl="1"/>
            <a:r>
              <a:rPr lang="en-US" dirty="0"/>
              <a:t>Cardinality estimation using statistical models</a:t>
            </a:r>
          </a:p>
          <a:p>
            <a:pPr lvl="1"/>
            <a:r>
              <a:rPr lang="en-US" dirty="0"/>
              <a:t>Dynamic programming for query optimization</a:t>
            </a:r>
          </a:p>
          <a:p>
            <a:pPr lvl="1"/>
            <a:r>
              <a:rPr lang="en-US" dirty="0"/>
              <a:t>Recent excitement around RL + Deep Learning in databases</a:t>
            </a:r>
          </a:p>
        </p:txBody>
      </p:sp>
    </p:spTree>
    <p:extLst>
      <p:ext uri="{BB962C8B-B14F-4D97-AF65-F5344CB8AC3E}">
        <p14:creationId xmlns:p14="http://schemas.microsoft.com/office/powerpoint/2010/main" val="196185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fade">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fade">
                                      <p:cBhvr>
                                        <p:cTn id="42" dur="500"/>
                                        <p:tgtEl>
                                          <p:spTgt spid="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
                                            <p:txEl>
                                              <p:pRg st="8" end="8"/>
                                            </p:txEl>
                                          </p:spTgt>
                                        </p:tgtEl>
                                        <p:attrNameLst>
                                          <p:attrName>style.visibility</p:attrName>
                                        </p:attrNameLst>
                                      </p:cBhvr>
                                      <p:to>
                                        <p:strVal val="visible"/>
                                      </p:to>
                                    </p:set>
                                    <p:animEffect transition="in" filter="fade">
                                      <p:cBhvr>
                                        <p:cTn id="47" dur="500"/>
                                        <p:tgtEl>
                                          <p:spTgt spid="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
                                            <p:txEl>
                                              <p:pRg st="9" end="9"/>
                                            </p:txEl>
                                          </p:spTgt>
                                        </p:tgtEl>
                                        <p:attrNameLst>
                                          <p:attrName>style.visibility</p:attrName>
                                        </p:attrNameLst>
                                      </p:cBhvr>
                                      <p:to>
                                        <p:strVal val="visible"/>
                                      </p:to>
                                    </p:set>
                                    <p:animEffect transition="in" filter="fade">
                                      <p:cBhvr>
                                        <p:cTn id="5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3"/>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93699-61C9-384D-B343-FFBD116B1695}"/>
              </a:ext>
            </a:extLst>
          </p:cNvPr>
          <p:cNvSpPr>
            <a:spLocks noGrp="1"/>
          </p:cNvSpPr>
          <p:nvPr>
            <p:ph type="title"/>
          </p:nvPr>
        </p:nvSpPr>
        <p:spPr/>
        <p:txBody>
          <a:bodyPr/>
          <a:lstStyle/>
          <a:p>
            <a:r>
              <a:rPr lang="en-US" dirty="0"/>
              <a:t>Parallelization</a:t>
            </a:r>
          </a:p>
        </p:txBody>
      </p:sp>
      <p:sp>
        <p:nvSpPr>
          <p:cNvPr id="3" name="Content Placeholder 2">
            <a:extLst>
              <a:ext uri="{FF2B5EF4-FFF2-40B4-BE49-F238E27FC236}">
                <a16:creationId xmlns:a16="http://schemas.microsoft.com/office/drawing/2014/main" id="{851DD8AA-2CCF-EC43-9DB8-610571E36C4D}"/>
              </a:ext>
            </a:extLst>
          </p:cNvPr>
          <p:cNvSpPr>
            <a:spLocks noGrp="1"/>
          </p:cNvSpPr>
          <p:nvPr>
            <p:ph idx="1"/>
          </p:nvPr>
        </p:nvSpPr>
        <p:spPr>
          <a:xfrm>
            <a:off x="838200" y="1825625"/>
            <a:ext cx="10901766" cy="4351339"/>
          </a:xfrm>
        </p:spPr>
        <p:txBody>
          <a:bodyPr>
            <a:normAutofit lnSpcReduction="10000"/>
          </a:bodyPr>
          <a:lstStyle/>
          <a:p>
            <a:r>
              <a:rPr lang="en-US" b="1" dirty="0"/>
              <a:t>Pure UDA Version:</a:t>
            </a:r>
            <a:r>
              <a:rPr lang="en-US" dirty="0"/>
              <a:t> Primal (model) averaging</a:t>
            </a:r>
          </a:p>
          <a:p>
            <a:pPr lvl="1"/>
            <a:r>
              <a:rPr lang="en-US" dirty="0"/>
              <a:t>leverage merge operation</a:t>
            </a:r>
          </a:p>
          <a:p>
            <a:pPr lvl="1"/>
            <a:r>
              <a:rPr lang="en-US" dirty="0"/>
              <a:t>Appeals to result by </a:t>
            </a:r>
            <a:r>
              <a:rPr lang="en-US" dirty="0" err="1"/>
              <a:t>Zinkevich</a:t>
            </a:r>
            <a:r>
              <a:rPr lang="en-US" dirty="0"/>
              <a:t>* (requires </a:t>
            </a:r>
            <a:r>
              <a:rPr lang="en-US" dirty="0" err="1"/>
              <a:t>iid</a:t>
            </a:r>
            <a:r>
              <a:rPr lang="en-US" dirty="0"/>
              <a:t> data, convex loss, …)</a:t>
            </a:r>
          </a:p>
          <a:p>
            <a:pPr lvl="1"/>
            <a:r>
              <a:rPr lang="en-US" dirty="0"/>
              <a:t>Doesn’t work as well in practice</a:t>
            </a:r>
          </a:p>
          <a:p>
            <a:r>
              <a:rPr lang="en-US" b="1" dirty="0"/>
              <a:t>Shared Memory UDA*</a:t>
            </a:r>
          </a:p>
          <a:p>
            <a:pPr lvl="1"/>
            <a:r>
              <a:rPr lang="en-US" b="1" dirty="0"/>
              <a:t>Consistent (Atomic IG)</a:t>
            </a:r>
            <a:r>
              <a:rPr lang="en-US" dirty="0"/>
              <a:t>: atomic compare and swap for updates</a:t>
            </a:r>
          </a:p>
          <a:p>
            <a:pPr lvl="2"/>
            <a:r>
              <a:rPr lang="en-US" dirty="0"/>
              <a:t>Consistent but limited parallelism + bus traffic and branch misses</a:t>
            </a:r>
          </a:p>
          <a:p>
            <a:pPr lvl="1"/>
            <a:r>
              <a:rPr lang="en-US" b="1" dirty="0"/>
              <a:t>No locks (</a:t>
            </a:r>
            <a:r>
              <a:rPr lang="en-US" b="1" dirty="0" err="1"/>
              <a:t>Hogwild</a:t>
            </a:r>
            <a:r>
              <a:rPr lang="en-US" b="1" dirty="0"/>
              <a:t>!™)</a:t>
            </a:r>
            <a:r>
              <a:rPr lang="en-US" dirty="0"/>
              <a:t>:  write to memory and allow races</a:t>
            </a:r>
          </a:p>
          <a:p>
            <a:pPr lvl="2"/>
            <a:r>
              <a:rPr lang="en-US" dirty="0"/>
              <a:t>Word writes within cache lines are atomic (either old or new version wins)</a:t>
            </a:r>
          </a:p>
          <a:p>
            <a:pPr marL="457200" lvl="1" indent="0">
              <a:buNone/>
            </a:pPr>
            <a:endParaRPr lang="en-US" dirty="0"/>
          </a:p>
          <a:p>
            <a:pPr marL="457200" lvl="1" indent="0">
              <a:buNone/>
            </a:pPr>
            <a:r>
              <a:rPr lang="en-US" dirty="0"/>
              <a:t>*Implications on distributed databases?</a:t>
            </a:r>
          </a:p>
        </p:txBody>
      </p:sp>
      <p:sp>
        <p:nvSpPr>
          <p:cNvPr id="4" name="Rectangle 3">
            <a:hlinkClick r:id="rId2"/>
            <a:extLst>
              <a:ext uri="{FF2B5EF4-FFF2-40B4-BE49-F238E27FC236}">
                <a16:creationId xmlns:a16="http://schemas.microsoft.com/office/drawing/2014/main" id="{B8CE06E4-F974-3D4B-9D9A-256EEF6B3E7D}"/>
              </a:ext>
            </a:extLst>
          </p:cNvPr>
          <p:cNvSpPr/>
          <p:nvPr/>
        </p:nvSpPr>
        <p:spPr>
          <a:xfrm>
            <a:off x="8095814" y="6488668"/>
            <a:ext cx="4096186" cy="369332"/>
          </a:xfrm>
          <a:prstGeom prst="rect">
            <a:avLst/>
          </a:prstGeom>
        </p:spPr>
        <p:txBody>
          <a:bodyPr wrap="none">
            <a:spAutoFit/>
          </a:bodyPr>
          <a:lstStyle/>
          <a:p>
            <a:r>
              <a:rPr lang="en-US" dirty="0">
                <a:latin typeface="NimbusRomNo9L"/>
              </a:rPr>
              <a:t>*</a:t>
            </a:r>
            <a:r>
              <a:rPr lang="en-US" dirty="0">
                <a:latin typeface="NimbusRomNo9L"/>
                <a:hlinkClick r:id="rId2"/>
              </a:rPr>
              <a:t>Parallelized Stochastic Gradient Descent </a:t>
            </a:r>
            <a:endParaRPr lang="en-US" dirty="0"/>
          </a:p>
        </p:txBody>
      </p:sp>
    </p:spTree>
    <p:extLst>
      <p:ext uri="{BB962C8B-B14F-4D97-AF65-F5344CB8AC3E}">
        <p14:creationId xmlns:p14="http://schemas.microsoft.com/office/powerpoint/2010/main" val="390113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BFF51-CF95-7646-960F-709738FE97A1}"/>
              </a:ext>
            </a:extLst>
          </p:cNvPr>
          <p:cNvSpPr>
            <a:spLocks noGrp="1"/>
          </p:cNvSpPr>
          <p:nvPr>
            <p:ph type="title"/>
          </p:nvPr>
        </p:nvSpPr>
        <p:spPr/>
        <p:txBody>
          <a:bodyPr/>
          <a:lstStyle/>
          <a:p>
            <a:r>
              <a:rPr lang="en-US" dirty="0" err="1"/>
              <a:t>Hogwild</a:t>
            </a:r>
            <a:r>
              <a:rPr lang="en-US" dirty="0"/>
              <a:t>! Algorithm </a:t>
            </a:r>
          </a:p>
        </p:txBody>
      </p:sp>
      <p:grpSp>
        <p:nvGrpSpPr>
          <p:cNvPr id="13" name="Group 12">
            <a:extLst>
              <a:ext uri="{FF2B5EF4-FFF2-40B4-BE49-F238E27FC236}">
                <a16:creationId xmlns:a16="http://schemas.microsoft.com/office/drawing/2014/main" id="{E16844B7-ABF9-1146-A594-2C037F772265}"/>
              </a:ext>
            </a:extLst>
          </p:cNvPr>
          <p:cNvGrpSpPr/>
          <p:nvPr/>
        </p:nvGrpSpPr>
        <p:grpSpPr>
          <a:xfrm>
            <a:off x="3928188" y="1531550"/>
            <a:ext cx="4973216" cy="1062361"/>
            <a:chOff x="3928188" y="1531550"/>
            <a:chExt cx="4973216" cy="1062361"/>
          </a:xfrm>
        </p:grpSpPr>
        <p:sp>
          <p:nvSpPr>
            <p:cNvPr id="11" name="Rounded Rectangle 10">
              <a:extLst>
                <a:ext uri="{FF2B5EF4-FFF2-40B4-BE49-F238E27FC236}">
                  <a16:creationId xmlns:a16="http://schemas.microsoft.com/office/drawing/2014/main" id="{B3A5D642-1908-4345-96CE-3E8C1188E043}"/>
                </a:ext>
              </a:extLst>
            </p:cNvPr>
            <p:cNvSpPr/>
            <p:nvPr/>
          </p:nvSpPr>
          <p:spPr>
            <a:xfrm>
              <a:off x="3928188" y="1800809"/>
              <a:ext cx="4973216" cy="79310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6FB46464-49AC-2146-BB9D-4A98CCB11430}"/>
                </a:ext>
              </a:extLst>
            </p:cNvPr>
            <p:cNvSpPr txBox="1"/>
            <p:nvPr/>
          </p:nvSpPr>
          <p:spPr>
            <a:xfrm>
              <a:off x="3990728" y="1531550"/>
              <a:ext cx="1962397" cy="369332"/>
            </a:xfrm>
            <a:prstGeom prst="rect">
              <a:avLst/>
            </a:prstGeom>
          </p:spPr>
          <p:txBody>
            <a:bodyPr wrap="none" rtlCol="0">
              <a:spAutoFit/>
            </a:bodyPr>
            <a:lstStyle/>
            <a:p>
              <a:r>
                <a:rPr lang="en-US" dirty="0"/>
                <a:t>Shared Memory</a:t>
              </a:r>
            </a:p>
          </p:txBody>
        </p:sp>
      </p:grpSp>
      <p:grpSp>
        <p:nvGrpSpPr>
          <p:cNvPr id="10" name="Group 9">
            <a:extLst>
              <a:ext uri="{FF2B5EF4-FFF2-40B4-BE49-F238E27FC236}">
                <a16:creationId xmlns:a16="http://schemas.microsoft.com/office/drawing/2014/main" id="{F07BBF44-C96D-A640-A34B-682F9FB81D19}"/>
              </a:ext>
            </a:extLst>
          </p:cNvPr>
          <p:cNvGrpSpPr/>
          <p:nvPr/>
        </p:nvGrpSpPr>
        <p:grpSpPr>
          <a:xfrm>
            <a:off x="4074707" y="1931440"/>
            <a:ext cx="4646839" cy="503853"/>
            <a:chOff x="1996751" y="1716836"/>
            <a:chExt cx="4646839" cy="503853"/>
          </a:xfrm>
        </p:grpSpPr>
        <p:sp>
          <p:nvSpPr>
            <p:cNvPr id="4" name="Rectangle 3">
              <a:extLst>
                <a:ext uri="{FF2B5EF4-FFF2-40B4-BE49-F238E27FC236}">
                  <a16:creationId xmlns:a16="http://schemas.microsoft.com/office/drawing/2014/main" id="{6603761D-AD03-8D4F-8665-F82B06F875AA}"/>
                </a:ext>
              </a:extLst>
            </p:cNvPr>
            <p:cNvSpPr/>
            <p:nvPr/>
          </p:nvSpPr>
          <p:spPr>
            <a:xfrm>
              <a:off x="1996751" y="1716836"/>
              <a:ext cx="690465" cy="50385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5" name="Rectangle 4">
              <a:extLst>
                <a:ext uri="{FF2B5EF4-FFF2-40B4-BE49-F238E27FC236}">
                  <a16:creationId xmlns:a16="http://schemas.microsoft.com/office/drawing/2014/main" id="{252A9518-CAC9-0B4C-9A24-C24435501DCD}"/>
                </a:ext>
              </a:extLst>
            </p:cNvPr>
            <p:cNvSpPr/>
            <p:nvPr/>
          </p:nvSpPr>
          <p:spPr>
            <a:xfrm>
              <a:off x="2788026" y="1716836"/>
              <a:ext cx="690465" cy="50385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6" name="Rectangle 5">
              <a:extLst>
                <a:ext uri="{FF2B5EF4-FFF2-40B4-BE49-F238E27FC236}">
                  <a16:creationId xmlns:a16="http://schemas.microsoft.com/office/drawing/2014/main" id="{C8FFE463-3D96-AF46-8B47-000EDBC090F0}"/>
                </a:ext>
              </a:extLst>
            </p:cNvPr>
            <p:cNvSpPr/>
            <p:nvPr/>
          </p:nvSpPr>
          <p:spPr>
            <a:xfrm>
              <a:off x="3579301" y="1716836"/>
              <a:ext cx="690465" cy="50385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7" name="Rectangle 6">
              <a:extLst>
                <a:ext uri="{FF2B5EF4-FFF2-40B4-BE49-F238E27FC236}">
                  <a16:creationId xmlns:a16="http://schemas.microsoft.com/office/drawing/2014/main" id="{A8CA5237-921B-2748-BA24-2065BD620795}"/>
                </a:ext>
              </a:extLst>
            </p:cNvPr>
            <p:cNvSpPr/>
            <p:nvPr/>
          </p:nvSpPr>
          <p:spPr>
            <a:xfrm>
              <a:off x="4370576" y="1716836"/>
              <a:ext cx="690465" cy="50385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8" name="Rectangle 7">
              <a:extLst>
                <a:ext uri="{FF2B5EF4-FFF2-40B4-BE49-F238E27FC236}">
                  <a16:creationId xmlns:a16="http://schemas.microsoft.com/office/drawing/2014/main" id="{3E6D4D89-0368-114B-BBB0-76ADF9AC0EDA}"/>
                </a:ext>
              </a:extLst>
            </p:cNvPr>
            <p:cNvSpPr/>
            <p:nvPr/>
          </p:nvSpPr>
          <p:spPr>
            <a:xfrm>
              <a:off x="5161851" y="1716836"/>
              <a:ext cx="690465" cy="50385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9" name="Rectangle 8">
              <a:extLst>
                <a:ext uri="{FF2B5EF4-FFF2-40B4-BE49-F238E27FC236}">
                  <a16:creationId xmlns:a16="http://schemas.microsoft.com/office/drawing/2014/main" id="{2E2ECE7A-6C67-1C4B-BF67-74A219B7D543}"/>
                </a:ext>
              </a:extLst>
            </p:cNvPr>
            <p:cNvSpPr/>
            <p:nvPr/>
          </p:nvSpPr>
          <p:spPr>
            <a:xfrm>
              <a:off x="5953125" y="1716836"/>
              <a:ext cx="690465" cy="50385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grpSp>
      <p:sp>
        <p:nvSpPr>
          <p:cNvPr id="14" name="Rounded Rectangle 13">
            <a:extLst>
              <a:ext uri="{FF2B5EF4-FFF2-40B4-BE49-F238E27FC236}">
                <a16:creationId xmlns:a16="http://schemas.microsoft.com/office/drawing/2014/main" id="{42FCBB0A-682D-5D47-AEC5-01FEDB6BD9B5}"/>
              </a:ext>
            </a:extLst>
          </p:cNvPr>
          <p:cNvSpPr/>
          <p:nvPr/>
        </p:nvSpPr>
        <p:spPr>
          <a:xfrm>
            <a:off x="1229827" y="3477525"/>
            <a:ext cx="3032449" cy="2022231"/>
          </a:xfrm>
          <a:prstGeom prst="roundRect">
            <a:avLst>
              <a:gd name="adj" fmla="val 9163"/>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459264A5-1027-B14B-83F7-3D5307433B0E}"/>
              </a:ext>
            </a:extLst>
          </p:cNvPr>
          <p:cNvSpPr txBox="1"/>
          <p:nvPr/>
        </p:nvSpPr>
        <p:spPr>
          <a:xfrm>
            <a:off x="1407108" y="3211603"/>
            <a:ext cx="1151277" cy="369332"/>
          </a:xfrm>
          <a:prstGeom prst="rect">
            <a:avLst/>
          </a:prstGeom>
        </p:spPr>
        <p:txBody>
          <a:bodyPr wrap="none" rtlCol="0">
            <a:spAutoFit/>
          </a:bodyPr>
          <a:lstStyle/>
          <a:p>
            <a:r>
              <a:rPr lang="en-US" dirty="0"/>
              <a:t>Thread 1</a:t>
            </a:r>
          </a:p>
        </p:txBody>
      </p:sp>
      <p:sp>
        <p:nvSpPr>
          <p:cNvPr id="22" name="Can 21">
            <a:extLst>
              <a:ext uri="{FF2B5EF4-FFF2-40B4-BE49-F238E27FC236}">
                <a16:creationId xmlns:a16="http://schemas.microsoft.com/office/drawing/2014/main" id="{A7582F57-8B0F-0B40-B355-AA964581266B}"/>
              </a:ext>
            </a:extLst>
          </p:cNvPr>
          <p:cNvSpPr/>
          <p:nvPr/>
        </p:nvSpPr>
        <p:spPr>
          <a:xfrm>
            <a:off x="2088242"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40" name="Rounded Rectangle 39">
            <a:extLst>
              <a:ext uri="{FF2B5EF4-FFF2-40B4-BE49-F238E27FC236}">
                <a16:creationId xmlns:a16="http://schemas.microsoft.com/office/drawing/2014/main" id="{7003CD86-A8F6-664A-8EED-C02DD98854E4}"/>
              </a:ext>
            </a:extLst>
          </p:cNvPr>
          <p:cNvSpPr/>
          <p:nvPr/>
        </p:nvSpPr>
        <p:spPr>
          <a:xfrm>
            <a:off x="4675933" y="3477525"/>
            <a:ext cx="3032449" cy="2022231"/>
          </a:xfrm>
          <a:prstGeom prst="roundRect">
            <a:avLst>
              <a:gd name="adj" fmla="val 9163"/>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41" name="TextBox 40">
            <a:extLst>
              <a:ext uri="{FF2B5EF4-FFF2-40B4-BE49-F238E27FC236}">
                <a16:creationId xmlns:a16="http://schemas.microsoft.com/office/drawing/2014/main" id="{EACED074-B738-894C-862C-717A46FA61C4}"/>
              </a:ext>
            </a:extLst>
          </p:cNvPr>
          <p:cNvSpPr txBox="1"/>
          <p:nvPr/>
        </p:nvSpPr>
        <p:spPr>
          <a:xfrm>
            <a:off x="4853214" y="3211603"/>
            <a:ext cx="1151277" cy="369332"/>
          </a:xfrm>
          <a:prstGeom prst="rect">
            <a:avLst/>
          </a:prstGeom>
        </p:spPr>
        <p:txBody>
          <a:bodyPr wrap="none" rtlCol="0">
            <a:spAutoFit/>
          </a:bodyPr>
          <a:lstStyle/>
          <a:p>
            <a:r>
              <a:rPr lang="en-US" dirty="0"/>
              <a:t>Thread 2</a:t>
            </a:r>
          </a:p>
        </p:txBody>
      </p:sp>
      <p:sp>
        <p:nvSpPr>
          <p:cNvPr id="42" name="Can 41">
            <a:extLst>
              <a:ext uri="{FF2B5EF4-FFF2-40B4-BE49-F238E27FC236}">
                <a16:creationId xmlns:a16="http://schemas.microsoft.com/office/drawing/2014/main" id="{B7F0AA86-147A-1945-BB74-28DE345A07C7}"/>
              </a:ext>
            </a:extLst>
          </p:cNvPr>
          <p:cNvSpPr/>
          <p:nvPr/>
        </p:nvSpPr>
        <p:spPr>
          <a:xfrm>
            <a:off x="5534348"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51" name="Rounded Rectangle 50">
            <a:extLst>
              <a:ext uri="{FF2B5EF4-FFF2-40B4-BE49-F238E27FC236}">
                <a16:creationId xmlns:a16="http://schemas.microsoft.com/office/drawing/2014/main" id="{4F33DF03-A815-984C-A323-5A0CED741152}"/>
              </a:ext>
            </a:extLst>
          </p:cNvPr>
          <p:cNvSpPr/>
          <p:nvPr/>
        </p:nvSpPr>
        <p:spPr>
          <a:xfrm>
            <a:off x="8122039" y="3477525"/>
            <a:ext cx="3032449" cy="2022231"/>
          </a:xfrm>
          <a:prstGeom prst="roundRect">
            <a:avLst>
              <a:gd name="adj" fmla="val 9163"/>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52" name="TextBox 51">
            <a:extLst>
              <a:ext uri="{FF2B5EF4-FFF2-40B4-BE49-F238E27FC236}">
                <a16:creationId xmlns:a16="http://schemas.microsoft.com/office/drawing/2014/main" id="{BFA257F4-1288-5548-A44D-EF51EDCE51D1}"/>
              </a:ext>
            </a:extLst>
          </p:cNvPr>
          <p:cNvSpPr txBox="1"/>
          <p:nvPr/>
        </p:nvSpPr>
        <p:spPr>
          <a:xfrm>
            <a:off x="8299320" y="3211603"/>
            <a:ext cx="1151277" cy="369332"/>
          </a:xfrm>
          <a:prstGeom prst="rect">
            <a:avLst/>
          </a:prstGeom>
        </p:spPr>
        <p:txBody>
          <a:bodyPr wrap="none" rtlCol="0">
            <a:spAutoFit/>
          </a:bodyPr>
          <a:lstStyle/>
          <a:p>
            <a:r>
              <a:rPr lang="en-US" dirty="0"/>
              <a:t>Thread 3</a:t>
            </a:r>
          </a:p>
        </p:txBody>
      </p:sp>
      <p:sp>
        <p:nvSpPr>
          <p:cNvPr id="53" name="Can 52">
            <a:extLst>
              <a:ext uri="{FF2B5EF4-FFF2-40B4-BE49-F238E27FC236}">
                <a16:creationId xmlns:a16="http://schemas.microsoft.com/office/drawing/2014/main" id="{DA07DF31-A1E2-434F-8966-E284B5C0278E}"/>
              </a:ext>
            </a:extLst>
          </p:cNvPr>
          <p:cNvSpPr/>
          <p:nvPr/>
        </p:nvSpPr>
        <p:spPr>
          <a:xfrm>
            <a:off x="8980454"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Tree>
    <p:extLst>
      <p:ext uri="{BB962C8B-B14F-4D97-AF65-F5344CB8AC3E}">
        <p14:creationId xmlns:p14="http://schemas.microsoft.com/office/powerpoint/2010/main" val="2763962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BFF51-CF95-7646-960F-709738FE97A1}"/>
              </a:ext>
            </a:extLst>
          </p:cNvPr>
          <p:cNvSpPr>
            <a:spLocks noGrp="1"/>
          </p:cNvSpPr>
          <p:nvPr>
            <p:ph type="title"/>
          </p:nvPr>
        </p:nvSpPr>
        <p:spPr/>
        <p:txBody>
          <a:bodyPr/>
          <a:lstStyle/>
          <a:p>
            <a:r>
              <a:rPr lang="en-US" dirty="0" err="1"/>
              <a:t>Hogwild</a:t>
            </a:r>
            <a:r>
              <a:rPr lang="en-US" dirty="0"/>
              <a:t>! Algorithm </a:t>
            </a:r>
          </a:p>
        </p:txBody>
      </p:sp>
      <p:grpSp>
        <p:nvGrpSpPr>
          <p:cNvPr id="13" name="Group 12">
            <a:extLst>
              <a:ext uri="{FF2B5EF4-FFF2-40B4-BE49-F238E27FC236}">
                <a16:creationId xmlns:a16="http://schemas.microsoft.com/office/drawing/2014/main" id="{E16844B7-ABF9-1146-A594-2C037F772265}"/>
              </a:ext>
            </a:extLst>
          </p:cNvPr>
          <p:cNvGrpSpPr/>
          <p:nvPr/>
        </p:nvGrpSpPr>
        <p:grpSpPr>
          <a:xfrm>
            <a:off x="3928188" y="1531550"/>
            <a:ext cx="4973216" cy="1062361"/>
            <a:chOff x="3928188" y="1531550"/>
            <a:chExt cx="4973216" cy="1062361"/>
          </a:xfrm>
        </p:grpSpPr>
        <p:sp>
          <p:nvSpPr>
            <p:cNvPr id="11" name="Rounded Rectangle 10">
              <a:extLst>
                <a:ext uri="{FF2B5EF4-FFF2-40B4-BE49-F238E27FC236}">
                  <a16:creationId xmlns:a16="http://schemas.microsoft.com/office/drawing/2014/main" id="{B3A5D642-1908-4345-96CE-3E8C1188E043}"/>
                </a:ext>
              </a:extLst>
            </p:cNvPr>
            <p:cNvSpPr/>
            <p:nvPr/>
          </p:nvSpPr>
          <p:spPr>
            <a:xfrm>
              <a:off x="3928188" y="1800809"/>
              <a:ext cx="4973216" cy="79310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6FB46464-49AC-2146-BB9D-4A98CCB11430}"/>
                </a:ext>
              </a:extLst>
            </p:cNvPr>
            <p:cNvSpPr txBox="1"/>
            <p:nvPr/>
          </p:nvSpPr>
          <p:spPr>
            <a:xfrm>
              <a:off x="3990728" y="1531550"/>
              <a:ext cx="1962397" cy="369332"/>
            </a:xfrm>
            <a:prstGeom prst="rect">
              <a:avLst/>
            </a:prstGeom>
          </p:spPr>
          <p:txBody>
            <a:bodyPr wrap="none" rtlCol="0">
              <a:spAutoFit/>
            </a:bodyPr>
            <a:lstStyle/>
            <a:p>
              <a:r>
                <a:rPr lang="en-US" dirty="0"/>
                <a:t>Shared Memory</a:t>
              </a:r>
            </a:p>
          </p:txBody>
        </p:sp>
      </p:grpSp>
      <p:grpSp>
        <p:nvGrpSpPr>
          <p:cNvPr id="10" name="Group 9">
            <a:extLst>
              <a:ext uri="{FF2B5EF4-FFF2-40B4-BE49-F238E27FC236}">
                <a16:creationId xmlns:a16="http://schemas.microsoft.com/office/drawing/2014/main" id="{F07BBF44-C96D-A640-A34B-682F9FB81D19}"/>
              </a:ext>
            </a:extLst>
          </p:cNvPr>
          <p:cNvGrpSpPr/>
          <p:nvPr/>
        </p:nvGrpSpPr>
        <p:grpSpPr>
          <a:xfrm>
            <a:off x="4074707" y="1931440"/>
            <a:ext cx="4646839" cy="503853"/>
            <a:chOff x="1996751" y="1716836"/>
            <a:chExt cx="4646839" cy="503853"/>
          </a:xfrm>
        </p:grpSpPr>
        <p:sp>
          <p:nvSpPr>
            <p:cNvPr id="4" name="Rectangle 3">
              <a:extLst>
                <a:ext uri="{FF2B5EF4-FFF2-40B4-BE49-F238E27FC236}">
                  <a16:creationId xmlns:a16="http://schemas.microsoft.com/office/drawing/2014/main" id="{6603761D-AD03-8D4F-8665-F82B06F875AA}"/>
                </a:ext>
              </a:extLst>
            </p:cNvPr>
            <p:cNvSpPr/>
            <p:nvPr/>
          </p:nvSpPr>
          <p:spPr>
            <a:xfrm>
              <a:off x="1996751"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252A9518-CAC9-0B4C-9A24-C24435501DCD}"/>
                </a:ext>
              </a:extLst>
            </p:cNvPr>
            <p:cNvSpPr/>
            <p:nvPr/>
          </p:nvSpPr>
          <p:spPr>
            <a:xfrm>
              <a:off x="2788026"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8FFE463-3D96-AF46-8B47-000EDBC090F0}"/>
                </a:ext>
              </a:extLst>
            </p:cNvPr>
            <p:cNvSpPr/>
            <p:nvPr/>
          </p:nvSpPr>
          <p:spPr>
            <a:xfrm>
              <a:off x="3579301"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8CA5237-921B-2748-BA24-2065BD620795}"/>
                </a:ext>
              </a:extLst>
            </p:cNvPr>
            <p:cNvSpPr/>
            <p:nvPr/>
          </p:nvSpPr>
          <p:spPr>
            <a:xfrm>
              <a:off x="4370576"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E6D4D89-0368-114B-BBB0-76ADF9AC0EDA}"/>
                </a:ext>
              </a:extLst>
            </p:cNvPr>
            <p:cNvSpPr/>
            <p:nvPr/>
          </p:nvSpPr>
          <p:spPr>
            <a:xfrm>
              <a:off x="5161851"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E2ECE7A-6C67-1C4B-BF67-74A219B7D543}"/>
                </a:ext>
              </a:extLst>
            </p:cNvPr>
            <p:cNvSpPr/>
            <p:nvPr/>
          </p:nvSpPr>
          <p:spPr>
            <a:xfrm>
              <a:off x="5953125"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sp>
        <p:nvSpPr>
          <p:cNvPr id="14" name="Rounded Rectangle 13">
            <a:extLst>
              <a:ext uri="{FF2B5EF4-FFF2-40B4-BE49-F238E27FC236}">
                <a16:creationId xmlns:a16="http://schemas.microsoft.com/office/drawing/2014/main" id="{42FCBB0A-682D-5D47-AEC5-01FEDB6BD9B5}"/>
              </a:ext>
            </a:extLst>
          </p:cNvPr>
          <p:cNvSpPr/>
          <p:nvPr/>
        </p:nvSpPr>
        <p:spPr>
          <a:xfrm>
            <a:off x="1229827" y="3477525"/>
            <a:ext cx="3032449" cy="2022231"/>
          </a:xfrm>
          <a:prstGeom prst="roundRect">
            <a:avLst>
              <a:gd name="adj" fmla="val 9163"/>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459264A5-1027-B14B-83F7-3D5307433B0E}"/>
              </a:ext>
            </a:extLst>
          </p:cNvPr>
          <p:cNvSpPr txBox="1"/>
          <p:nvPr/>
        </p:nvSpPr>
        <p:spPr>
          <a:xfrm>
            <a:off x="1407108" y="3211603"/>
            <a:ext cx="1151277" cy="369332"/>
          </a:xfrm>
          <a:prstGeom prst="rect">
            <a:avLst/>
          </a:prstGeom>
        </p:spPr>
        <p:txBody>
          <a:bodyPr wrap="none" rtlCol="0">
            <a:spAutoFit/>
          </a:bodyPr>
          <a:lstStyle/>
          <a:p>
            <a:r>
              <a:rPr lang="en-US" dirty="0"/>
              <a:t>Thread 1</a:t>
            </a:r>
          </a:p>
        </p:txBody>
      </p:sp>
      <p:sp>
        <p:nvSpPr>
          <p:cNvPr id="22" name="Can 21">
            <a:extLst>
              <a:ext uri="{FF2B5EF4-FFF2-40B4-BE49-F238E27FC236}">
                <a16:creationId xmlns:a16="http://schemas.microsoft.com/office/drawing/2014/main" id="{A7582F57-8B0F-0B40-B355-AA964581266B}"/>
              </a:ext>
            </a:extLst>
          </p:cNvPr>
          <p:cNvSpPr/>
          <p:nvPr/>
        </p:nvSpPr>
        <p:spPr>
          <a:xfrm>
            <a:off x="2088242"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40" name="Rounded Rectangle 39">
            <a:extLst>
              <a:ext uri="{FF2B5EF4-FFF2-40B4-BE49-F238E27FC236}">
                <a16:creationId xmlns:a16="http://schemas.microsoft.com/office/drawing/2014/main" id="{7003CD86-A8F6-664A-8EED-C02DD98854E4}"/>
              </a:ext>
            </a:extLst>
          </p:cNvPr>
          <p:cNvSpPr/>
          <p:nvPr/>
        </p:nvSpPr>
        <p:spPr>
          <a:xfrm>
            <a:off x="4675933" y="3477525"/>
            <a:ext cx="3032449" cy="2022231"/>
          </a:xfrm>
          <a:prstGeom prst="roundRect">
            <a:avLst>
              <a:gd name="adj" fmla="val 9163"/>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41" name="TextBox 40">
            <a:extLst>
              <a:ext uri="{FF2B5EF4-FFF2-40B4-BE49-F238E27FC236}">
                <a16:creationId xmlns:a16="http://schemas.microsoft.com/office/drawing/2014/main" id="{EACED074-B738-894C-862C-717A46FA61C4}"/>
              </a:ext>
            </a:extLst>
          </p:cNvPr>
          <p:cNvSpPr txBox="1"/>
          <p:nvPr/>
        </p:nvSpPr>
        <p:spPr>
          <a:xfrm>
            <a:off x="4853214" y="3211603"/>
            <a:ext cx="1151277" cy="369332"/>
          </a:xfrm>
          <a:prstGeom prst="rect">
            <a:avLst/>
          </a:prstGeom>
        </p:spPr>
        <p:txBody>
          <a:bodyPr wrap="none" rtlCol="0">
            <a:spAutoFit/>
          </a:bodyPr>
          <a:lstStyle/>
          <a:p>
            <a:r>
              <a:rPr lang="en-US" dirty="0"/>
              <a:t>Thread 2</a:t>
            </a:r>
          </a:p>
        </p:txBody>
      </p:sp>
      <p:sp>
        <p:nvSpPr>
          <p:cNvPr id="42" name="Can 41">
            <a:extLst>
              <a:ext uri="{FF2B5EF4-FFF2-40B4-BE49-F238E27FC236}">
                <a16:creationId xmlns:a16="http://schemas.microsoft.com/office/drawing/2014/main" id="{B7F0AA86-147A-1945-BB74-28DE345A07C7}"/>
              </a:ext>
            </a:extLst>
          </p:cNvPr>
          <p:cNvSpPr/>
          <p:nvPr/>
        </p:nvSpPr>
        <p:spPr>
          <a:xfrm>
            <a:off x="5534348"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51" name="Rounded Rectangle 50">
            <a:extLst>
              <a:ext uri="{FF2B5EF4-FFF2-40B4-BE49-F238E27FC236}">
                <a16:creationId xmlns:a16="http://schemas.microsoft.com/office/drawing/2014/main" id="{4F33DF03-A815-984C-A323-5A0CED741152}"/>
              </a:ext>
            </a:extLst>
          </p:cNvPr>
          <p:cNvSpPr/>
          <p:nvPr/>
        </p:nvSpPr>
        <p:spPr>
          <a:xfrm>
            <a:off x="8122039" y="3477525"/>
            <a:ext cx="3032449" cy="2022231"/>
          </a:xfrm>
          <a:prstGeom prst="roundRect">
            <a:avLst>
              <a:gd name="adj" fmla="val 9163"/>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52" name="TextBox 51">
            <a:extLst>
              <a:ext uri="{FF2B5EF4-FFF2-40B4-BE49-F238E27FC236}">
                <a16:creationId xmlns:a16="http://schemas.microsoft.com/office/drawing/2014/main" id="{BFA257F4-1288-5548-A44D-EF51EDCE51D1}"/>
              </a:ext>
            </a:extLst>
          </p:cNvPr>
          <p:cNvSpPr txBox="1"/>
          <p:nvPr/>
        </p:nvSpPr>
        <p:spPr>
          <a:xfrm>
            <a:off x="8299320" y="3211603"/>
            <a:ext cx="1151277" cy="369332"/>
          </a:xfrm>
          <a:prstGeom prst="rect">
            <a:avLst/>
          </a:prstGeom>
        </p:spPr>
        <p:txBody>
          <a:bodyPr wrap="none" rtlCol="0">
            <a:spAutoFit/>
          </a:bodyPr>
          <a:lstStyle/>
          <a:p>
            <a:r>
              <a:rPr lang="en-US" dirty="0"/>
              <a:t>Thread 3</a:t>
            </a:r>
          </a:p>
        </p:txBody>
      </p:sp>
      <p:sp>
        <p:nvSpPr>
          <p:cNvPr id="53" name="Can 52">
            <a:extLst>
              <a:ext uri="{FF2B5EF4-FFF2-40B4-BE49-F238E27FC236}">
                <a16:creationId xmlns:a16="http://schemas.microsoft.com/office/drawing/2014/main" id="{DA07DF31-A1E2-434F-8966-E284B5C0278E}"/>
              </a:ext>
            </a:extLst>
          </p:cNvPr>
          <p:cNvSpPr/>
          <p:nvPr/>
        </p:nvSpPr>
        <p:spPr>
          <a:xfrm>
            <a:off x="8980454"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cxnSp>
        <p:nvCxnSpPr>
          <p:cNvPr id="16" name="Straight Arrow Connector 15">
            <a:extLst>
              <a:ext uri="{FF2B5EF4-FFF2-40B4-BE49-F238E27FC236}">
                <a16:creationId xmlns:a16="http://schemas.microsoft.com/office/drawing/2014/main" id="{73660188-932D-5244-AB2B-2C6C0AB6B5F7}"/>
              </a:ext>
            </a:extLst>
          </p:cNvPr>
          <p:cNvCxnSpPr>
            <a:stCxn id="14" idx="0"/>
            <a:endCxn id="11" idx="2"/>
          </p:cNvCxnSpPr>
          <p:nvPr/>
        </p:nvCxnSpPr>
        <p:spPr>
          <a:xfrm flipV="1">
            <a:off x="2746052" y="2593911"/>
            <a:ext cx="3668744" cy="883614"/>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sp>
        <p:nvSpPr>
          <p:cNvPr id="24" name="TextBox 23">
            <a:extLst>
              <a:ext uri="{FF2B5EF4-FFF2-40B4-BE49-F238E27FC236}">
                <a16:creationId xmlns:a16="http://schemas.microsoft.com/office/drawing/2014/main" id="{C07B3E73-8842-D440-9860-26C100723291}"/>
              </a:ext>
            </a:extLst>
          </p:cNvPr>
          <p:cNvSpPr txBox="1"/>
          <p:nvPr/>
        </p:nvSpPr>
        <p:spPr>
          <a:xfrm>
            <a:off x="3615465" y="2761679"/>
            <a:ext cx="750526" cy="369332"/>
          </a:xfrm>
          <a:prstGeom prst="rect">
            <a:avLst/>
          </a:prstGeom>
        </p:spPr>
        <p:txBody>
          <a:bodyPr wrap="none" rtlCol="0">
            <a:spAutoFit/>
          </a:bodyPr>
          <a:lstStyle/>
          <a:p>
            <a:r>
              <a:rPr lang="en-US" dirty="0"/>
              <a:t>Write</a:t>
            </a:r>
          </a:p>
        </p:txBody>
      </p:sp>
    </p:spTree>
    <p:extLst>
      <p:ext uri="{BB962C8B-B14F-4D97-AF65-F5344CB8AC3E}">
        <p14:creationId xmlns:p14="http://schemas.microsoft.com/office/powerpoint/2010/main" val="37766219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BFF51-CF95-7646-960F-709738FE97A1}"/>
              </a:ext>
            </a:extLst>
          </p:cNvPr>
          <p:cNvSpPr>
            <a:spLocks noGrp="1"/>
          </p:cNvSpPr>
          <p:nvPr>
            <p:ph type="title"/>
          </p:nvPr>
        </p:nvSpPr>
        <p:spPr/>
        <p:txBody>
          <a:bodyPr/>
          <a:lstStyle/>
          <a:p>
            <a:r>
              <a:rPr lang="en-US" dirty="0" err="1"/>
              <a:t>Hogwild</a:t>
            </a:r>
            <a:r>
              <a:rPr lang="en-US" dirty="0"/>
              <a:t>! Algorithm </a:t>
            </a:r>
          </a:p>
        </p:txBody>
      </p:sp>
      <p:grpSp>
        <p:nvGrpSpPr>
          <p:cNvPr id="13" name="Group 12">
            <a:extLst>
              <a:ext uri="{FF2B5EF4-FFF2-40B4-BE49-F238E27FC236}">
                <a16:creationId xmlns:a16="http://schemas.microsoft.com/office/drawing/2014/main" id="{E16844B7-ABF9-1146-A594-2C037F772265}"/>
              </a:ext>
            </a:extLst>
          </p:cNvPr>
          <p:cNvGrpSpPr/>
          <p:nvPr/>
        </p:nvGrpSpPr>
        <p:grpSpPr>
          <a:xfrm>
            <a:off x="3928188" y="1531550"/>
            <a:ext cx="4973216" cy="1062361"/>
            <a:chOff x="3928188" y="1531550"/>
            <a:chExt cx="4973216" cy="1062361"/>
          </a:xfrm>
        </p:grpSpPr>
        <p:sp>
          <p:nvSpPr>
            <p:cNvPr id="11" name="Rounded Rectangle 10">
              <a:extLst>
                <a:ext uri="{FF2B5EF4-FFF2-40B4-BE49-F238E27FC236}">
                  <a16:creationId xmlns:a16="http://schemas.microsoft.com/office/drawing/2014/main" id="{B3A5D642-1908-4345-96CE-3E8C1188E043}"/>
                </a:ext>
              </a:extLst>
            </p:cNvPr>
            <p:cNvSpPr/>
            <p:nvPr/>
          </p:nvSpPr>
          <p:spPr>
            <a:xfrm>
              <a:off x="3928188" y="1800809"/>
              <a:ext cx="4973216" cy="79310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6FB46464-49AC-2146-BB9D-4A98CCB11430}"/>
                </a:ext>
              </a:extLst>
            </p:cNvPr>
            <p:cNvSpPr txBox="1"/>
            <p:nvPr/>
          </p:nvSpPr>
          <p:spPr>
            <a:xfrm>
              <a:off x="3990728" y="1531550"/>
              <a:ext cx="1962397" cy="369332"/>
            </a:xfrm>
            <a:prstGeom prst="rect">
              <a:avLst/>
            </a:prstGeom>
          </p:spPr>
          <p:txBody>
            <a:bodyPr wrap="none" rtlCol="0">
              <a:spAutoFit/>
            </a:bodyPr>
            <a:lstStyle/>
            <a:p>
              <a:r>
                <a:rPr lang="en-US" dirty="0"/>
                <a:t>Shared Memory</a:t>
              </a:r>
            </a:p>
          </p:txBody>
        </p:sp>
      </p:grpSp>
      <p:grpSp>
        <p:nvGrpSpPr>
          <p:cNvPr id="10" name="Group 9">
            <a:extLst>
              <a:ext uri="{FF2B5EF4-FFF2-40B4-BE49-F238E27FC236}">
                <a16:creationId xmlns:a16="http://schemas.microsoft.com/office/drawing/2014/main" id="{F07BBF44-C96D-A640-A34B-682F9FB81D19}"/>
              </a:ext>
            </a:extLst>
          </p:cNvPr>
          <p:cNvGrpSpPr/>
          <p:nvPr/>
        </p:nvGrpSpPr>
        <p:grpSpPr>
          <a:xfrm>
            <a:off x="4074707" y="1931440"/>
            <a:ext cx="4646839" cy="503853"/>
            <a:chOff x="1996751" y="1716836"/>
            <a:chExt cx="4646839" cy="503853"/>
          </a:xfrm>
        </p:grpSpPr>
        <p:sp>
          <p:nvSpPr>
            <p:cNvPr id="4" name="Rectangle 3">
              <a:extLst>
                <a:ext uri="{FF2B5EF4-FFF2-40B4-BE49-F238E27FC236}">
                  <a16:creationId xmlns:a16="http://schemas.microsoft.com/office/drawing/2014/main" id="{6603761D-AD03-8D4F-8665-F82B06F875AA}"/>
                </a:ext>
              </a:extLst>
            </p:cNvPr>
            <p:cNvSpPr/>
            <p:nvPr/>
          </p:nvSpPr>
          <p:spPr>
            <a:xfrm>
              <a:off x="1996751" y="1716836"/>
              <a:ext cx="690465" cy="5038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252A9518-CAC9-0B4C-9A24-C24435501DCD}"/>
                </a:ext>
              </a:extLst>
            </p:cNvPr>
            <p:cNvSpPr/>
            <p:nvPr/>
          </p:nvSpPr>
          <p:spPr>
            <a:xfrm>
              <a:off x="2788026" y="1716836"/>
              <a:ext cx="690465" cy="5038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8FFE463-3D96-AF46-8B47-000EDBC090F0}"/>
                </a:ext>
              </a:extLst>
            </p:cNvPr>
            <p:cNvSpPr/>
            <p:nvPr/>
          </p:nvSpPr>
          <p:spPr>
            <a:xfrm>
              <a:off x="3579301" y="1716836"/>
              <a:ext cx="690465" cy="5038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8CA5237-921B-2748-BA24-2065BD620795}"/>
                </a:ext>
              </a:extLst>
            </p:cNvPr>
            <p:cNvSpPr/>
            <p:nvPr/>
          </p:nvSpPr>
          <p:spPr>
            <a:xfrm>
              <a:off x="4370576" y="1716836"/>
              <a:ext cx="690465" cy="5038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E6D4D89-0368-114B-BBB0-76ADF9AC0EDA}"/>
                </a:ext>
              </a:extLst>
            </p:cNvPr>
            <p:cNvSpPr/>
            <p:nvPr/>
          </p:nvSpPr>
          <p:spPr>
            <a:xfrm>
              <a:off x="5161851"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E2ECE7A-6C67-1C4B-BF67-74A219B7D543}"/>
                </a:ext>
              </a:extLst>
            </p:cNvPr>
            <p:cNvSpPr/>
            <p:nvPr/>
          </p:nvSpPr>
          <p:spPr>
            <a:xfrm>
              <a:off x="5953125"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sp>
        <p:nvSpPr>
          <p:cNvPr id="14" name="Rounded Rectangle 13">
            <a:extLst>
              <a:ext uri="{FF2B5EF4-FFF2-40B4-BE49-F238E27FC236}">
                <a16:creationId xmlns:a16="http://schemas.microsoft.com/office/drawing/2014/main" id="{42FCBB0A-682D-5D47-AEC5-01FEDB6BD9B5}"/>
              </a:ext>
            </a:extLst>
          </p:cNvPr>
          <p:cNvSpPr/>
          <p:nvPr/>
        </p:nvSpPr>
        <p:spPr>
          <a:xfrm>
            <a:off x="1229827" y="3477525"/>
            <a:ext cx="3032449" cy="2022231"/>
          </a:xfrm>
          <a:prstGeom prst="roundRect">
            <a:avLst>
              <a:gd name="adj" fmla="val 9163"/>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459264A5-1027-B14B-83F7-3D5307433B0E}"/>
              </a:ext>
            </a:extLst>
          </p:cNvPr>
          <p:cNvSpPr txBox="1"/>
          <p:nvPr/>
        </p:nvSpPr>
        <p:spPr>
          <a:xfrm>
            <a:off x="1407108" y="3211603"/>
            <a:ext cx="1151277" cy="369332"/>
          </a:xfrm>
          <a:prstGeom prst="rect">
            <a:avLst/>
          </a:prstGeom>
        </p:spPr>
        <p:txBody>
          <a:bodyPr wrap="none" rtlCol="0">
            <a:spAutoFit/>
          </a:bodyPr>
          <a:lstStyle/>
          <a:p>
            <a:r>
              <a:rPr lang="en-US" dirty="0"/>
              <a:t>Thread 1</a:t>
            </a:r>
          </a:p>
        </p:txBody>
      </p:sp>
      <p:sp>
        <p:nvSpPr>
          <p:cNvPr id="22" name="Can 21">
            <a:extLst>
              <a:ext uri="{FF2B5EF4-FFF2-40B4-BE49-F238E27FC236}">
                <a16:creationId xmlns:a16="http://schemas.microsoft.com/office/drawing/2014/main" id="{A7582F57-8B0F-0B40-B355-AA964581266B}"/>
              </a:ext>
            </a:extLst>
          </p:cNvPr>
          <p:cNvSpPr/>
          <p:nvPr/>
        </p:nvSpPr>
        <p:spPr>
          <a:xfrm>
            <a:off x="2088242"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40" name="Rounded Rectangle 39">
            <a:extLst>
              <a:ext uri="{FF2B5EF4-FFF2-40B4-BE49-F238E27FC236}">
                <a16:creationId xmlns:a16="http://schemas.microsoft.com/office/drawing/2014/main" id="{7003CD86-A8F6-664A-8EED-C02DD98854E4}"/>
              </a:ext>
            </a:extLst>
          </p:cNvPr>
          <p:cNvSpPr/>
          <p:nvPr/>
        </p:nvSpPr>
        <p:spPr>
          <a:xfrm>
            <a:off x="4675933" y="3477525"/>
            <a:ext cx="3032449" cy="2022231"/>
          </a:xfrm>
          <a:prstGeom prst="roundRect">
            <a:avLst>
              <a:gd name="adj" fmla="val 9163"/>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41" name="TextBox 40">
            <a:extLst>
              <a:ext uri="{FF2B5EF4-FFF2-40B4-BE49-F238E27FC236}">
                <a16:creationId xmlns:a16="http://schemas.microsoft.com/office/drawing/2014/main" id="{EACED074-B738-894C-862C-717A46FA61C4}"/>
              </a:ext>
            </a:extLst>
          </p:cNvPr>
          <p:cNvSpPr txBox="1"/>
          <p:nvPr/>
        </p:nvSpPr>
        <p:spPr>
          <a:xfrm>
            <a:off x="4853214" y="3211603"/>
            <a:ext cx="1151277" cy="369332"/>
          </a:xfrm>
          <a:prstGeom prst="rect">
            <a:avLst/>
          </a:prstGeom>
        </p:spPr>
        <p:txBody>
          <a:bodyPr wrap="none" rtlCol="0">
            <a:spAutoFit/>
          </a:bodyPr>
          <a:lstStyle/>
          <a:p>
            <a:r>
              <a:rPr lang="en-US" dirty="0"/>
              <a:t>Thread 2</a:t>
            </a:r>
          </a:p>
        </p:txBody>
      </p:sp>
      <p:sp>
        <p:nvSpPr>
          <p:cNvPr id="42" name="Can 41">
            <a:extLst>
              <a:ext uri="{FF2B5EF4-FFF2-40B4-BE49-F238E27FC236}">
                <a16:creationId xmlns:a16="http://schemas.microsoft.com/office/drawing/2014/main" id="{B7F0AA86-147A-1945-BB74-28DE345A07C7}"/>
              </a:ext>
            </a:extLst>
          </p:cNvPr>
          <p:cNvSpPr/>
          <p:nvPr/>
        </p:nvSpPr>
        <p:spPr>
          <a:xfrm>
            <a:off x="5534348"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51" name="Rounded Rectangle 50">
            <a:extLst>
              <a:ext uri="{FF2B5EF4-FFF2-40B4-BE49-F238E27FC236}">
                <a16:creationId xmlns:a16="http://schemas.microsoft.com/office/drawing/2014/main" id="{4F33DF03-A815-984C-A323-5A0CED741152}"/>
              </a:ext>
            </a:extLst>
          </p:cNvPr>
          <p:cNvSpPr/>
          <p:nvPr/>
        </p:nvSpPr>
        <p:spPr>
          <a:xfrm>
            <a:off x="8122039" y="3477525"/>
            <a:ext cx="3032449" cy="2022231"/>
          </a:xfrm>
          <a:prstGeom prst="roundRect">
            <a:avLst>
              <a:gd name="adj" fmla="val 9163"/>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52" name="TextBox 51">
            <a:extLst>
              <a:ext uri="{FF2B5EF4-FFF2-40B4-BE49-F238E27FC236}">
                <a16:creationId xmlns:a16="http://schemas.microsoft.com/office/drawing/2014/main" id="{BFA257F4-1288-5548-A44D-EF51EDCE51D1}"/>
              </a:ext>
            </a:extLst>
          </p:cNvPr>
          <p:cNvSpPr txBox="1"/>
          <p:nvPr/>
        </p:nvSpPr>
        <p:spPr>
          <a:xfrm>
            <a:off x="8299320" y="3211603"/>
            <a:ext cx="1151277" cy="369332"/>
          </a:xfrm>
          <a:prstGeom prst="rect">
            <a:avLst/>
          </a:prstGeom>
        </p:spPr>
        <p:txBody>
          <a:bodyPr wrap="none" rtlCol="0">
            <a:spAutoFit/>
          </a:bodyPr>
          <a:lstStyle/>
          <a:p>
            <a:r>
              <a:rPr lang="en-US" dirty="0"/>
              <a:t>Thread 3</a:t>
            </a:r>
          </a:p>
        </p:txBody>
      </p:sp>
      <p:sp>
        <p:nvSpPr>
          <p:cNvPr id="53" name="Can 52">
            <a:extLst>
              <a:ext uri="{FF2B5EF4-FFF2-40B4-BE49-F238E27FC236}">
                <a16:creationId xmlns:a16="http://schemas.microsoft.com/office/drawing/2014/main" id="{DA07DF31-A1E2-434F-8966-E284B5C0278E}"/>
              </a:ext>
            </a:extLst>
          </p:cNvPr>
          <p:cNvSpPr/>
          <p:nvPr/>
        </p:nvSpPr>
        <p:spPr>
          <a:xfrm>
            <a:off x="8980454"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cxnSp>
        <p:nvCxnSpPr>
          <p:cNvPr id="16" name="Straight Arrow Connector 15">
            <a:extLst>
              <a:ext uri="{FF2B5EF4-FFF2-40B4-BE49-F238E27FC236}">
                <a16:creationId xmlns:a16="http://schemas.microsoft.com/office/drawing/2014/main" id="{73660188-932D-5244-AB2B-2C6C0AB6B5F7}"/>
              </a:ext>
            </a:extLst>
          </p:cNvPr>
          <p:cNvCxnSpPr>
            <a:cxnSpLocks/>
            <a:stCxn id="40" idx="0"/>
            <a:endCxn id="11" idx="2"/>
          </p:cNvCxnSpPr>
          <p:nvPr/>
        </p:nvCxnSpPr>
        <p:spPr>
          <a:xfrm flipV="1">
            <a:off x="6192158" y="2593911"/>
            <a:ext cx="222638" cy="883614"/>
          </a:xfrm>
          <a:prstGeom prst="straightConnector1">
            <a:avLst/>
          </a:prstGeom>
          <a:ln w="76200">
            <a:solidFill>
              <a:schemeClr val="accent6"/>
            </a:solidFill>
            <a:tailEnd type="triangle"/>
          </a:ln>
        </p:spPr>
        <p:style>
          <a:lnRef idx="3">
            <a:schemeClr val="accent2"/>
          </a:lnRef>
          <a:fillRef idx="0">
            <a:schemeClr val="accent2"/>
          </a:fillRef>
          <a:effectRef idx="2">
            <a:schemeClr val="accent2"/>
          </a:effectRef>
          <a:fontRef idx="minor">
            <a:schemeClr val="tx1"/>
          </a:fontRef>
        </p:style>
      </p:cxnSp>
      <p:sp>
        <p:nvSpPr>
          <p:cNvPr id="27" name="TextBox 26">
            <a:extLst>
              <a:ext uri="{FF2B5EF4-FFF2-40B4-BE49-F238E27FC236}">
                <a16:creationId xmlns:a16="http://schemas.microsoft.com/office/drawing/2014/main" id="{0906D89F-222B-6A46-8C0D-C106873AC097}"/>
              </a:ext>
            </a:extLst>
          </p:cNvPr>
          <p:cNvSpPr txBox="1"/>
          <p:nvPr/>
        </p:nvSpPr>
        <p:spPr>
          <a:xfrm>
            <a:off x="5552951" y="2874810"/>
            <a:ext cx="750526" cy="369332"/>
          </a:xfrm>
          <a:prstGeom prst="rect">
            <a:avLst/>
          </a:prstGeom>
        </p:spPr>
        <p:txBody>
          <a:bodyPr wrap="none" rtlCol="0">
            <a:spAutoFit/>
          </a:bodyPr>
          <a:lstStyle/>
          <a:p>
            <a:r>
              <a:rPr lang="en-US" dirty="0"/>
              <a:t>Write</a:t>
            </a:r>
          </a:p>
        </p:txBody>
      </p:sp>
    </p:spTree>
    <p:extLst>
      <p:ext uri="{BB962C8B-B14F-4D97-AF65-F5344CB8AC3E}">
        <p14:creationId xmlns:p14="http://schemas.microsoft.com/office/powerpoint/2010/main" val="4360936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BFF51-CF95-7646-960F-709738FE97A1}"/>
              </a:ext>
            </a:extLst>
          </p:cNvPr>
          <p:cNvSpPr>
            <a:spLocks noGrp="1"/>
          </p:cNvSpPr>
          <p:nvPr>
            <p:ph type="title"/>
          </p:nvPr>
        </p:nvSpPr>
        <p:spPr/>
        <p:txBody>
          <a:bodyPr/>
          <a:lstStyle/>
          <a:p>
            <a:r>
              <a:rPr lang="en-US" dirty="0" err="1"/>
              <a:t>Hogwild</a:t>
            </a:r>
            <a:r>
              <a:rPr lang="en-US" dirty="0"/>
              <a:t>! Algorithm </a:t>
            </a:r>
          </a:p>
        </p:txBody>
      </p:sp>
      <p:grpSp>
        <p:nvGrpSpPr>
          <p:cNvPr id="13" name="Group 12">
            <a:extLst>
              <a:ext uri="{FF2B5EF4-FFF2-40B4-BE49-F238E27FC236}">
                <a16:creationId xmlns:a16="http://schemas.microsoft.com/office/drawing/2014/main" id="{E16844B7-ABF9-1146-A594-2C037F772265}"/>
              </a:ext>
            </a:extLst>
          </p:cNvPr>
          <p:cNvGrpSpPr/>
          <p:nvPr/>
        </p:nvGrpSpPr>
        <p:grpSpPr>
          <a:xfrm>
            <a:off x="3928188" y="1531550"/>
            <a:ext cx="4973216" cy="1062361"/>
            <a:chOff x="3928188" y="1531550"/>
            <a:chExt cx="4973216" cy="1062361"/>
          </a:xfrm>
        </p:grpSpPr>
        <p:sp>
          <p:nvSpPr>
            <p:cNvPr id="11" name="Rounded Rectangle 10">
              <a:extLst>
                <a:ext uri="{FF2B5EF4-FFF2-40B4-BE49-F238E27FC236}">
                  <a16:creationId xmlns:a16="http://schemas.microsoft.com/office/drawing/2014/main" id="{B3A5D642-1908-4345-96CE-3E8C1188E043}"/>
                </a:ext>
              </a:extLst>
            </p:cNvPr>
            <p:cNvSpPr/>
            <p:nvPr/>
          </p:nvSpPr>
          <p:spPr>
            <a:xfrm>
              <a:off x="3928188" y="1800809"/>
              <a:ext cx="4973216" cy="79310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6FB46464-49AC-2146-BB9D-4A98CCB11430}"/>
                </a:ext>
              </a:extLst>
            </p:cNvPr>
            <p:cNvSpPr txBox="1"/>
            <p:nvPr/>
          </p:nvSpPr>
          <p:spPr>
            <a:xfrm>
              <a:off x="3990728" y="1531550"/>
              <a:ext cx="1962397" cy="369332"/>
            </a:xfrm>
            <a:prstGeom prst="rect">
              <a:avLst/>
            </a:prstGeom>
          </p:spPr>
          <p:txBody>
            <a:bodyPr wrap="none" rtlCol="0">
              <a:spAutoFit/>
            </a:bodyPr>
            <a:lstStyle/>
            <a:p>
              <a:r>
                <a:rPr lang="en-US" dirty="0"/>
                <a:t>Shared Memory</a:t>
              </a:r>
            </a:p>
          </p:txBody>
        </p:sp>
      </p:grpSp>
      <p:grpSp>
        <p:nvGrpSpPr>
          <p:cNvPr id="10" name="Group 9">
            <a:extLst>
              <a:ext uri="{FF2B5EF4-FFF2-40B4-BE49-F238E27FC236}">
                <a16:creationId xmlns:a16="http://schemas.microsoft.com/office/drawing/2014/main" id="{F07BBF44-C96D-A640-A34B-682F9FB81D19}"/>
              </a:ext>
            </a:extLst>
          </p:cNvPr>
          <p:cNvGrpSpPr/>
          <p:nvPr/>
        </p:nvGrpSpPr>
        <p:grpSpPr>
          <a:xfrm>
            <a:off x="4074707" y="1931440"/>
            <a:ext cx="4646839" cy="503853"/>
            <a:chOff x="1996751" y="1716836"/>
            <a:chExt cx="4646839" cy="503853"/>
          </a:xfrm>
        </p:grpSpPr>
        <p:sp>
          <p:nvSpPr>
            <p:cNvPr id="4" name="Rectangle 3">
              <a:extLst>
                <a:ext uri="{FF2B5EF4-FFF2-40B4-BE49-F238E27FC236}">
                  <a16:creationId xmlns:a16="http://schemas.microsoft.com/office/drawing/2014/main" id="{6603761D-AD03-8D4F-8665-F82B06F875AA}"/>
                </a:ext>
              </a:extLst>
            </p:cNvPr>
            <p:cNvSpPr/>
            <p:nvPr/>
          </p:nvSpPr>
          <p:spPr>
            <a:xfrm>
              <a:off x="1996751" y="1716836"/>
              <a:ext cx="690465" cy="50385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252A9518-CAC9-0B4C-9A24-C24435501DCD}"/>
                </a:ext>
              </a:extLst>
            </p:cNvPr>
            <p:cNvSpPr/>
            <p:nvPr/>
          </p:nvSpPr>
          <p:spPr>
            <a:xfrm>
              <a:off x="2788026" y="1716836"/>
              <a:ext cx="690465" cy="50385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8FFE463-3D96-AF46-8B47-000EDBC090F0}"/>
                </a:ext>
              </a:extLst>
            </p:cNvPr>
            <p:cNvSpPr/>
            <p:nvPr/>
          </p:nvSpPr>
          <p:spPr>
            <a:xfrm>
              <a:off x="3579301" y="1716836"/>
              <a:ext cx="690465" cy="5038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8CA5237-921B-2748-BA24-2065BD620795}"/>
                </a:ext>
              </a:extLst>
            </p:cNvPr>
            <p:cNvSpPr/>
            <p:nvPr/>
          </p:nvSpPr>
          <p:spPr>
            <a:xfrm>
              <a:off x="4370576" y="1716836"/>
              <a:ext cx="690465" cy="5038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E6D4D89-0368-114B-BBB0-76ADF9AC0EDA}"/>
                </a:ext>
              </a:extLst>
            </p:cNvPr>
            <p:cNvSpPr/>
            <p:nvPr/>
          </p:nvSpPr>
          <p:spPr>
            <a:xfrm>
              <a:off x="5161851"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E2ECE7A-6C67-1C4B-BF67-74A219B7D543}"/>
                </a:ext>
              </a:extLst>
            </p:cNvPr>
            <p:cNvSpPr/>
            <p:nvPr/>
          </p:nvSpPr>
          <p:spPr>
            <a:xfrm>
              <a:off x="5953125"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sp>
        <p:nvSpPr>
          <p:cNvPr id="14" name="Rounded Rectangle 13">
            <a:extLst>
              <a:ext uri="{FF2B5EF4-FFF2-40B4-BE49-F238E27FC236}">
                <a16:creationId xmlns:a16="http://schemas.microsoft.com/office/drawing/2014/main" id="{42FCBB0A-682D-5D47-AEC5-01FEDB6BD9B5}"/>
              </a:ext>
            </a:extLst>
          </p:cNvPr>
          <p:cNvSpPr/>
          <p:nvPr/>
        </p:nvSpPr>
        <p:spPr>
          <a:xfrm>
            <a:off x="1229827" y="3477525"/>
            <a:ext cx="3032449" cy="2022231"/>
          </a:xfrm>
          <a:prstGeom prst="roundRect">
            <a:avLst>
              <a:gd name="adj" fmla="val 9163"/>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459264A5-1027-B14B-83F7-3D5307433B0E}"/>
              </a:ext>
            </a:extLst>
          </p:cNvPr>
          <p:cNvSpPr txBox="1"/>
          <p:nvPr/>
        </p:nvSpPr>
        <p:spPr>
          <a:xfrm>
            <a:off x="1407108" y="3211603"/>
            <a:ext cx="1151277" cy="369332"/>
          </a:xfrm>
          <a:prstGeom prst="rect">
            <a:avLst/>
          </a:prstGeom>
        </p:spPr>
        <p:txBody>
          <a:bodyPr wrap="none" rtlCol="0">
            <a:spAutoFit/>
          </a:bodyPr>
          <a:lstStyle/>
          <a:p>
            <a:r>
              <a:rPr lang="en-US" dirty="0"/>
              <a:t>Thread 1</a:t>
            </a:r>
          </a:p>
        </p:txBody>
      </p:sp>
      <p:sp>
        <p:nvSpPr>
          <p:cNvPr id="22" name="Can 21">
            <a:extLst>
              <a:ext uri="{FF2B5EF4-FFF2-40B4-BE49-F238E27FC236}">
                <a16:creationId xmlns:a16="http://schemas.microsoft.com/office/drawing/2014/main" id="{A7582F57-8B0F-0B40-B355-AA964581266B}"/>
              </a:ext>
            </a:extLst>
          </p:cNvPr>
          <p:cNvSpPr/>
          <p:nvPr/>
        </p:nvSpPr>
        <p:spPr>
          <a:xfrm>
            <a:off x="2088242"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40" name="Rounded Rectangle 39">
            <a:extLst>
              <a:ext uri="{FF2B5EF4-FFF2-40B4-BE49-F238E27FC236}">
                <a16:creationId xmlns:a16="http://schemas.microsoft.com/office/drawing/2014/main" id="{7003CD86-A8F6-664A-8EED-C02DD98854E4}"/>
              </a:ext>
            </a:extLst>
          </p:cNvPr>
          <p:cNvSpPr/>
          <p:nvPr/>
        </p:nvSpPr>
        <p:spPr>
          <a:xfrm>
            <a:off x="4675933" y="3477525"/>
            <a:ext cx="3032449" cy="2022231"/>
          </a:xfrm>
          <a:prstGeom prst="roundRect">
            <a:avLst>
              <a:gd name="adj" fmla="val 9163"/>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41" name="TextBox 40">
            <a:extLst>
              <a:ext uri="{FF2B5EF4-FFF2-40B4-BE49-F238E27FC236}">
                <a16:creationId xmlns:a16="http://schemas.microsoft.com/office/drawing/2014/main" id="{EACED074-B738-894C-862C-717A46FA61C4}"/>
              </a:ext>
            </a:extLst>
          </p:cNvPr>
          <p:cNvSpPr txBox="1"/>
          <p:nvPr/>
        </p:nvSpPr>
        <p:spPr>
          <a:xfrm>
            <a:off x="4853214" y="3211603"/>
            <a:ext cx="1151277" cy="369332"/>
          </a:xfrm>
          <a:prstGeom prst="rect">
            <a:avLst/>
          </a:prstGeom>
        </p:spPr>
        <p:txBody>
          <a:bodyPr wrap="none" rtlCol="0">
            <a:spAutoFit/>
          </a:bodyPr>
          <a:lstStyle/>
          <a:p>
            <a:r>
              <a:rPr lang="en-US" dirty="0"/>
              <a:t>Thread 2</a:t>
            </a:r>
          </a:p>
        </p:txBody>
      </p:sp>
      <p:sp>
        <p:nvSpPr>
          <p:cNvPr id="42" name="Can 41">
            <a:extLst>
              <a:ext uri="{FF2B5EF4-FFF2-40B4-BE49-F238E27FC236}">
                <a16:creationId xmlns:a16="http://schemas.microsoft.com/office/drawing/2014/main" id="{B7F0AA86-147A-1945-BB74-28DE345A07C7}"/>
              </a:ext>
            </a:extLst>
          </p:cNvPr>
          <p:cNvSpPr/>
          <p:nvPr/>
        </p:nvSpPr>
        <p:spPr>
          <a:xfrm>
            <a:off x="5534348"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51" name="Rounded Rectangle 50">
            <a:extLst>
              <a:ext uri="{FF2B5EF4-FFF2-40B4-BE49-F238E27FC236}">
                <a16:creationId xmlns:a16="http://schemas.microsoft.com/office/drawing/2014/main" id="{4F33DF03-A815-984C-A323-5A0CED741152}"/>
              </a:ext>
            </a:extLst>
          </p:cNvPr>
          <p:cNvSpPr/>
          <p:nvPr/>
        </p:nvSpPr>
        <p:spPr>
          <a:xfrm>
            <a:off x="8122039" y="3477525"/>
            <a:ext cx="3032449" cy="2022231"/>
          </a:xfrm>
          <a:prstGeom prst="roundRect">
            <a:avLst>
              <a:gd name="adj" fmla="val 9163"/>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52" name="TextBox 51">
            <a:extLst>
              <a:ext uri="{FF2B5EF4-FFF2-40B4-BE49-F238E27FC236}">
                <a16:creationId xmlns:a16="http://schemas.microsoft.com/office/drawing/2014/main" id="{BFA257F4-1288-5548-A44D-EF51EDCE51D1}"/>
              </a:ext>
            </a:extLst>
          </p:cNvPr>
          <p:cNvSpPr txBox="1"/>
          <p:nvPr/>
        </p:nvSpPr>
        <p:spPr>
          <a:xfrm>
            <a:off x="8299320" y="3211603"/>
            <a:ext cx="1151277" cy="369332"/>
          </a:xfrm>
          <a:prstGeom prst="rect">
            <a:avLst/>
          </a:prstGeom>
        </p:spPr>
        <p:txBody>
          <a:bodyPr wrap="none" rtlCol="0">
            <a:spAutoFit/>
          </a:bodyPr>
          <a:lstStyle/>
          <a:p>
            <a:r>
              <a:rPr lang="en-US" dirty="0"/>
              <a:t>Thread 3</a:t>
            </a:r>
          </a:p>
        </p:txBody>
      </p:sp>
      <p:sp>
        <p:nvSpPr>
          <p:cNvPr id="53" name="Can 52">
            <a:extLst>
              <a:ext uri="{FF2B5EF4-FFF2-40B4-BE49-F238E27FC236}">
                <a16:creationId xmlns:a16="http://schemas.microsoft.com/office/drawing/2014/main" id="{DA07DF31-A1E2-434F-8966-E284B5C0278E}"/>
              </a:ext>
            </a:extLst>
          </p:cNvPr>
          <p:cNvSpPr/>
          <p:nvPr/>
        </p:nvSpPr>
        <p:spPr>
          <a:xfrm>
            <a:off x="8980454"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cxnSp>
        <p:nvCxnSpPr>
          <p:cNvPr id="16" name="Straight Arrow Connector 15">
            <a:extLst>
              <a:ext uri="{FF2B5EF4-FFF2-40B4-BE49-F238E27FC236}">
                <a16:creationId xmlns:a16="http://schemas.microsoft.com/office/drawing/2014/main" id="{73660188-932D-5244-AB2B-2C6C0AB6B5F7}"/>
              </a:ext>
            </a:extLst>
          </p:cNvPr>
          <p:cNvCxnSpPr>
            <a:cxnSpLocks/>
            <a:stCxn id="40" idx="0"/>
            <a:endCxn id="11" idx="2"/>
          </p:cNvCxnSpPr>
          <p:nvPr/>
        </p:nvCxnSpPr>
        <p:spPr>
          <a:xfrm flipV="1">
            <a:off x="6192158" y="2593911"/>
            <a:ext cx="222638" cy="883614"/>
          </a:xfrm>
          <a:prstGeom prst="straightConnector1">
            <a:avLst/>
          </a:prstGeom>
          <a:ln w="76200">
            <a:solidFill>
              <a:schemeClr val="accent6"/>
            </a:solidFill>
            <a:tailEnd type="triangle"/>
          </a:ln>
        </p:spPr>
        <p:style>
          <a:lnRef idx="3">
            <a:schemeClr val="accent2"/>
          </a:lnRef>
          <a:fillRef idx="0">
            <a:schemeClr val="accent2"/>
          </a:fillRef>
          <a:effectRef idx="2">
            <a:schemeClr val="accent2"/>
          </a:effectRef>
          <a:fontRef idx="minor">
            <a:schemeClr val="tx1"/>
          </a:fontRef>
        </p:style>
      </p:cxnSp>
      <p:cxnSp>
        <p:nvCxnSpPr>
          <p:cNvPr id="24" name="Straight Arrow Connector 23">
            <a:extLst>
              <a:ext uri="{FF2B5EF4-FFF2-40B4-BE49-F238E27FC236}">
                <a16:creationId xmlns:a16="http://schemas.microsoft.com/office/drawing/2014/main" id="{60EE4E57-B94E-7448-95E4-9EC859414461}"/>
              </a:ext>
            </a:extLst>
          </p:cNvPr>
          <p:cNvCxnSpPr>
            <a:cxnSpLocks/>
            <a:stCxn id="51" idx="0"/>
            <a:endCxn id="11" idx="2"/>
          </p:cNvCxnSpPr>
          <p:nvPr/>
        </p:nvCxnSpPr>
        <p:spPr>
          <a:xfrm flipH="1" flipV="1">
            <a:off x="6414796" y="2593911"/>
            <a:ext cx="3223468" cy="883614"/>
          </a:xfrm>
          <a:prstGeom prst="straightConnector1">
            <a:avLst/>
          </a:prstGeom>
          <a:ln w="76200">
            <a:solidFill>
              <a:schemeClr val="accent5"/>
            </a:solidFill>
            <a:tailEnd type="triangle"/>
          </a:ln>
        </p:spPr>
        <p:style>
          <a:lnRef idx="3">
            <a:schemeClr val="accent2"/>
          </a:lnRef>
          <a:fillRef idx="0">
            <a:schemeClr val="accent2"/>
          </a:fillRef>
          <a:effectRef idx="2">
            <a:schemeClr val="accent2"/>
          </a:effectRef>
          <a:fontRef idx="minor">
            <a:schemeClr val="tx1"/>
          </a:fontRef>
        </p:style>
      </p:cxnSp>
      <p:sp>
        <p:nvSpPr>
          <p:cNvPr id="19" name="TextBox 18">
            <a:extLst>
              <a:ext uri="{FF2B5EF4-FFF2-40B4-BE49-F238E27FC236}">
                <a16:creationId xmlns:a16="http://schemas.microsoft.com/office/drawing/2014/main" id="{2A55E846-C509-CD44-A6F3-56123C2EA434}"/>
              </a:ext>
            </a:extLst>
          </p:cNvPr>
          <p:cNvSpPr txBox="1"/>
          <p:nvPr/>
        </p:nvSpPr>
        <p:spPr>
          <a:xfrm>
            <a:off x="5552951" y="2874810"/>
            <a:ext cx="750526" cy="369332"/>
          </a:xfrm>
          <a:prstGeom prst="rect">
            <a:avLst/>
          </a:prstGeom>
        </p:spPr>
        <p:txBody>
          <a:bodyPr wrap="none" rtlCol="0">
            <a:spAutoFit/>
          </a:bodyPr>
          <a:lstStyle/>
          <a:p>
            <a:r>
              <a:rPr lang="en-US" dirty="0"/>
              <a:t>Write</a:t>
            </a:r>
          </a:p>
        </p:txBody>
      </p:sp>
      <p:sp>
        <p:nvSpPr>
          <p:cNvPr id="28" name="TextBox 27">
            <a:extLst>
              <a:ext uri="{FF2B5EF4-FFF2-40B4-BE49-F238E27FC236}">
                <a16:creationId xmlns:a16="http://schemas.microsoft.com/office/drawing/2014/main" id="{7A54615D-E36C-4E43-BBEA-D22435C887E6}"/>
              </a:ext>
            </a:extLst>
          </p:cNvPr>
          <p:cNvSpPr txBox="1"/>
          <p:nvPr/>
        </p:nvSpPr>
        <p:spPr>
          <a:xfrm>
            <a:off x="7816921" y="2675167"/>
            <a:ext cx="750526" cy="369332"/>
          </a:xfrm>
          <a:prstGeom prst="rect">
            <a:avLst/>
          </a:prstGeom>
        </p:spPr>
        <p:txBody>
          <a:bodyPr wrap="none" rtlCol="0">
            <a:spAutoFit/>
          </a:bodyPr>
          <a:lstStyle/>
          <a:p>
            <a:r>
              <a:rPr lang="en-US" dirty="0"/>
              <a:t>Write</a:t>
            </a:r>
          </a:p>
        </p:txBody>
      </p:sp>
    </p:spTree>
    <p:extLst>
      <p:ext uri="{BB962C8B-B14F-4D97-AF65-F5344CB8AC3E}">
        <p14:creationId xmlns:p14="http://schemas.microsoft.com/office/powerpoint/2010/main" val="33746345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BFF51-CF95-7646-960F-709738FE97A1}"/>
              </a:ext>
            </a:extLst>
          </p:cNvPr>
          <p:cNvSpPr>
            <a:spLocks noGrp="1"/>
          </p:cNvSpPr>
          <p:nvPr>
            <p:ph type="title"/>
          </p:nvPr>
        </p:nvSpPr>
        <p:spPr/>
        <p:txBody>
          <a:bodyPr/>
          <a:lstStyle/>
          <a:p>
            <a:r>
              <a:rPr lang="en-US" dirty="0" err="1"/>
              <a:t>Hogwild</a:t>
            </a:r>
            <a:r>
              <a:rPr lang="en-US" dirty="0"/>
              <a:t>! Algorithm </a:t>
            </a:r>
          </a:p>
        </p:txBody>
      </p:sp>
      <p:grpSp>
        <p:nvGrpSpPr>
          <p:cNvPr id="13" name="Group 12">
            <a:extLst>
              <a:ext uri="{FF2B5EF4-FFF2-40B4-BE49-F238E27FC236}">
                <a16:creationId xmlns:a16="http://schemas.microsoft.com/office/drawing/2014/main" id="{E16844B7-ABF9-1146-A594-2C037F772265}"/>
              </a:ext>
            </a:extLst>
          </p:cNvPr>
          <p:cNvGrpSpPr/>
          <p:nvPr/>
        </p:nvGrpSpPr>
        <p:grpSpPr>
          <a:xfrm>
            <a:off x="3928188" y="1531550"/>
            <a:ext cx="4973216" cy="1062361"/>
            <a:chOff x="3928188" y="1531550"/>
            <a:chExt cx="4973216" cy="1062361"/>
          </a:xfrm>
        </p:grpSpPr>
        <p:sp>
          <p:nvSpPr>
            <p:cNvPr id="11" name="Rounded Rectangle 10">
              <a:extLst>
                <a:ext uri="{FF2B5EF4-FFF2-40B4-BE49-F238E27FC236}">
                  <a16:creationId xmlns:a16="http://schemas.microsoft.com/office/drawing/2014/main" id="{B3A5D642-1908-4345-96CE-3E8C1188E043}"/>
                </a:ext>
              </a:extLst>
            </p:cNvPr>
            <p:cNvSpPr/>
            <p:nvPr/>
          </p:nvSpPr>
          <p:spPr>
            <a:xfrm>
              <a:off x="3928188" y="1800809"/>
              <a:ext cx="4973216" cy="79310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6FB46464-49AC-2146-BB9D-4A98CCB11430}"/>
                </a:ext>
              </a:extLst>
            </p:cNvPr>
            <p:cNvSpPr txBox="1"/>
            <p:nvPr/>
          </p:nvSpPr>
          <p:spPr>
            <a:xfrm>
              <a:off x="3990728" y="1531550"/>
              <a:ext cx="1962397" cy="369332"/>
            </a:xfrm>
            <a:prstGeom prst="rect">
              <a:avLst/>
            </a:prstGeom>
          </p:spPr>
          <p:txBody>
            <a:bodyPr wrap="none" rtlCol="0">
              <a:spAutoFit/>
            </a:bodyPr>
            <a:lstStyle/>
            <a:p>
              <a:r>
                <a:rPr lang="en-US" dirty="0"/>
                <a:t>Shared Memory</a:t>
              </a:r>
            </a:p>
          </p:txBody>
        </p:sp>
      </p:grpSp>
      <p:grpSp>
        <p:nvGrpSpPr>
          <p:cNvPr id="10" name="Group 9">
            <a:extLst>
              <a:ext uri="{FF2B5EF4-FFF2-40B4-BE49-F238E27FC236}">
                <a16:creationId xmlns:a16="http://schemas.microsoft.com/office/drawing/2014/main" id="{F07BBF44-C96D-A640-A34B-682F9FB81D19}"/>
              </a:ext>
            </a:extLst>
          </p:cNvPr>
          <p:cNvGrpSpPr/>
          <p:nvPr/>
        </p:nvGrpSpPr>
        <p:grpSpPr>
          <a:xfrm>
            <a:off x="4074707" y="1931440"/>
            <a:ext cx="4646839" cy="503853"/>
            <a:chOff x="1996751" y="1716836"/>
            <a:chExt cx="4646839" cy="503853"/>
          </a:xfrm>
        </p:grpSpPr>
        <p:sp>
          <p:nvSpPr>
            <p:cNvPr id="4" name="Rectangle 3">
              <a:extLst>
                <a:ext uri="{FF2B5EF4-FFF2-40B4-BE49-F238E27FC236}">
                  <a16:creationId xmlns:a16="http://schemas.microsoft.com/office/drawing/2014/main" id="{6603761D-AD03-8D4F-8665-F82B06F875AA}"/>
                </a:ext>
              </a:extLst>
            </p:cNvPr>
            <p:cNvSpPr/>
            <p:nvPr/>
          </p:nvSpPr>
          <p:spPr>
            <a:xfrm>
              <a:off x="1996751" y="1716836"/>
              <a:ext cx="690465" cy="50385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252A9518-CAC9-0B4C-9A24-C24435501DCD}"/>
                </a:ext>
              </a:extLst>
            </p:cNvPr>
            <p:cNvSpPr/>
            <p:nvPr/>
          </p:nvSpPr>
          <p:spPr>
            <a:xfrm>
              <a:off x="2788026" y="1716836"/>
              <a:ext cx="690465" cy="50385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8FFE463-3D96-AF46-8B47-000EDBC090F0}"/>
                </a:ext>
              </a:extLst>
            </p:cNvPr>
            <p:cNvSpPr/>
            <p:nvPr/>
          </p:nvSpPr>
          <p:spPr>
            <a:xfrm>
              <a:off x="3579301" y="1716836"/>
              <a:ext cx="690465" cy="5038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8CA5237-921B-2748-BA24-2065BD620795}"/>
                </a:ext>
              </a:extLst>
            </p:cNvPr>
            <p:cNvSpPr/>
            <p:nvPr/>
          </p:nvSpPr>
          <p:spPr>
            <a:xfrm>
              <a:off x="4370576" y="1716836"/>
              <a:ext cx="690465" cy="5038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E6D4D89-0368-114B-BBB0-76ADF9AC0EDA}"/>
                </a:ext>
              </a:extLst>
            </p:cNvPr>
            <p:cNvSpPr/>
            <p:nvPr/>
          </p:nvSpPr>
          <p:spPr>
            <a:xfrm>
              <a:off x="5161851"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E2ECE7A-6C67-1C4B-BF67-74A219B7D543}"/>
                </a:ext>
              </a:extLst>
            </p:cNvPr>
            <p:cNvSpPr/>
            <p:nvPr/>
          </p:nvSpPr>
          <p:spPr>
            <a:xfrm>
              <a:off x="5953125" y="1716836"/>
              <a:ext cx="690465" cy="5038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sp>
        <p:nvSpPr>
          <p:cNvPr id="14" name="Rounded Rectangle 13">
            <a:extLst>
              <a:ext uri="{FF2B5EF4-FFF2-40B4-BE49-F238E27FC236}">
                <a16:creationId xmlns:a16="http://schemas.microsoft.com/office/drawing/2014/main" id="{42FCBB0A-682D-5D47-AEC5-01FEDB6BD9B5}"/>
              </a:ext>
            </a:extLst>
          </p:cNvPr>
          <p:cNvSpPr/>
          <p:nvPr/>
        </p:nvSpPr>
        <p:spPr>
          <a:xfrm>
            <a:off x="1229827" y="3477525"/>
            <a:ext cx="3032449" cy="2022231"/>
          </a:xfrm>
          <a:prstGeom prst="roundRect">
            <a:avLst>
              <a:gd name="adj" fmla="val 9163"/>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459264A5-1027-B14B-83F7-3D5307433B0E}"/>
              </a:ext>
            </a:extLst>
          </p:cNvPr>
          <p:cNvSpPr txBox="1"/>
          <p:nvPr/>
        </p:nvSpPr>
        <p:spPr>
          <a:xfrm>
            <a:off x="1407108" y="3211603"/>
            <a:ext cx="1151277" cy="369332"/>
          </a:xfrm>
          <a:prstGeom prst="rect">
            <a:avLst/>
          </a:prstGeom>
        </p:spPr>
        <p:txBody>
          <a:bodyPr wrap="none" rtlCol="0">
            <a:spAutoFit/>
          </a:bodyPr>
          <a:lstStyle/>
          <a:p>
            <a:r>
              <a:rPr lang="en-US" dirty="0"/>
              <a:t>Thread 1</a:t>
            </a:r>
          </a:p>
        </p:txBody>
      </p:sp>
      <p:sp>
        <p:nvSpPr>
          <p:cNvPr id="22" name="Can 21">
            <a:extLst>
              <a:ext uri="{FF2B5EF4-FFF2-40B4-BE49-F238E27FC236}">
                <a16:creationId xmlns:a16="http://schemas.microsoft.com/office/drawing/2014/main" id="{A7582F57-8B0F-0B40-B355-AA964581266B}"/>
              </a:ext>
            </a:extLst>
          </p:cNvPr>
          <p:cNvSpPr/>
          <p:nvPr/>
        </p:nvSpPr>
        <p:spPr>
          <a:xfrm>
            <a:off x="2088242"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40" name="Rounded Rectangle 39">
            <a:extLst>
              <a:ext uri="{FF2B5EF4-FFF2-40B4-BE49-F238E27FC236}">
                <a16:creationId xmlns:a16="http://schemas.microsoft.com/office/drawing/2014/main" id="{7003CD86-A8F6-664A-8EED-C02DD98854E4}"/>
              </a:ext>
            </a:extLst>
          </p:cNvPr>
          <p:cNvSpPr/>
          <p:nvPr/>
        </p:nvSpPr>
        <p:spPr>
          <a:xfrm>
            <a:off x="4675933" y="3477525"/>
            <a:ext cx="3032449" cy="2022231"/>
          </a:xfrm>
          <a:prstGeom prst="roundRect">
            <a:avLst>
              <a:gd name="adj" fmla="val 9163"/>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41" name="TextBox 40">
            <a:extLst>
              <a:ext uri="{FF2B5EF4-FFF2-40B4-BE49-F238E27FC236}">
                <a16:creationId xmlns:a16="http://schemas.microsoft.com/office/drawing/2014/main" id="{EACED074-B738-894C-862C-717A46FA61C4}"/>
              </a:ext>
            </a:extLst>
          </p:cNvPr>
          <p:cNvSpPr txBox="1"/>
          <p:nvPr/>
        </p:nvSpPr>
        <p:spPr>
          <a:xfrm>
            <a:off x="4853214" y="3211603"/>
            <a:ext cx="1151277" cy="369332"/>
          </a:xfrm>
          <a:prstGeom prst="rect">
            <a:avLst/>
          </a:prstGeom>
        </p:spPr>
        <p:txBody>
          <a:bodyPr wrap="none" rtlCol="0">
            <a:spAutoFit/>
          </a:bodyPr>
          <a:lstStyle/>
          <a:p>
            <a:r>
              <a:rPr lang="en-US" dirty="0"/>
              <a:t>Thread 2</a:t>
            </a:r>
          </a:p>
        </p:txBody>
      </p:sp>
      <p:sp>
        <p:nvSpPr>
          <p:cNvPr id="42" name="Can 41">
            <a:extLst>
              <a:ext uri="{FF2B5EF4-FFF2-40B4-BE49-F238E27FC236}">
                <a16:creationId xmlns:a16="http://schemas.microsoft.com/office/drawing/2014/main" id="{B7F0AA86-147A-1945-BB74-28DE345A07C7}"/>
              </a:ext>
            </a:extLst>
          </p:cNvPr>
          <p:cNvSpPr/>
          <p:nvPr/>
        </p:nvSpPr>
        <p:spPr>
          <a:xfrm>
            <a:off x="5534348"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sp>
        <p:nvSpPr>
          <p:cNvPr id="51" name="Rounded Rectangle 50">
            <a:extLst>
              <a:ext uri="{FF2B5EF4-FFF2-40B4-BE49-F238E27FC236}">
                <a16:creationId xmlns:a16="http://schemas.microsoft.com/office/drawing/2014/main" id="{4F33DF03-A815-984C-A323-5A0CED741152}"/>
              </a:ext>
            </a:extLst>
          </p:cNvPr>
          <p:cNvSpPr/>
          <p:nvPr/>
        </p:nvSpPr>
        <p:spPr>
          <a:xfrm>
            <a:off x="8122039" y="3477525"/>
            <a:ext cx="3032449" cy="2022231"/>
          </a:xfrm>
          <a:prstGeom prst="roundRect">
            <a:avLst>
              <a:gd name="adj" fmla="val 9163"/>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52" name="TextBox 51">
            <a:extLst>
              <a:ext uri="{FF2B5EF4-FFF2-40B4-BE49-F238E27FC236}">
                <a16:creationId xmlns:a16="http://schemas.microsoft.com/office/drawing/2014/main" id="{BFA257F4-1288-5548-A44D-EF51EDCE51D1}"/>
              </a:ext>
            </a:extLst>
          </p:cNvPr>
          <p:cNvSpPr txBox="1"/>
          <p:nvPr/>
        </p:nvSpPr>
        <p:spPr>
          <a:xfrm>
            <a:off x="8299320" y="3211603"/>
            <a:ext cx="1151277" cy="369332"/>
          </a:xfrm>
          <a:prstGeom prst="rect">
            <a:avLst/>
          </a:prstGeom>
        </p:spPr>
        <p:txBody>
          <a:bodyPr wrap="none" rtlCol="0">
            <a:spAutoFit/>
          </a:bodyPr>
          <a:lstStyle/>
          <a:p>
            <a:r>
              <a:rPr lang="en-US" dirty="0"/>
              <a:t>Thread 3</a:t>
            </a:r>
          </a:p>
        </p:txBody>
      </p:sp>
      <p:sp>
        <p:nvSpPr>
          <p:cNvPr id="53" name="Can 52">
            <a:extLst>
              <a:ext uri="{FF2B5EF4-FFF2-40B4-BE49-F238E27FC236}">
                <a16:creationId xmlns:a16="http://schemas.microsoft.com/office/drawing/2014/main" id="{DA07DF31-A1E2-434F-8966-E284B5C0278E}"/>
              </a:ext>
            </a:extLst>
          </p:cNvPr>
          <p:cNvSpPr/>
          <p:nvPr/>
        </p:nvSpPr>
        <p:spPr>
          <a:xfrm>
            <a:off x="8980454" y="4020452"/>
            <a:ext cx="1315617" cy="998375"/>
          </a:xfrm>
          <a:prstGeom prst="ca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a:t>
            </a:r>
          </a:p>
          <a:p>
            <a:pPr algn="ctr"/>
            <a:r>
              <a:rPr lang="en-US" dirty="0"/>
              <a:t>Partition</a:t>
            </a:r>
          </a:p>
        </p:txBody>
      </p:sp>
      <p:cxnSp>
        <p:nvCxnSpPr>
          <p:cNvPr id="16" name="Straight Arrow Connector 15">
            <a:extLst>
              <a:ext uri="{FF2B5EF4-FFF2-40B4-BE49-F238E27FC236}">
                <a16:creationId xmlns:a16="http://schemas.microsoft.com/office/drawing/2014/main" id="{73660188-932D-5244-AB2B-2C6C0AB6B5F7}"/>
              </a:ext>
            </a:extLst>
          </p:cNvPr>
          <p:cNvCxnSpPr>
            <a:cxnSpLocks/>
            <a:stCxn id="40" idx="0"/>
            <a:endCxn id="11" idx="2"/>
          </p:cNvCxnSpPr>
          <p:nvPr/>
        </p:nvCxnSpPr>
        <p:spPr>
          <a:xfrm flipV="1">
            <a:off x="6192158" y="2593911"/>
            <a:ext cx="222638" cy="883614"/>
          </a:xfrm>
          <a:prstGeom prst="straightConnector1">
            <a:avLst/>
          </a:prstGeom>
          <a:ln w="76200">
            <a:solidFill>
              <a:schemeClr val="accent6"/>
            </a:solidFill>
            <a:tailEnd type="triangle"/>
          </a:ln>
        </p:spPr>
        <p:style>
          <a:lnRef idx="3">
            <a:schemeClr val="accent2"/>
          </a:lnRef>
          <a:fillRef idx="0">
            <a:schemeClr val="accent2"/>
          </a:fillRef>
          <a:effectRef idx="2">
            <a:schemeClr val="accent2"/>
          </a:effectRef>
          <a:fontRef idx="minor">
            <a:schemeClr val="tx1"/>
          </a:fontRef>
        </p:style>
      </p:cxnSp>
      <p:cxnSp>
        <p:nvCxnSpPr>
          <p:cNvPr id="24" name="Straight Arrow Connector 23">
            <a:extLst>
              <a:ext uri="{FF2B5EF4-FFF2-40B4-BE49-F238E27FC236}">
                <a16:creationId xmlns:a16="http://schemas.microsoft.com/office/drawing/2014/main" id="{60EE4E57-B94E-7448-95E4-9EC859414461}"/>
              </a:ext>
            </a:extLst>
          </p:cNvPr>
          <p:cNvCxnSpPr>
            <a:cxnSpLocks/>
            <a:stCxn id="51" idx="0"/>
            <a:endCxn id="11" idx="2"/>
          </p:cNvCxnSpPr>
          <p:nvPr/>
        </p:nvCxnSpPr>
        <p:spPr>
          <a:xfrm flipH="1" flipV="1">
            <a:off x="6414796" y="2593911"/>
            <a:ext cx="3223468" cy="883614"/>
          </a:xfrm>
          <a:prstGeom prst="straightConnector1">
            <a:avLst/>
          </a:prstGeom>
          <a:ln w="76200">
            <a:solidFill>
              <a:schemeClr val="accent5"/>
            </a:solidFill>
            <a:tailEnd type="triangle"/>
          </a:ln>
        </p:spPr>
        <p:style>
          <a:lnRef idx="3">
            <a:schemeClr val="accent2"/>
          </a:lnRef>
          <a:fillRef idx="0">
            <a:schemeClr val="accent2"/>
          </a:fillRef>
          <a:effectRef idx="2">
            <a:schemeClr val="accent2"/>
          </a:effectRef>
          <a:fontRef idx="minor">
            <a:schemeClr val="tx1"/>
          </a:fontRef>
        </p:style>
      </p:cxnSp>
      <p:cxnSp>
        <p:nvCxnSpPr>
          <p:cNvPr id="26" name="Straight Arrow Connector 25">
            <a:extLst>
              <a:ext uri="{FF2B5EF4-FFF2-40B4-BE49-F238E27FC236}">
                <a16:creationId xmlns:a16="http://schemas.microsoft.com/office/drawing/2014/main" id="{67C04EAC-7EB6-8E44-891C-3F384EC68E6B}"/>
              </a:ext>
            </a:extLst>
          </p:cNvPr>
          <p:cNvCxnSpPr>
            <a:cxnSpLocks/>
            <a:stCxn id="11" idx="2"/>
            <a:endCxn id="14" idx="0"/>
          </p:cNvCxnSpPr>
          <p:nvPr/>
        </p:nvCxnSpPr>
        <p:spPr>
          <a:xfrm flipH="1">
            <a:off x="2746052" y="2593911"/>
            <a:ext cx="3668744" cy="883614"/>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sp>
        <p:nvSpPr>
          <p:cNvPr id="20" name="TextBox 19">
            <a:extLst>
              <a:ext uri="{FF2B5EF4-FFF2-40B4-BE49-F238E27FC236}">
                <a16:creationId xmlns:a16="http://schemas.microsoft.com/office/drawing/2014/main" id="{575D7EB2-420F-6C4F-8439-0446DC2823DF}"/>
              </a:ext>
            </a:extLst>
          </p:cNvPr>
          <p:cNvSpPr txBox="1"/>
          <p:nvPr/>
        </p:nvSpPr>
        <p:spPr>
          <a:xfrm rot="20821525">
            <a:off x="3079116" y="2793554"/>
            <a:ext cx="2157963" cy="369332"/>
          </a:xfrm>
          <a:prstGeom prst="rect">
            <a:avLst/>
          </a:prstGeom>
        </p:spPr>
        <p:txBody>
          <a:bodyPr wrap="none" rtlCol="0">
            <a:spAutoFit/>
          </a:bodyPr>
          <a:lstStyle/>
          <a:p>
            <a:pPr algn="ctr"/>
            <a:r>
              <a:rPr lang="en-US" b="1" dirty="0"/>
              <a:t>Inconsistent read</a:t>
            </a:r>
          </a:p>
        </p:txBody>
      </p:sp>
      <p:sp>
        <p:nvSpPr>
          <p:cNvPr id="21" name="TextBox 20">
            <a:extLst>
              <a:ext uri="{FF2B5EF4-FFF2-40B4-BE49-F238E27FC236}">
                <a16:creationId xmlns:a16="http://schemas.microsoft.com/office/drawing/2014/main" id="{176A3055-583C-B445-8340-4CF4E08D0D33}"/>
              </a:ext>
            </a:extLst>
          </p:cNvPr>
          <p:cNvSpPr txBox="1"/>
          <p:nvPr/>
        </p:nvSpPr>
        <p:spPr>
          <a:xfrm>
            <a:off x="6972995" y="998824"/>
            <a:ext cx="4955203" cy="461665"/>
          </a:xfrm>
          <a:prstGeom prst="rect">
            <a:avLst/>
          </a:prstGeom>
        </p:spPr>
        <p:txBody>
          <a:bodyPr wrap="none" rtlCol="0">
            <a:spAutoFit/>
          </a:bodyPr>
          <a:lstStyle/>
          <a:p>
            <a:r>
              <a:rPr lang="en-US" sz="2400" b="1" dirty="0"/>
              <a:t>Individual entries </a:t>
            </a:r>
            <a:r>
              <a:rPr lang="en-US" sz="2400" dirty="0"/>
              <a:t>are consistent.</a:t>
            </a:r>
          </a:p>
        </p:txBody>
      </p:sp>
      <p:grpSp>
        <p:nvGrpSpPr>
          <p:cNvPr id="28" name="Group 27">
            <a:extLst>
              <a:ext uri="{FF2B5EF4-FFF2-40B4-BE49-F238E27FC236}">
                <a16:creationId xmlns:a16="http://schemas.microsoft.com/office/drawing/2014/main" id="{F8E458AE-CA51-7548-B466-D53818743625}"/>
              </a:ext>
            </a:extLst>
          </p:cNvPr>
          <p:cNvGrpSpPr/>
          <p:nvPr/>
        </p:nvGrpSpPr>
        <p:grpSpPr>
          <a:xfrm>
            <a:off x="7708382" y="406205"/>
            <a:ext cx="3108115" cy="503853"/>
            <a:chOff x="8311662" y="6207488"/>
            <a:chExt cx="3108115" cy="503853"/>
          </a:xfrm>
        </p:grpSpPr>
        <p:grpSp>
          <p:nvGrpSpPr>
            <p:cNvPr id="23" name="Group 22">
              <a:extLst>
                <a:ext uri="{FF2B5EF4-FFF2-40B4-BE49-F238E27FC236}">
                  <a16:creationId xmlns:a16="http://schemas.microsoft.com/office/drawing/2014/main" id="{39446A15-1093-DA45-A98A-8EB6A1DB702B}"/>
                </a:ext>
              </a:extLst>
            </p:cNvPr>
            <p:cNvGrpSpPr/>
            <p:nvPr/>
          </p:nvGrpSpPr>
          <p:grpSpPr>
            <a:xfrm>
              <a:off x="10729312" y="6207488"/>
              <a:ext cx="690465" cy="503853"/>
              <a:chOff x="8793256" y="6049023"/>
              <a:chExt cx="690465" cy="503853"/>
            </a:xfrm>
          </p:grpSpPr>
          <p:sp>
            <p:nvSpPr>
              <p:cNvPr id="32" name="Rectangle 31">
                <a:extLst>
                  <a:ext uri="{FF2B5EF4-FFF2-40B4-BE49-F238E27FC236}">
                    <a16:creationId xmlns:a16="http://schemas.microsoft.com/office/drawing/2014/main" id="{8EC434F6-D435-A74F-AAB7-AB43DB8FBD73}"/>
                  </a:ext>
                </a:extLst>
              </p:cNvPr>
              <p:cNvSpPr/>
              <p:nvPr/>
            </p:nvSpPr>
            <p:spPr>
              <a:xfrm>
                <a:off x="8793256" y="6049023"/>
                <a:ext cx="690465" cy="50385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BC557E18-8E4B-324C-A434-061F805E54E5}"/>
                  </a:ext>
                </a:extLst>
              </p:cNvPr>
              <p:cNvSpPr/>
              <p:nvPr/>
            </p:nvSpPr>
            <p:spPr>
              <a:xfrm>
                <a:off x="9144000" y="6049023"/>
                <a:ext cx="339720" cy="5038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grpSp>
        <p:sp>
          <p:nvSpPr>
            <p:cNvPr id="27" name="TextBox 26">
              <a:extLst>
                <a:ext uri="{FF2B5EF4-FFF2-40B4-BE49-F238E27FC236}">
                  <a16:creationId xmlns:a16="http://schemas.microsoft.com/office/drawing/2014/main" id="{B916596B-546C-0444-BFC2-372C5EDF34A0}"/>
                </a:ext>
              </a:extLst>
            </p:cNvPr>
            <p:cNvSpPr txBox="1"/>
            <p:nvPr/>
          </p:nvSpPr>
          <p:spPr>
            <a:xfrm>
              <a:off x="8311662" y="6274748"/>
              <a:ext cx="2417650" cy="369332"/>
            </a:xfrm>
            <a:prstGeom prst="rect">
              <a:avLst/>
            </a:prstGeom>
          </p:spPr>
          <p:txBody>
            <a:bodyPr wrap="none" rtlCol="0">
              <a:spAutoFit/>
            </a:bodyPr>
            <a:lstStyle/>
            <a:p>
              <a:r>
                <a:rPr lang="en-US" dirty="0"/>
                <a:t>No corrupted floats:</a:t>
              </a:r>
            </a:p>
          </p:txBody>
        </p:sp>
      </p:grpSp>
    </p:spTree>
    <p:extLst>
      <p:ext uri="{BB962C8B-B14F-4D97-AF65-F5344CB8AC3E}">
        <p14:creationId xmlns:p14="http://schemas.microsoft.com/office/powerpoint/2010/main" val="14454675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38E0D-A681-2148-A3AD-8D6E624D0086}"/>
              </a:ext>
            </a:extLst>
          </p:cNvPr>
          <p:cNvSpPr>
            <a:spLocks noGrp="1"/>
          </p:cNvSpPr>
          <p:nvPr>
            <p:ph type="title"/>
          </p:nvPr>
        </p:nvSpPr>
        <p:spPr/>
        <p:txBody>
          <a:bodyPr/>
          <a:lstStyle/>
          <a:p>
            <a:r>
              <a:rPr lang="en-US" dirty="0"/>
              <a:t>What to think about when reading?</a:t>
            </a:r>
          </a:p>
        </p:txBody>
      </p:sp>
      <p:sp>
        <p:nvSpPr>
          <p:cNvPr id="3" name="Content Placeholder 2">
            <a:extLst>
              <a:ext uri="{FF2B5EF4-FFF2-40B4-BE49-F238E27FC236}">
                <a16:creationId xmlns:a16="http://schemas.microsoft.com/office/drawing/2014/main" id="{475A2A29-DDE2-C847-9E05-CDAD2DAD4CDE}"/>
              </a:ext>
            </a:extLst>
          </p:cNvPr>
          <p:cNvSpPr>
            <a:spLocks noGrp="1"/>
          </p:cNvSpPr>
          <p:nvPr>
            <p:ph idx="1"/>
          </p:nvPr>
        </p:nvSpPr>
        <p:spPr/>
        <p:txBody>
          <a:bodyPr/>
          <a:lstStyle/>
          <a:p>
            <a:r>
              <a:rPr lang="en-US" dirty="0"/>
              <a:t>Implications in contemporary deep learning setting</a:t>
            </a:r>
          </a:p>
          <a:p>
            <a:pPr lvl="1"/>
            <a:r>
              <a:rPr lang="en-US" dirty="0"/>
              <a:t>TF/</a:t>
            </a:r>
            <a:r>
              <a:rPr lang="en-US" dirty="0" err="1"/>
              <a:t>Pytorch</a:t>
            </a:r>
            <a:r>
              <a:rPr lang="en-US" dirty="0"/>
              <a:t> training in PostgreSQL?</a:t>
            </a:r>
          </a:p>
          <a:p>
            <a:r>
              <a:rPr lang="en-US" dirty="0"/>
              <a:t>Implications on distributed training?</a:t>
            </a:r>
          </a:p>
          <a:p>
            <a:r>
              <a:rPr lang="en-US" dirty="0"/>
              <a:t>Multiplexed Reservoir Sampling </a:t>
            </a:r>
          </a:p>
          <a:p>
            <a:pPr lvl="1"/>
            <a:r>
              <a:rPr lang="en-US" dirty="0"/>
              <a:t>Relationship to </a:t>
            </a:r>
            <a:r>
              <a:rPr lang="en-US" b="1" dirty="0"/>
              <a:t>Replay Buffers</a:t>
            </a:r>
            <a:r>
              <a:rPr lang="en-US" dirty="0"/>
              <a:t> in RL</a:t>
            </a:r>
          </a:p>
          <a:p>
            <a:pPr lvl="1"/>
            <a:r>
              <a:rPr lang="en-US" dirty="0"/>
              <a:t>Could we leverage idea to mitigate data load to GPU?</a:t>
            </a:r>
          </a:p>
          <a:p>
            <a:pPr lvl="1"/>
            <a:endParaRPr lang="en-US" dirty="0"/>
          </a:p>
        </p:txBody>
      </p:sp>
    </p:spTree>
    <p:extLst>
      <p:ext uri="{BB962C8B-B14F-4D97-AF65-F5344CB8AC3E}">
        <p14:creationId xmlns:p14="http://schemas.microsoft.com/office/powerpoint/2010/main" val="3714930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C3041F-97AC-8A44-AD04-8FE71F19F8A3}"/>
              </a:ext>
            </a:extLst>
          </p:cNvPr>
          <p:cNvSpPr>
            <a:spLocks noGrp="1"/>
          </p:cNvSpPr>
          <p:nvPr>
            <p:ph type="title"/>
          </p:nvPr>
        </p:nvSpPr>
        <p:spPr/>
        <p:txBody>
          <a:bodyPr/>
          <a:lstStyle/>
          <a:p>
            <a:r>
              <a:rPr lang="en-US" dirty="0"/>
              <a:t>Materialization Optimizations for Feature Selection Workloads</a:t>
            </a:r>
          </a:p>
        </p:txBody>
      </p:sp>
      <p:sp>
        <p:nvSpPr>
          <p:cNvPr id="5" name="Text Placeholder 4">
            <a:extLst>
              <a:ext uri="{FF2B5EF4-FFF2-40B4-BE49-F238E27FC236}">
                <a16:creationId xmlns:a16="http://schemas.microsoft.com/office/drawing/2014/main" id="{DB9CEF0E-C17E-424E-B147-4610478BDB3E}"/>
              </a:ext>
            </a:extLst>
          </p:cNvPr>
          <p:cNvSpPr>
            <a:spLocks noGrp="1"/>
          </p:cNvSpPr>
          <p:nvPr>
            <p:ph type="body" idx="1"/>
          </p:nvPr>
        </p:nvSpPr>
        <p:spPr/>
        <p:txBody>
          <a:bodyPr/>
          <a:lstStyle/>
          <a:p>
            <a:r>
              <a:rPr lang="en-US" dirty="0"/>
              <a:t>Ce Zhang, Arun Kumar, Christopher </a:t>
            </a:r>
            <a:r>
              <a:rPr lang="en-US" dirty="0" err="1"/>
              <a:t>Ré</a:t>
            </a:r>
            <a:endParaRPr lang="en-US" dirty="0"/>
          </a:p>
        </p:txBody>
      </p:sp>
    </p:spTree>
    <p:extLst>
      <p:ext uri="{BB962C8B-B14F-4D97-AF65-F5344CB8AC3E}">
        <p14:creationId xmlns:p14="http://schemas.microsoft.com/office/powerpoint/2010/main" val="34490348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FE5DEF71-7906-9D42-BF7A-63C16315A517}"/>
              </a:ext>
            </a:extLst>
          </p:cNvPr>
          <p:cNvPicPr>
            <a:picLocks noChangeAspect="1"/>
          </p:cNvPicPr>
          <p:nvPr/>
        </p:nvPicPr>
        <p:blipFill>
          <a:blip r:embed="rId2"/>
          <a:stretch>
            <a:fillRect/>
          </a:stretch>
        </p:blipFill>
        <p:spPr>
          <a:xfrm>
            <a:off x="7285172" y="621434"/>
            <a:ext cx="4512590" cy="1624345"/>
          </a:xfrm>
          <a:prstGeom prst="rect">
            <a:avLst/>
          </a:prstGeom>
        </p:spPr>
      </p:pic>
      <p:sp>
        <p:nvSpPr>
          <p:cNvPr id="2" name="Title 1">
            <a:extLst>
              <a:ext uri="{FF2B5EF4-FFF2-40B4-BE49-F238E27FC236}">
                <a16:creationId xmlns:a16="http://schemas.microsoft.com/office/drawing/2014/main" id="{5169D4DA-1750-6445-9AEE-B0B7F50880C7}"/>
              </a:ext>
            </a:extLst>
          </p:cNvPr>
          <p:cNvSpPr>
            <a:spLocks noGrp="1"/>
          </p:cNvSpPr>
          <p:nvPr>
            <p:ph type="title"/>
          </p:nvPr>
        </p:nvSpPr>
        <p:spPr>
          <a:xfrm>
            <a:off x="334485" y="439768"/>
            <a:ext cx="7898214" cy="1325563"/>
          </a:xfrm>
        </p:spPr>
        <p:txBody>
          <a:bodyPr>
            <a:normAutofit fontScale="90000"/>
          </a:bodyPr>
          <a:lstStyle/>
          <a:p>
            <a:r>
              <a:rPr lang="en-US" dirty="0"/>
              <a:t>Materialization Optimizations for Feature Selection Workloads</a:t>
            </a:r>
          </a:p>
        </p:txBody>
      </p:sp>
      <p:sp>
        <p:nvSpPr>
          <p:cNvPr id="3" name="Content Placeholder 2">
            <a:extLst>
              <a:ext uri="{FF2B5EF4-FFF2-40B4-BE49-F238E27FC236}">
                <a16:creationId xmlns:a16="http://schemas.microsoft.com/office/drawing/2014/main" id="{DE3994DB-B0B1-9D48-AB79-68FE4E118C68}"/>
              </a:ext>
            </a:extLst>
          </p:cNvPr>
          <p:cNvSpPr>
            <a:spLocks noGrp="1"/>
          </p:cNvSpPr>
          <p:nvPr>
            <p:ph idx="1"/>
          </p:nvPr>
        </p:nvSpPr>
        <p:spPr>
          <a:xfrm>
            <a:off x="552450" y="2310485"/>
            <a:ext cx="11353801" cy="4421502"/>
          </a:xfrm>
        </p:spPr>
        <p:txBody>
          <a:bodyPr>
            <a:normAutofit/>
          </a:bodyPr>
          <a:lstStyle/>
          <a:p>
            <a:r>
              <a:rPr lang="en-US" b="1" dirty="0"/>
              <a:t>Context: </a:t>
            </a:r>
            <a:r>
              <a:rPr lang="en-US" dirty="0">
                <a:sym typeface="Wingdings" pitchFamily="2" charset="2"/>
              </a:rPr>
              <a:t>feature selection using R scripts dominate machine learning workloads  substantial opportunity for reuse!</a:t>
            </a:r>
            <a:endParaRPr lang="en-US" dirty="0"/>
          </a:p>
          <a:p>
            <a:r>
              <a:rPr lang="en-US" b="1" dirty="0"/>
              <a:t>Key Idea:</a:t>
            </a:r>
            <a:r>
              <a:rPr lang="en-US" dirty="0"/>
              <a:t> Rich </a:t>
            </a:r>
            <a:r>
              <a:rPr lang="en-US" b="1" dirty="0"/>
              <a:t>tradeoff space </a:t>
            </a:r>
            <a:r>
              <a:rPr lang="en-US" dirty="0"/>
              <a:t>of what to </a:t>
            </a:r>
            <a:r>
              <a:rPr lang="en-US" b="1" dirty="0"/>
              <a:t>materialize</a:t>
            </a:r>
            <a:r>
              <a:rPr lang="en-US" dirty="0"/>
              <a:t>, how to leverage </a:t>
            </a:r>
            <a:r>
              <a:rPr lang="en-US" b="1" dirty="0"/>
              <a:t>sampling</a:t>
            </a:r>
            <a:r>
              <a:rPr lang="en-US" dirty="0"/>
              <a:t>, and </a:t>
            </a:r>
            <a:r>
              <a:rPr lang="en-US" b="1" dirty="0"/>
              <a:t>reuse computation</a:t>
            </a:r>
          </a:p>
          <a:p>
            <a:r>
              <a:rPr lang="en-US" b="1" dirty="0"/>
              <a:t>Contribution:</a:t>
            </a:r>
            <a:r>
              <a:rPr lang="en-US" dirty="0"/>
              <a:t> this paper demonstrates the advantages of exploring the tradeoff space and describes ways in which various operations interact.</a:t>
            </a:r>
          </a:p>
          <a:p>
            <a:endParaRPr lang="en-US" i="1" dirty="0"/>
          </a:p>
          <a:p>
            <a:pPr lvl="1"/>
            <a:endParaRPr lang="en-US" b="1" dirty="0"/>
          </a:p>
        </p:txBody>
      </p:sp>
    </p:spTree>
    <p:extLst>
      <p:ext uri="{BB962C8B-B14F-4D97-AF65-F5344CB8AC3E}">
        <p14:creationId xmlns:p14="http://schemas.microsoft.com/office/powerpoint/2010/main" val="30500382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5348A-3574-C548-8B6C-0718D1E6AE95}"/>
              </a:ext>
            </a:extLst>
          </p:cNvPr>
          <p:cNvSpPr>
            <a:spLocks noGrp="1"/>
          </p:cNvSpPr>
          <p:nvPr>
            <p:ph type="title"/>
          </p:nvPr>
        </p:nvSpPr>
        <p:spPr/>
        <p:txBody>
          <a:bodyPr/>
          <a:lstStyle/>
          <a:p>
            <a:r>
              <a:rPr lang="en-US" dirty="0"/>
              <a:t>Problem Formulation </a:t>
            </a:r>
          </a:p>
        </p:txBody>
      </p:sp>
      <p:sp>
        <p:nvSpPr>
          <p:cNvPr id="3" name="Content Placeholder 2">
            <a:extLst>
              <a:ext uri="{FF2B5EF4-FFF2-40B4-BE49-F238E27FC236}">
                <a16:creationId xmlns:a16="http://schemas.microsoft.com/office/drawing/2014/main" id="{5F34C3B0-C223-404D-9564-97A8E5A9463F}"/>
              </a:ext>
            </a:extLst>
          </p:cNvPr>
          <p:cNvSpPr>
            <a:spLocks noGrp="1"/>
          </p:cNvSpPr>
          <p:nvPr>
            <p:ph idx="1"/>
          </p:nvPr>
        </p:nvSpPr>
        <p:spPr>
          <a:xfrm>
            <a:off x="5455404" y="1558854"/>
            <a:ext cx="6509288" cy="5097668"/>
          </a:xfrm>
        </p:spPr>
        <p:txBody>
          <a:bodyPr>
            <a:normAutofit/>
          </a:bodyPr>
          <a:lstStyle/>
          <a:p>
            <a:r>
              <a:rPr lang="en-US" dirty="0"/>
              <a:t>Solve </a:t>
            </a:r>
            <a:r>
              <a:rPr lang="en-US" b="1" dirty="0"/>
              <a:t>multiple problems</a:t>
            </a:r>
            <a:r>
              <a:rPr lang="en-US" dirty="0"/>
              <a:t> for </a:t>
            </a:r>
            <a:r>
              <a:rPr lang="en-US" b="1" dirty="0"/>
              <a:t>subsets</a:t>
            </a:r>
            <a:r>
              <a:rPr lang="en-US" dirty="0"/>
              <a:t> of </a:t>
            </a:r>
            <a:r>
              <a:rPr lang="en-US" b="1" dirty="0"/>
              <a:t>rows</a:t>
            </a:r>
            <a:r>
              <a:rPr lang="en-US" dirty="0"/>
              <a:t> and </a:t>
            </a:r>
            <a:r>
              <a:rPr lang="en-US" b="1" dirty="0"/>
              <a:t>columns</a:t>
            </a:r>
            <a:r>
              <a:rPr lang="en-US" dirty="0"/>
              <a:t> of original data</a:t>
            </a:r>
          </a:p>
          <a:p>
            <a:r>
              <a:rPr lang="en-US" dirty="0"/>
              <a:t>Block consists of:</a:t>
            </a:r>
          </a:p>
          <a:p>
            <a:pPr lvl="1"/>
            <a:r>
              <a:rPr lang="en-US" dirty="0"/>
              <a:t>Loss functions L</a:t>
            </a:r>
          </a:p>
          <a:p>
            <a:pPr lvl="1"/>
            <a:r>
              <a:rPr lang="en-US" b="1" dirty="0"/>
              <a:t>Set of Sets</a:t>
            </a:r>
            <a:r>
              <a:rPr lang="en-US" dirty="0"/>
              <a:t> of Rows / Columns </a:t>
            </a:r>
          </a:p>
          <a:p>
            <a:pPr lvl="1"/>
            <a:r>
              <a:rPr lang="en-US" dirty="0"/>
              <a:t>Accuracies ϵ </a:t>
            </a:r>
          </a:p>
          <a:p>
            <a:r>
              <a:rPr lang="en-US" dirty="0"/>
              <a:t>Explore </a:t>
            </a:r>
            <a:r>
              <a:rPr lang="en-US" b="1" dirty="0"/>
              <a:t>optimizations</a:t>
            </a:r>
            <a:r>
              <a:rPr lang="en-US" dirty="0"/>
              <a:t> targeted at solving the </a:t>
            </a:r>
            <a:r>
              <a:rPr lang="en-US" b="1" dirty="0"/>
              <a:t>related</a:t>
            </a:r>
            <a:r>
              <a:rPr lang="en-US" dirty="0"/>
              <a:t> </a:t>
            </a:r>
            <a:r>
              <a:rPr lang="en-US" b="1" dirty="0"/>
              <a:t>problems</a:t>
            </a:r>
          </a:p>
          <a:p>
            <a:pPr lvl="1"/>
            <a:r>
              <a:rPr lang="en-US" b="1" dirty="0"/>
              <a:t>Materialization, Sampling, </a:t>
            </a:r>
            <a:br>
              <a:rPr lang="en-US" b="1" dirty="0"/>
            </a:br>
            <a:r>
              <a:rPr lang="en-US" b="1" dirty="0"/>
              <a:t>Compute reuse</a:t>
            </a:r>
          </a:p>
          <a:p>
            <a:pPr lvl="1"/>
            <a:endParaRPr lang="en-US" dirty="0"/>
          </a:p>
          <a:p>
            <a:pPr lvl="1"/>
            <a:endParaRPr lang="en-US" dirty="0"/>
          </a:p>
        </p:txBody>
      </p:sp>
      <p:graphicFrame>
        <p:nvGraphicFramePr>
          <p:cNvPr id="4" name="Table 3">
            <a:extLst>
              <a:ext uri="{FF2B5EF4-FFF2-40B4-BE49-F238E27FC236}">
                <a16:creationId xmlns:a16="http://schemas.microsoft.com/office/drawing/2014/main" id="{C2EDEBD3-C8DA-EC4C-AF6D-3D075C4973BA}"/>
              </a:ext>
            </a:extLst>
          </p:cNvPr>
          <p:cNvGraphicFramePr>
            <a:graphicFrameLocks noGrp="1"/>
          </p:cNvGraphicFramePr>
          <p:nvPr>
            <p:extLst>
              <p:ext uri="{D42A27DB-BD31-4B8C-83A1-F6EECF244321}">
                <p14:modId xmlns:p14="http://schemas.microsoft.com/office/powerpoint/2010/main" val="1819372151"/>
              </p:ext>
            </p:extLst>
          </p:nvPr>
        </p:nvGraphicFramePr>
        <p:xfrm>
          <a:off x="1118084" y="2020519"/>
          <a:ext cx="2815314" cy="1854200"/>
        </p:xfrm>
        <a:graphic>
          <a:graphicData uri="http://schemas.openxmlformats.org/drawingml/2006/table">
            <a:tbl>
              <a:tblPr firstRow="1" bandRow="1">
                <a:tableStyleId>{5C22544A-7EE6-4342-B048-85BDC9FD1C3A}</a:tableStyleId>
              </a:tblPr>
              <a:tblGrid>
                <a:gridCol w="469219">
                  <a:extLst>
                    <a:ext uri="{9D8B030D-6E8A-4147-A177-3AD203B41FA5}">
                      <a16:colId xmlns:a16="http://schemas.microsoft.com/office/drawing/2014/main" val="3380832511"/>
                    </a:ext>
                  </a:extLst>
                </a:gridCol>
                <a:gridCol w="469219">
                  <a:extLst>
                    <a:ext uri="{9D8B030D-6E8A-4147-A177-3AD203B41FA5}">
                      <a16:colId xmlns:a16="http://schemas.microsoft.com/office/drawing/2014/main" val="1408757550"/>
                    </a:ext>
                  </a:extLst>
                </a:gridCol>
                <a:gridCol w="469219">
                  <a:extLst>
                    <a:ext uri="{9D8B030D-6E8A-4147-A177-3AD203B41FA5}">
                      <a16:colId xmlns:a16="http://schemas.microsoft.com/office/drawing/2014/main" val="872031176"/>
                    </a:ext>
                  </a:extLst>
                </a:gridCol>
                <a:gridCol w="469219">
                  <a:extLst>
                    <a:ext uri="{9D8B030D-6E8A-4147-A177-3AD203B41FA5}">
                      <a16:colId xmlns:a16="http://schemas.microsoft.com/office/drawing/2014/main" val="302096349"/>
                    </a:ext>
                  </a:extLst>
                </a:gridCol>
                <a:gridCol w="469219">
                  <a:extLst>
                    <a:ext uri="{9D8B030D-6E8A-4147-A177-3AD203B41FA5}">
                      <a16:colId xmlns:a16="http://schemas.microsoft.com/office/drawing/2014/main" val="1434322982"/>
                    </a:ext>
                  </a:extLst>
                </a:gridCol>
                <a:gridCol w="469219">
                  <a:extLst>
                    <a:ext uri="{9D8B030D-6E8A-4147-A177-3AD203B41FA5}">
                      <a16:colId xmlns:a16="http://schemas.microsoft.com/office/drawing/2014/main" val="2862726946"/>
                    </a:ext>
                  </a:extLst>
                </a:gridCol>
              </a:tblGrid>
              <a:tr h="370840">
                <a:tc>
                  <a:txBody>
                    <a:bodyPr/>
                    <a:lstStyle/>
                    <a:p>
                      <a:endParaRPr lang="en-US" dirty="0"/>
                    </a:p>
                  </a:txBody>
                  <a:tcPr/>
                </a:tc>
                <a:tc>
                  <a:txBody>
                    <a:bodyPr/>
                    <a:lstStyle/>
                    <a:p>
                      <a:r>
                        <a:rPr lang="en-US" dirty="0"/>
                        <a:t>f</a:t>
                      </a:r>
                      <a:r>
                        <a:rPr lang="en-US" baseline="-25000" dirty="0"/>
                        <a:t>1</a:t>
                      </a:r>
                      <a:endParaRPr lang="en-US" dirty="0"/>
                    </a:p>
                  </a:txBody>
                  <a:tcPr/>
                </a:tc>
                <a:tc>
                  <a:txBody>
                    <a:bodyPr/>
                    <a:lstStyle/>
                    <a:p>
                      <a:r>
                        <a:rPr lang="en-US" dirty="0"/>
                        <a:t>f</a:t>
                      </a:r>
                      <a:r>
                        <a:rPr lang="en-US" baseline="-25000" dirty="0"/>
                        <a:t>2</a:t>
                      </a:r>
                      <a:endParaRPr lang="en-US" dirty="0"/>
                    </a:p>
                  </a:txBody>
                  <a:tcPr/>
                </a:tc>
                <a:tc>
                  <a:txBody>
                    <a:bodyPr/>
                    <a:lstStyle/>
                    <a:p>
                      <a:r>
                        <a:rPr lang="en-US" dirty="0"/>
                        <a:t>f</a:t>
                      </a:r>
                      <a:r>
                        <a:rPr lang="en-US" baseline="-25000" dirty="0"/>
                        <a:t>3</a:t>
                      </a:r>
                      <a:endParaRPr lang="en-US" dirty="0"/>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dirty="0"/>
                        <a:t>f</a:t>
                      </a:r>
                      <a:r>
                        <a:rPr lang="en-US" baseline="-25000" dirty="0"/>
                        <a:t>4</a:t>
                      </a:r>
                      <a:endParaRPr lang="en-US" dirty="0"/>
                    </a:p>
                  </a:txBody>
                  <a:tcPr/>
                </a:tc>
                <a:tc>
                  <a:txBody>
                    <a:bodyPr/>
                    <a:lstStyle/>
                    <a:p>
                      <a:r>
                        <a:rPr lang="en-US" dirty="0"/>
                        <a:t>f</a:t>
                      </a:r>
                      <a:r>
                        <a:rPr lang="en-US" baseline="-25000" dirty="0"/>
                        <a:t>5</a:t>
                      </a:r>
                      <a:endParaRPr lang="en-US" dirty="0"/>
                    </a:p>
                  </a:txBody>
                  <a:tcPr/>
                </a:tc>
                <a:extLst>
                  <a:ext uri="{0D108BD9-81ED-4DB2-BD59-A6C34878D82A}">
                    <a16:rowId xmlns:a16="http://schemas.microsoft.com/office/drawing/2014/main" val="2233497444"/>
                  </a:ext>
                </a:extLst>
              </a:tr>
              <a:tr h="370840">
                <a:tc>
                  <a:txBody>
                    <a:bodyPr/>
                    <a:lstStyle/>
                    <a:p>
                      <a:r>
                        <a:rPr lang="en-US" dirty="0"/>
                        <a:t>r</a:t>
                      </a:r>
                      <a:r>
                        <a:rPr lang="en-US" baseline="-25000" dirty="0"/>
                        <a:t>1</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463645097"/>
                  </a:ext>
                </a:extLst>
              </a:tr>
              <a:tr h="370840">
                <a:tc>
                  <a:txBody>
                    <a:bodyPr/>
                    <a:lstStyle/>
                    <a:p>
                      <a:r>
                        <a:rPr lang="en-US" dirty="0"/>
                        <a:t>r</a:t>
                      </a:r>
                      <a:r>
                        <a:rPr lang="en-US" baseline="-25000" dirty="0"/>
                        <a:t>2</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339345557"/>
                  </a:ext>
                </a:extLst>
              </a:tr>
              <a:tr h="370840">
                <a:tc>
                  <a:txBody>
                    <a:bodyPr/>
                    <a:lstStyle/>
                    <a:p>
                      <a:r>
                        <a:rPr lang="en-US" dirty="0"/>
                        <a:t>r</a:t>
                      </a:r>
                      <a:r>
                        <a:rPr lang="en-US" baseline="-25000" dirty="0"/>
                        <a:t>3</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415893555"/>
                  </a:ext>
                </a:extLst>
              </a:tr>
              <a:tr h="370840">
                <a:tc>
                  <a:txBody>
                    <a:bodyPr/>
                    <a:lstStyle/>
                    <a:p>
                      <a:r>
                        <a:rPr lang="en-US" dirty="0"/>
                        <a:t>r</a:t>
                      </a:r>
                      <a:r>
                        <a:rPr lang="en-US" baseline="-25000" dirty="0"/>
                        <a:t>4</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2405842842"/>
                  </a:ext>
                </a:extLst>
              </a:tr>
            </a:tbl>
          </a:graphicData>
        </a:graphic>
      </p:graphicFrame>
      <p:sp>
        <p:nvSpPr>
          <p:cNvPr id="5" name="TextBox 4">
            <a:extLst>
              <a:ext uri="{FF2B5EF4-FFF2-40B4-BE49-F238E27FC236}">
                <a16:creationId xmlns:a16="http://schemas.microsoft.com/office/drawing/2014/main" id="{656398DF-4AA9-B441-8A68-CC0F21426AE6}"/>
              </a:ext>
            </a:extLst>
          </p:cNvPr>
          <p:cNvSpPr txBox="1"/>
          <p:nvPr/>
        </p:nvSpPr>
        <p:spPr>
          <a:xfrm>
            <a:off x="524628" y="1558854"/>
            <a:ext cx="938077" cy="461665"/>
          </a:xfrm>
          <a:prstGeom prst="rect">
            <a:avLst/>
          </a:prstGeom>
        </p:spPr>
        <p:txBody>
          <a:bodyPr wrap="none" rtlCol="0">
            <a:spAutoFit/>
          </a:bodyPr>
          <a:lstStyle/>
          <a:p>
            <a:r>
              <a:rPr lang="en-US" sz="2400" dirty="0"/>
              <a:t>Data</a:t>
            </a:r>
          </a:p>
        </p:txBody>
      </p:sp>
      <p:sp>
        <p:nvSpPr>
          <p:cNvPr id="6" name="TextBox 5">
            <a:extLst>
              <a:ext uri="{FF2B5EF4-FFF2-40B4-BE49-F238E27FC236}">
                <a16:creationId xmlns:a16="http://schemas.microsoft.com/office/drawing/2014/main" id="{852AFCB2-8B64-0947-81CB-314014C6BB0C}"/>
              </a:ext>
            </a:extLst>
          </p:cNvPr>
          <p:cNvSpPr txBox="1"/>
          <p:nvPr/>
        </p:nvSpPr>
        <p:spPr>
          <a:xfrm>
            <a:off x="552450" y="2191721"/>
            <a:ext cx="559769" cy="369332"/>
          </a:xfrm>
          <a:prstGeom prst="rect">
            <a:avLst/>
          </a:prstGeom>
        </p:spPr>
        <p:txBody>
          <a:bodyPr wrap="none" rtlCol="0">
            <a:spAutoFit/>
          </a:bodyPr>
          <a:lstStyle/>
          <a:p>
            <a:r>
              <a:rPr lang="en-US" dirty="0"/>
              <a:t>A =</a:t>
            </a:r>
          </a:p>
        </p:txBody>
      </p:sp>
      <p:sp>
        <p:nvSpPr>
          <p:cNvPr id="7" name="TextBox 6">
            <a:extLst>
              <a:ext uri="{FF2B5EF4-FFF2-40B4-BE49-F238E27FC236}">
                <a16:creationId xmlns:a16="http://schemas.microsoft.com/office/drawing/2014/main" id="{93AB44E5-E4D7-7E42-8C3A-639B9F9687D5}"/>
              </a:ext>
            </a:extLst>
          </p:cNvPr>
          <p:cNvSpPr txBox="1"/>
          <p:nvPr/>
        </p:nvSpPr>
        <p:spPr>
          <a:xfrm>
            <a:off x="3933398" y="2191721"/>
            <a:ext cx="559769" cy="369332"/>
          </a:xfrm>
          <a:prstGeom prst="rect">
            <a:avLst/>
          </a:prstGeom>
        </p:spPr>
        <p:txBody>
          <a:bodyPr wrap="none" rtlCol="0">
            <a:spAutoFit/>
          </a:bodyPr>
          <a:lstStyle/>
          <a:p>
            <a:r>
              <a:rPr lang="en-US" dirty="0"/>
              <a:t>b =</a:t>
            </a:r>
          </a:p>
        </p:txBody>
      </p:sp>
      <p:graphicFrame>
        <p:nvGraphicFramePr>
          <p:cNvPr id="8" name="Table 7">
            <a:extLst>
              <a:ext uri="{FF2B5EF4-FFF2-40B4-BE49-F238E27FC236}">
                <a16:creationId xmlns:a16="http://schemas.microsoft.com/office/drawing/2014/main" id="{D4424544-A228-C24A-850F-3D8CCFE1D3DD}"/>
              </a:ext>
            </a:extLst>
          </p:cNvPr>
          <p:cNvGraphicFramePr>
            <a:graphicFrameLocks noGrp="1"/>
          </p:cNvGraphicFramePr>
          <p:nvPr>
            <p:extLst>
              <p:ext uri="{D42A27DB-BD31-4B8C-83A1-F6EECF244321}">
                <p14:modId xmlns:p14="http://schemas.microsoft.com/office/powerpoint/2010/main" val="3191486535"/>
              </p:ext>
            </p:extLst>
          </p:nvPr>
        </p:nvGraphicFramePr>
        <p:xfrm>
          <a:off x="4418555" y="2020519"/>
          <a:ext cx="509235" cy="1854200"/>
        </p:xfrm>
        <a:graphic>
          <a:graphicData uri="http://schemas.openxmlformats.org/drawingml/2006/table">
            <a:tbl>
              <a:tblPr firstRow="1" bandRow="1">
                <a:tableStyleId>{5C22544A-7EE6-4342-B048-85BDC9FD1C3A}</a:tableStyleId>
              </a:tblPr>
              <a:tblGrid>
                <a:gridCol w="509235">
                  <a:extLst>
                    <a:ext uri="{9D8B030D-6E8A-4147-A177-3AD203B41FA5}">
                      <a16:colId xmlns:a16="http://schemas.microsoft.com/office/drawing/2014/main" val="3176169710"/>
                    </a:ext>
                  </a:extLst>
                </a:gridCol>
              </a:tblGrid>
              <a:tr h="370840">
                <a:tc>
                  <a:txBody>
                    <a:bodyPr/>
                    <a:lstStyle/>
                    <a:p>
                      <a:r>
                        <a:rPr lang="en-US" dirty="0"/>
                        <a:t>b</a:t>
                      </a:r>
                    </a:p>
                  </a:txBody>
                  <a:tcPr/>
                </a:tc>
                <a:extLst>
                  <a:ext uri="{0D108BD9-81ED-4DB2-BD59-A6C34878D82A}">
                    <a16:rowId xmlns:a16="http://schemas.microsoft.com/office/drawing/2014/main" val="3644827425"/>
                  </a:ext>
                </a:extLst>
              </a:tr>
              <a:tr h="370840">
                <a:tc>
                  <a:txBody>
                    <a:bodyPr/>
                    <a:lstStyle/>
                    <a:p>
                      <a:endParaRPr lang="en-US" dirty="0"/>
                    </a:p>
                  </a:txBody>
                  <a:tcPr/>
                </a:tc>
                <a:extLst>
                  <a:ext uri="{0D108BD9-81ED-4DB2-BD59-A6C34878D82A}">
                    <a16:rowId xmlns:a16="http://schemas.microsoft.com/office/drawing/2014/main" val="3284529596"/>
                  </a:ext>
                </a:extLst>
              </a:tr>
              <a:tr h="370840">
                <a:tc>
                  <a:txBody>
                    <a:bodyPr/>
                    <a:lstStyle/>
                    <a:p>
                      <a:endParaRPr lang="en-US"/>
                    </a:p>
                  </a:txBody>
                  <a:tcPr/>
                </a:tc>
                <a:extLst>
                  <a:ext uri="{0D108BD9-81ED-4DB2-BD59-A6C34878D82A}">
                    <a16:rowId xmlns:a16="http://schemas.microsoft.com/office/drawing/2014/main" val="3341626444"/>
                  </a:ext>
                </a:extLst>
              </a:tr>
              <a:tr h="370840">
                <a:tc>
                  <a:txBody>
                    <a:bodyPr/>
                    <a:lstStyle/>
                    <a:p>
                      <a:endParaRPr lang="en-US" dirty="0"/>
                    </a:p>
                  </a:txBody>
                  <a:tcPr/>
                </a:tc>
                <a:extLst>
                  <a:ext uri="{0D108BD9-81ED-4DB2-BD59-A6C34878D82A}">
                    <a16:rowId xmlns:a16="http://schemas.microsoft.com/office/drawing/2014/main" val="3568895162"/>
                  </a:ext>
                </a:extLst>
              </a:tr>
              <a:tr h="370840">
                <a:tc>
                  <a:txBody>
                    <a:bodyPr/>
                    <a:lstStyle/>
                    <a:p>
                      <a:endParaRPr lang="en-US" dirty="0"/>
                    </a:p>
                  </a:txBody>
                  <a:tcPr/>
                </a:tc>
                <a:extLst>
                  <a:ext uri="{0D108BD9-81ED-4DB2-BD59-A6C34878D82A}">
                    <a16:rowId xmlns:a16="http://schemas.microsoft.com/office/drawing/2014/main" val="4116178245"/>
                  </a:ext>
                </a:extLst>
              </a:tr>
            </a:tbl>
          </a:graphicData>
        </a:graphic>
      </p:graphicFrame>
      <p:grpSp>
        <p:nvGrpSpPr>
          <p:cNvPr id="28" name="Group 27">
            <a:extLst>
              <a:ext uri="{FF2B5EF4-FFF2-40B4-BE49-F238E27FC236}">
                <a16:creationId xmlns:a16="http://schemas.microsoft.com/office/drawing/2014/main" id="{C5550AE7-7AD0-6648-A2B3-BEF1F6EEFAE8}"/>
              </a:ext>
            </a:extLst>
          </p:cNvPr>
          <p:cNvGrpSpPr/>
          <p:nvPr/>
        </p:nvGrpSpPr>
        <p:grpSpPr>
          <a:xfrm>
            <a:off x="524628" y="4002519"/>
            <a:ext cx="4496152" cy="1182376"/>
            <a:chOff x="524628" y="4002519"/>
            <a:chExt cx="4496152" cy="1182376"/>
          </a:xfrm>
        </p:grpSpPr>
        <p:pic>
          <p:nvPicPr>
            <p:cNvPr id="9" name="Picture 8">
              <a:extLst>
                <a:ext uri="{FF2B5EF4-FFF2-40B4-BE49-F238E27FC236}">
                  <a16:creationId xmlns:a16="http://schemas.microsoft.com/office/drawing/2014/main" id="{CE70ED31-5186-8F48-9139-A659C1ACD3B2}"/>
                </a:ext>
              </a:extLst>
            </p:cNvPr>
            <p:cNvPicPr>
              <a:picLocks noChangeAspect="1"/>
            </p:cNvPicPr>
            <p:nvPr/>
          </p:nvPicPr>
          <p:blipFill>
            <a:blip r:embed="rId3"/>
            <a:stretch>
              <a:fillRect/>
            </a:stretch>
          </p:blipFill>
          <p:spPr>
            <a:xfrm>
              <a:off x="770531" y="4543053"/>
              <a:ext cx="4250249" cy="641842"/>
            </a:xfrm>
            <a:prstGeom prst="rect">
              <a:avLst/>
            </a:prstGeom>
          </p:spPr>
        </p:pic>
        <p:sp>
          <p:nvSpPr>
            <p:cNvPr id="10" name="TextBox 9">
              <a:extLst>
                <a:ext uri="{FF2B5EF4-FFF2-40B4-BE49-F238E27FC236}">
                  <a16:creationId xmlns:a16="http://schemas.microsoft.com/office/drawing/2014/main" id="{3F5D769A-D15E-914D-9FAE-F001378CE804}"/>
                </a:ext>
              </a:extLst>
            </p:cNvPr>
            <p:cNvSpPr txBox="1"/>
            <p:nvPr/>
          </p:nvSpPr>
          <p:spPr>
            <a:xfrm>
              <a:off x="524628" y="4002519"/>
              <a:ext cx="4283545" cy="461665"/>
            </a:xfrm>
            <a:prstGeom prst="rect">
              <a:avLst/>
            </a:prstGeom>
          </p:spPr>
          <p:txBody>
            <a:bodyPr wrap="none" rtlCol="0">
              <a:spAutoFit/>
            </a:bodyPr>
            <a:lstStyle/>
            <a:p>
              <a:r>
                <a:rPr lang="en-US" sz="2400" dirty="0"/>
                <a:t>Solve (within ϵ of optimum)</a:t>
              </a:r>
            </a:p>
          </p:txBody>
        </p:sp>
      </p:grpSp>
      <p:sp>
        <p:nvSpPr>
          <p:cNvPr id="11" name="TextBox 10">
            <a:extLst>
              <a:ext uri="{FF2B5EF4-FFF2-40B4-BE49-F238E27FC236}">
                <a16:creationId xmlns:a16="http://schemas.microsoft.com/office/drawing/2014/main" id="{411F1818-C5F0-A848-A62D-ED8D72A1EFBD}"/>
              </a:ext>
            </a:extLst>
          </p:cNvPr>
          <p:cNvSpPr txBox="1"/>
          <p:nvPr/>
        </p:nvSpPr>
        <p:spPr>
          <a:xfrm>
            <a:off x="524628" y="5327809"/>
            <a:ext cx="1784463" cy="461665"/>
          </a:xfrm>
          <a:prstGeom prst="rect">
            <a:avLst/>
          </a:prstGeom>
        </p:spPr>
        <p:txBody>
          <a:bodyPr wrap="none" rtlCol="0">
            <a:spAutoFit/>
          </a:bodyPr>
          <a:lstStyle/>
          <a:p>
            <a:r>
              <a:rPr lang="en-US" sz="2400" dirty="0"/>
              <a:t>For each t:</a:t>
            </a:r>
          </a:p>
        </p:txBody>
      </p:sp>
      <p:pic>
        <p:nvPicPr>
          <p:cNvPr id="13" name="Picture 12">
            <a:extLst>
              <a:ext uri="{FF2B5EF4-FFF2-40B4-BE49-F238E27FC236}">
                <a16:creationId xmlns:a16="http://schemas.microsoft.com/office/drawing/2014/main" id="{ADA37EC6-F473-4943-A331-BFE0FBCA3E50}"/>
              </a:ext>
            </a:extLst>
          </p:cNvPr>
          <p:cNvPicPr>
            <a:picLocks noChangeAspect="1"/>
          </p:cNvPicPr>
          <p:nvPr/>
        </p:nvPicPr>
        <p:blipFill>
          <a:blip r:embed="rId4"/>
          <a:stretch>
            <a:fillRect/>
          </a:stretch>
        </p:blipFill>
        <p:spPr>
          <a:xfrm>
            <a:off x="761762" y="5830870"/>
            <a:ext cx="1845327" cy="605718"/>
          </a:xfrm>
          <a:prstGeom prst="rect">
            <a:avLst/>
          </a:prstGeom>
        </p:spPr>
      </p:pic>
      <p:grpSp>
        <p:nvGrpSpPr>
          <p:cNvPr id="26" name="Group 25">
            <a:extLst>
              <a:ext uri="{FF2B5EF4-FFF2-40B4-BE49-F238E27FC236}">
                <a16:creationId xmlns:a16="http://schemas.microsoft.com/office/drawing/2014/main" id="{D3D2FE0D-C6ED-6349-B963-8353A9AB24DB}"/>
              </a:ext>
            </a:extLst>
          </p:cNvPr>
          <p:cNvGrpSpPr/>
          <p:nvPr/>
        </p:nvGrpSpPr>
        <p:grpSpPr>
          <a:xfrm>
            <a:off x="3041713" y="5084472"/>
            <a:ext cx="2266456" cy="1572050"/>
            <a:chOff x="3041713" y="5084472"/>
            <a:chExt cx="2266456" cy="1572050"/>
          </a:xfrm>
        </p:grpSpPr>
        <p:sp>
          <p:nvSpPr>
            <p:cNvPr id="14" name="Rounded Rectangular Callout 13">
              <a:extLst>
                <a:ext uri="{FF2B5EF4-FFF2-40B4-BE49-F238E27FC236}">
                  <a16:creationId xmlns:a16="http://schemas.microsoft.com/office/drawing/2014/main" id="{4D6E08AF-7EC9-9A44-962A-95DC941197D8}"/>
                </a:ext>
              </a:extLst>
            </p:cNvPr>
            <p:cNvSpPr/>
            <p:nvPr/>
          </p:nvSpPr>
          <p:spPr>
            <a:xfrm>
              <a:off x="3041713" y="5092221"/>
              <a:ext cx="2266456" cy="1564301"/>
            </a:xfrm>
            <a:prstGeom prst="wedgeRoundRectCallout">
              <a:avLst>
                <a:gd name="adj1" fmla="val -18524"/>
                <a:gd name="adj2" fmla="val -65061"/>
                <a:gd name="adj3" fmla="val 16667"/>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AAAE40BF-87E1-A846-860F-70EDEDFBDFFE}"/>
                </a:ext>
              </a:extLst>
            </p:cNvPr>
            <p:cNvSpPr txBox="1"/>
            <p:nvPr/>
          </p:nvSpPr>
          <p:spPr>
            <a:xfrm>
              <a:off x="3150654" y="5084472"/>
              <a:ext cx="2040943" cy="369332"/>
            </a:xfrm>
            <a:prstGeom prst="rect">
              <a:avLst/>
            </a:prstGeom>
          </p:spPr>
          <p:txBody>
            <a:bodyPr wrap="none" rtlCol="0">
              <a:spAutoFit/>
            </a:bodyPr>
            <a:lstStyle/>
            <a:p>
              <a:r>
                <a:rPr lang="en-US" dirty="0">
                  <a:solidFill>
                    <a:schemeClr val="bg1"/>
                  </a:solidFill>
                </a:rPr>
                <a:t>Projection Matrix</a:t>
              </a:r>
            </a:p>
          </p:txBody>
        </p:sp>
        <p:grpSp>
          <p:nvGrpSpPr>
            <p:cNvPr id="24" name="Group 23">
              <a:extLst>
                <a:ext uri="{FF2B5EF4-FFF2-40B4-BE49-F238E27FC236}">
                  <a16:creationId xmlns:a16="http://schemas.microsoft.com/office/drawing/2014/main" id="{D1EEE49B-CBE1-AF4E-82D2-BA7DDD40686C}"/>
                </a:ext>
              </a:extLst>
            </p:cNvPr>
            <p:cNvGrpSpPr/>
            <p:nvPr/>
          </p:nvGrpSpPr>
          <p:grpSpPr>
            <a:xfrm>
              <a:off x="3463201" y="5432156"/>
              <a:ext cx="1449091" cy="1168009"/>
              <a:chOff x="6021092" y="5298194"/>
              <a:chExt cx="1449091" cy="1168009"/>
            </a:xfrm>
          </p:grpSpPr>
          <p:sp>
            <p:nvSpPr>
              <p:cNvPr id="16" name="TextBox 15">
                <a:extLst>
                  <a:ext uri="{FF2B5EF4-FFF2-40B4-BE49-F238E27FC236}">
                    <a16:creationId xmlns:a16="http://schemas.microsoft.com/office/drawing/2014/main" id="{185B245D-4554-2949-8779-E3D860F693BF}"/>
                  </a:ext>
                </a:extLst>
              </p:cNvPr>
              <p:cNvSpPr txBox="1"/>
              <p:nvPr/>
            </p:nvSpPr>
            <p:spPr>
              <a:xfrm>
                <a:off x="6149690" y="5338026"/>
                <a:ext cx="312906" cy="369332"/>
              </a:xfrm>
              <a:prstGeom prst="rect">
                <a:avLst/>
              </a:prstGeom>
            </p:spPr>
            <p:txBody>
              <a:bodyPr wrap="none" rtlCol="0">
                <a:spAutoFit/>
              </a:bodyPr>
              <a:lstStyle/>
              <a:p>
                <a:r>
                  <a:rPr lang="en-US" dirty="0">
                    <a:solidFill>
                      <a:schemeClr val="bg1"/>
                    </a:solidFill>
                  </a:rPr>
                  <a:t>1</a:t>
                </a:r>
              </a:p>
            </p:txBody>
          </p:sp>
          <p:sp>
            <p:nvSpPr>
              <p:cNvPr id="17" name="TextBox 16">
                <a:extLst>
                  <a:ext uri="{FF2B5EF4-FFF2-40B4-BE49-F238E27FC236}">
                    <a16:creationId xmlns:a16="http://schemas.microsoft.com/office/drawing/2014/main" id="{A0E7FB85-5176-5243-9520-09D8763838BB}"/>
                  </a:ext>
                </a:extLst>
              </p:cNvPr>
              <p:cNvSpPr txBox="1"/>
              <p:nvPr/>
            </p:nvSpPr>
            <p:spPr>
              <a:xfrm>
                <a:off x="6381784" y="5527737"/>
                <a:ext cx="312906" cy="369332"/>
              </a:xfrm>
              <a:prstGeom prst="rect">
                <a:avLst/>
              </a:prstGeom>
            </p:spPr>
            <p:txBody>
              <a:bodyPr wrap="none" rtlCol="0">
                <a:spAutoFit/>
              </a:bodyPr>
              <a:lstStyle/>
              <a:p>
                <a:r>
                  <a:rPr lang="en-US" dirty="0">
                    <a:solidFill>
                      <a:schemeClr val="bg1"/>
                    </a:solidFill>
                  </a:rPr>
                  <a:t>1</a:t>
                </a:r>
              </a:p>
            </p:txBody>
          </p:sp>
          <p:sp>
            <p:nvSpPr>
              <p:cNvPr id="18" name="TextBox 17">
                <a:extLst>
                  <a:ext uri="{FF2B5EF4-FFF2-40B4-BE49-F238E27FC236}">
                    <a16:creationId xmlns:a16="http://schemas.microsoft.com/office/drawing/2014/main" id="{822781F5-CA45-8C47-B8E8-EF3BB74BFB64}"/>
                  </a:ext>
                </a:extLst>
              </p:cNvPr>
              <p:cNvSpPr txBox="1"/>
              <p:nvPr/>
            </p:nvSpPr>
            <p:spPr>
              <a:xfrm>
                <a:off x="6613878" y="5717448"/>
                <a:ext cx="312906" cy="369332"/>
              </a:xfrm>
              <a:prstGeom prst="rect">
                <a:avLst/>
              </a:prstGeom>
            </p:spPr>
            <p:txBody>
              <a:bodyPr wrap="none" rtlCol="0">
                <a:spAutoFit/>
              </a:bodyPr>
              <a:lstStyle/>
              <a:p>
                <a:r>
                  <a:rPr lang="en-US" dirty="0">
                    <a:solidFill>
                      <a:schemeClr val="bg1"/>
                    </a:solidFill>
                  </a:rPr>
                  <a:t>0</a:t>
                </a:r>
              </a:p>
            </p:txBody>
          </p:sp>
          <p:sp>
            <p:nvSpPr>
              <p:cNvPr id="19" name="TextBox 18">
                <a:extLst>
                  <a:ext uri="{FF2B5EF4-FFF2-40B4-BE49-F238E27FC236}">
                    <a16:creationId xmlns:a16="http://schemas.microsoft.com/office/drawing/2014/main" id="{24541A4A-C10B-CC45-B102-E113B2086CB3}"/>
                  </a:ext>
                </a:extLst>
              </p:cNvPr>
              <p:cNvSpPr txBox="1"/>
              <p:nvPr/>
            </p:nvSpPr>
            <p:spPr>
              <a:xfrm>
                <a:off x="6845972" y="5907159"/>
                <a:ext cx="312906" cy="369332"/>
              </a:xfrm>
              <a:prstGeom prst="rect">
                <a:avLst/>
              </a:prstGeom>
            </p:spPr>
            <p:txBody>
              <a:bodyPr wrap="none" rtlCol="0">
                <a:spAutoFit/>
              </a:bodyPr>
              <a:lstStyle/>
              <a:p>
                <a:r>
                  <a:rPr lang="en-US" dirty="0">
                    <a:solidFill>
                      <a:schemeClr val="bg1"/>
                    </a:solidFill>
                  </a:rPr>
                  <a:t>1</a:t>
                </a:r>
              </a:p>
            </p:txBody>
          </p:sp>
          <p:sp>
            <p:nvSpPr>
              <p:cNvPr id="20" name="TextBox 19">
                <a:extLst>
                  <a:ext uri="{FF2B5EF4-FFF2-40B4-BE49-F238E27FC236}">
                    <a16:creationId xmlns:a16="http://schemas.microsoft.com/office/drawing/2014/main" id="{BF65F92C-116E-F94C-A79C-887FBD6D786B}"/>
                  </a:ext>
                </a:extLst>
              </p:cNvPr>
              <p:cNvSpPr txBox="1"/>
              <p:nvPr/>
            </p:nvSpPr>
            <p:spPr>
              <a:xfrm>
                <a:off x="7078067" y="6096871"/>
                <a:ext cx="312906" cy="369332"/>
              </a:xfrm>
              <a:prstGeom prst="rect">
                <a:avLst/>
              </a:prstGeom>
            </p:spPr>
            <p:txBody>
              <a:bodyPr wrap="none" rtlCol="0">
                <a:spAutoFit/>
              </a:bodyPr>
              <a:lstStyle/>
              <a:p>
                <a:r>
                  <a:rPr lang="en-US" dirty="0">
                    <a:solidFill>
                      <a:schemeClr val="bg1"/>
                    </a:solidFill>
                  </a:rPr>
                  <a:t>0</a:t>
                </a:r>
              </a:p>
            </p:txBody>
          </p:sp>
          <p:sp>
            <p:nvSpPr>
              <p:cNvPr id="21" name="Double Bracket 20">
                <a:extLst>
                  <a:ext uri="{FF2B5EF4-FFF2-40B4-BE49-F238E27FC236}">
                    <a16:creationId xmlns:a16="http://schemas.microsoft.com/office/drawing/2014/main" id="{16C7C06C-3108-E54D-955A-8866C24C5392}"/>
                  </a:ext>
                </a:extLst>
              </p:cNvPr>
              <p:cNvSpPr/>
              <p:nvPr/>
            </p:nvSpPr>
            <p:spPr>
              <a:xfrm>
                <a:off x="6021092" y="5327809"/>
                <a:ext cx="1449091" cy="1108779"/>
              </a:xfrm>
              <a:prstGeom prst="bracketPair">
                <a:avLst/>
              </a:prstGeom>
              <a:ln>
                <a:solidFill>
                  <a:schemeClr val="bg1"/>
                </a:solidFill>
              </a:ln>
            </p:spPr>
            <p:style>
              <a:lnRef idx="1">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22" name="TextBox 21">
                <a:extLst>
                  <a:ext uri="{FF2B5EF4-FFF2-40B4-BE49-F238E27FC236}">
                    <a16:creationId xmlns:a16="http://schemas.microsoft.com/office/drawing/2014/main" id="{C81E6BD9-7E5B-514F-B4C3-6BB86D17C3E7}"/>
                  </a:ext>
                </a:extLst>
              </p:cNvPr>
              <p:cNvSpPr txBox="1"/>
              <p:nvPr/>
            </p:nvSpPr>
            <p:spPr>
              <a:xfrm>
                <a:off x="6172554" y="5810563"/>
                <a:ext cx="441146" cy="646331"/>
              </a:xfrm>
              <a:prstGeom prst="rect">
                <a:avLst/>
              </a:prstGeom>
            </p:spPr>
            <p:txBody>
              <a:bodyPr wrap="none" rtlCol="0">
                <a:spAutoFit/>
              </a:bodyPr>
              <a:lstStyle/>
              <a:p>
                <a:r>
                  <a:rPr lang="en-US" sz="3600" dirty="0">
                    <a:solidFill>
                      <a:schemeClr val="bg1"/>
                    </a:solidFill>
                  </a:rPr>
                  <a:t>0</a:t>
                </a:r>
              </a:p>
            </p:txBody>
          </p:sp>
          <p:sp>
            <p:nvSpPr>
              <p:cNvPr id="23" name="TextBox 22">
                <a:extLst>
                  <a:ext uri="{FF2B5EF4-FFF2-40B4-BE49-F238E27FC236}">
                    <a16:creationId xmlns:a16="http://schemas.microsoft.com/office/drawing/2014/main" id="{21CBE8CC-CEE7-DE47-AA82-83CC943AF74B}"/>
                  </a:ext>
                </a:extLst>
              </p:cNvPr>
              <p:cNvSpPr txBox="1"/>
              <p:nvPr/>
            </p:nvSpPr>
            <p:spPr>
              <a:xfrm>
                <a:off x="6960879" y="5298194"/>
                <a:ext cx="441146" cy="646331"/>
              </a:xfrm>
              <a:prstGeom prst="rect">
                <a:avLst/>
              </a:prstGeom>
            </p:spPr>
            <p:txBody>
              <a:bodyPr wrap="none" rtlCol="0">
                <a:spAutoFit/>
              </a:bodyPr>
              <a:lstStyle/>
              <a:p>
                <a:r>
                  <a:rPr lang="en-US" sz="3600" dirty="0">
                    <a:solidFill>
                      <a:schemeClr val="bg1"/>
                    </a:solidFill>
                  </a:rPr>
                  <a:t>0</a:t>
                </a:r>
              </a:p>
            </p:txBody>
          </p:sp>
        </p:grpSp>
      </p:grpSp>
      <p:sp>
        <p:nvSpPr>
          <p:cNvPr id="27" name="Rounded Rectangular Callout 26">
            <a:extLst>
              <a:ext uri="{FF2B5EF4-FFF2-40B4-BE49-F238E27FC236}">
                <a16:creationId xmlns:a16="http://schemas.microsoft.com/office/drawing/2014/main" id="{B795C736-E1A9-F84D-AC10-8729ABFBB229}"/>
              </a:ext>
            </a:extLst>
          </p:cNvPr>
          <p:cNvSpPr/>
          <p:nvPr/>
        </p:nvSpPr>
        <p:spPr>
          <a:xfrm>
            <a:off x="3260335" y="3273288"/>
            <a:ext cx="1931262" cy="694545"/>
          </a:xfrm>
          <a:prstGeom prst="wedgeRoundRectCallout">
            <a:avLst>
              <a:gd name="adj1" fmla="val -26215"/>
              <a:gd name="adj2" fmla="val 126250"/>
              <a:gd name="adj3" fmla="val 16667"/>
            </a:avLst>
          </a:prstGeom>
          <a:solidFill>
            <a:schemeClr val="accent3">
              <a:alpha val="8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Generalized Linear Model</a:t>
            </a:r>
          </a:p>
        </p:txBody>
      </p:sp>
    </p:spTree>
    <p:extLst>
      <p:ext uri="{BB962C8B-B14F-4D97-AF65-F5344CB8AC3E}">
        <p14:creationId xmlns:p14="http://schemas.microsoft.com/office/powerpoint/2010/main" val="2673370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fade">
                                      <p:cBhvr>
                                        <p:cTn id="30" dur="500"/>
                                        <p:tgtEl>
                                          <p:spTgt spid="3">
                                            <p:txEl>
                                              <p:pRg st="1" end="1"/>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animEffect transition="in" filter="fade">
                                      <p:cBhvr>
                                        <p:cTn id="33" dur="500"/>
                                        <p:tgtEl>
                                          <p:spTgt spid="3">
                                            <p:txEl>
                                              <p:pRg st="2" end="2"/>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fade">
                                      <p:cBhvr>
                                        <p:cTn id="36" dur="500"/>
                                        <p:tgtEl>
                                          <p:spTgt spid="3">
                                            <p:txEl>
                                              <p:pRg st="3" end="3"/>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500"/>
                                        <p:tgtEl>
                                          <p:spTgt spid="3">
                                            <p:txEl>
                                              <p:pRg st="4" end="4"/>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
                                            <p:txEl>
                                              <p:pRg st="0" end="0"/>
                                            </p:txEl>
                                          </p:spTgt>
                                        </p:tgtEl>
                                        <p:attrNameLst>
                                          <p:attrName>style.visibility</p:attrName>
                                        </p:attrNameLst>
                                      </p:cBhvr>
                                      <p:to>
                                        <p:strVal val="visible"/>
                                      </p:to>
                                    </p:set>
                                    <p:animEffect transition="in" filter="fade">
                                      <p:cBhvr>
                                        <p:cTn id="44" dur="500"/>
                                        <p:tgtEl>
                                          <p:spTgt spid="3">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xEl>
                                              <p:pRg st="1" end="1"/>
                                            </p:txEl>
                                          </p:spTgt>
                                        </p:tgtEl>
                                        <p:attrNameLst>
                                          <p:attrName>style.visibility</p:attrName>
                                        </p:attrNameLst>
                                      </p:cBhvr>
                                      <p:to>
                                        <p:strVal val="visible"/>
                                      </p:to>
                                    </p:set>
                                    <p:animEffect transition="in" filter="fade">
                                      <p:cBhvr>
                                        <p:cTn id="49" dur="500"/>
                                        <p:tgtEl>
                                          <p:spTgt spid="3">
                                            <p:txEl>
                                              <p:pRg st="1" end="1"/>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
                                            <p:txEl>
                                              <p:pRg st="2" end="2"/>
                                            </p:txEl>
                                          </p:spTgt>
                                        </p:tgtEl>
                                        <p:attrNameLst>
                                          <p:attrName>style.visibility</p:attrName>
                                        </p:attrNameLst>
                                      </p:cBhvr>
                                      <p:to>
                                        <p:strVal val="visible"/>
                                      </p:to>
                                    </p:set>
                                    <p:animEffect transition="in" filter="fade">
                                      <p:cBhvr>
                                        <p:cTn id="52" dur="500"/>
                                        <p:tgtEl>
                                          <p:spTgt spid="3">
                                            <p:txEl>
                                              <p:pRg st="2" end="2"/>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
                                            <p:txEl>
                                              <p:pRg st="3" end="3"/>
                                            </p:txEl>
                                          </p:spTgt>
                                        </p:tgtEl>
                                        <p:attrNameLst>
                                          <p:attrName>style.visibility</p:attrName>
                                        </p:attrNameLst>
                                      </p:cBhvr>
                                      <p:to>
                                        <p:strVal val="visible"/>
                                      </p:to>
                                    </p:set>
                                    <p:animEffect transition="in" filter="fade">
                                      <p:cBhvr>
                                        <p:cTn id="55" dur="500"/>
                                        <p:tgtEl>
                                          <p:spTgt spid="3">
                                            <p:txEl>
                                              <p:pRg st="3" end="3"/>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
                                            <p:txEl>
                                              <p:pRg st="4" end="4"/>
                                            </p:txEl>
                                          </p:spTgt>
                                        </p:tgtEl>
                                        <p:attrNameLst>
                                          <p:attrName>style.visibility</p:attrName>
                                        </p:attrNameLst>
                                      </p:cBhvr>
                                      <p:to>
                                        <p:strVal val="visible"/>
                                      </p:to>
                                    </p:set>
                                    <p:animEffect transition="in" filter="fade">
                                      <p:cBhvr>
                                        <p:cTn id="58" dur="500"/>
                                        <p:tgtEl>
                                          <p:spTgt spid="3">
                                            <p:txEl>
                                              <p:pRg st="4" end="4"/>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3">
                                            <p:txEl>
                                              <p:pRg st="5" end="5"/>
                                            </p:txEl>
                                          </p:spTgt>
                                        </p:tgtEl>
                                        <p:attrNameLst>
                                          <p:attrName>style.visibility</p:attrName>
                                        </p:attrNameLst>
                                      </p:cBhvr>
                                      <p:to>
                                        <p:strVal val="visible"/>
                                      </p:to>
                                    </p:set>
                                    <p:animEffect transition="in" filter="fade">
                                      <p:cBhvr>
                                        <p:cTn id="63" dur="500"/>
                                        <p:tgtEl>
                                          <p:spTgt spid="3">
                                            <p:txEl>
                                              <p:pRg st="5" end="5"/>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
                                            <p:txEl>
                                              <p:pRg st="6" end="6"/>
                                            </p:txEl>
                                          </p:spTgt>
                                        </p:tgtEl>
                                        <p:attrNameLst>
                                          <p:attrName>style.visibility</p:attrName>
                                        </p:attrNameLst>
                                      </p:cBhvr>
                                      <p:to>
                                        <p:strVal val="visible"/>
                                      </p:to>
                                    </p:set>
                                    <p:animEffect transition="in" filter="fade">
                                      <p:cBhvr>
                                        <p:cTn id="6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1" grpId="0"/>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F0AF6-1092-6046-9372-8599A02C777D}"/>
              </a:ext>
            </a:extLst>
          </p:cNvPr>
          <p:cNvSpPr>
            <a:spLocks noGrp="1"/>
          </p:cNvSpPr>
          <p:nvPr>
            <p:ph type="title"/>
          </p:nvPr>
        </p:nvSpPr>
        <p:spPr>
          <a:xfrm>
            <a:off x="552450" y="179387"/>
            <a:ext cx="10801350" cy="1325563"/>
          </a:xfrm>
        </p:spPr>
        <p:txBody>
          <a:bodyPr/>
          <a:lstStyle/>
          <a:p>
            <a:r>
              <a:rPr lang="en-US" dirty="0"/>
              <a:t>Objectives For Today</a:t>
            </a:r>
          </a:p>
        </p:txBody>
      </p:sp>
      <p:sp>
        <p:nvSpPr>
          <p:cNvPr id="3" name="Content Placeholder 2">
            <a:extLst>
              <a:ext uri="{FF2B5EF4-FFF2-40B4-BE49-F238E27FC236}">
                <a16:creationId xmlns:a16="http://schemas.microsoft.com/office/drawing/2014/main" id="{12A25354-4140-454E-AF99-35578B067A62}"/>
              </a:ext>
            </a:extLst>
          </p:cNvPr>
          <p:cNvSpPr>
            <a:spLocks noGrp="1"/>
          </p:cNvSpPr>
          <p:nvPr>
            <p:ph idx="1"/>
          </p:nvPr>
        </p:nvSpPr>
        <p:spPr>
          <a:xfrm>
            <a:off x="838200" y="1504950"/>
            <a:ext cx="10515600" cy="5032375"/>
          </a:xfrm>
        </p:spPr>
        <p:txBody>
          <a:bodyPr>
            <a:normAutofit/>
          </a:bodyPr>
          <a:lstStyle/>
          <a:p>
            <a:r>
              <a:rPr lang="en-US" dirty="0"/>
              <a:t>Review (some) Concepts in Database Systems</a:t>
            </a:r>
          </a:p>
          <a:p>
            <a:pPr lvl="1"/>
            <a:r>
              <a:rPr lang="en-US" dirty="0"/>
              <a:t>Relational Model</a:t>
            </a:r>
          </a:p>
          <a:p>
            <a:pPr lvl="1"/>
            <a:r>
              <a:rPr lang="en-US" dirty="0"/>
              <a:t>Data Independence</a:t>
            </a:r>
          </a:p>
          <a:p>
            <a:pPr lvl="1"/>
            <a:r>
              <a:rPr lang="en-US" dirty="0"/>
              <a:t>User defined aggregates</a:t>
            </a:r>
          </a:p>
          <a:p>
            <a:pPr lvl="1"/>
            <a:r>
              <a:rPr lang="en-US" dirty="0"/>
              <a:t>Out of core computation and latencies</a:t>
            </a:r>
          </a:p>
          <a:p>
            <a:pPr lvl="2"/>
            <a:r>
              <a:rPr lang="en-US" dirty="0"/>
              <a:t>Grace Hash Join Example</a:t>
            </a:r>
          </a:p>
          <a:p>
            <a:r>
              <a:rPr lang="en-US" dirty="0"/>
              <a:t>This Weeks Reading</a:t>
            </a:r>
          </a:p>
          <a:p>
            <a:pPr lvl="1"/>
            <a:r>
              <a:rPr lang="en-US" dirty="0"/>
              <a:t>Review big ideas in each paper</a:t>
            </a:r>
          </a:p>
          <a:p>
            <a:pPr lvl="1"/>
            <a:r>
              <a:rPr lang="en-US" dirty="0"/>
              <a:t>Key technical details</a:t>
            </a:r>
          </a:p>
          <a:p>
            <a:pPr lvl="1"/>
            <a:r>
              <a:rPr lang="en-US" dirty="0"/>
              <a:t>What to look for when reading</a:t>
            </a:r>
          </a:p>
          <a:p>
            <a:pPr lvl="1"/>
            <a:endParaRPr lang="en-US" dirty="0"/>
          </a:p>
        </p:txBody>
      </p:sp>
    </p:spTree>
    <p:extLst>
      <p:ext uri="{BB962C8B-B14F-4D97-AF65-F5344CB8AC3E}">
        <p14:creationId xmlns:p14="http://schemas.microsoft.com/office/powerpoint/2010/main" val="1324463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500"/>
                                        <p:tgtEl>
                                          <p:spTgt spid="3">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15B51-8B9D-5F41-B8C4-03D76133DE0A}"/>
              </a:ext>
            </a:extLst>
          </p:cNvPr>
          <p:cNvSpPr>
            <a:spLocks noGrp="1"/>
          </p:cNvSpPr>
          <p:nvPr>
            <p:ph type="title"/>
          </p:nvPr>
        </p:nvSpPr>
        <p:spPr>
          <a:xfrm>
            <a:off x="552449" y="320675"/>
            <a:ext cx="11055781" cy="1325563"/>
          </a:xfrm>
        </p:spPr>
        <p:txBody>
          <a:bodyPr>
            <a:normAutofit/>
          </a:bodyPr>
          <a:lstStyle/>
          <a:p>
            <a:r>
              <a:rPr lang="en-US" sz="4000" b="1" dirty="0"/>
              <a:t>Optimization:</a:t>
            </a:r>
            <a:r>
              <a:rPr lang="en-US" sz="4000" dirty="0"/>
              <a:t> Lazy vs Eager Materialization</a:t>
            </a:r>
          </a:p>
        </p:txBody>
      </p:sp>
      <p:sp>
        <p:nvSpPr>
          <p:cNvPr id="3" name="Content Placeholder 2">
            <a:extLst>
              <a:ext uri="{FF2B5EF4-FFF2-40B4-BE49-F238E27FC236}">
                <a16:creationId xmlns:a16="http://schemas.microsoft.com/office/drawing/2014/main" id="{6E8DB6C2-E3EA-E444-83F7-1F4AB3D6C03C}"/>
              </a:ext>
            </a:extLst>
          </p:cNvPr>
          <p:cNvSpPr>
            <a:spLocks noGrp="1"/>
          </p:cNvSpPr>
          <p:nvPr>
            <p:ph idx="1"/>
          </p:nvPr>
        </p:nvSpPr>
        <p:spPr>
          <a:xfrm>
            <a:off x="838200" y="1646239"/>
            <a:ext cx="10515600" cy="4530726"/>
          </a:xfrm>
        </p:spPr>
        <p:txBody>
          <a:bodyPr/>
          <a:lstStyle/>
          <a:p>
            <a:r>
              <a:rPr lang="en-US" b="1" dirty="0"/>
              <a:t>Lazy Materialization:</a:t>
            </a:r>
            <a:r>
              <a:rPr lang="en-US" dirty="0"/>
              <a:t> construct each feature table as it is needed from raw data</a:t>
            </a:r>
          </a:p>
          <a:p>
            <a:r>
              <a:rPr lang="en-US" b="1" dirty="0"/>
              <a:t>Eager Materialization:</a:t>
            </a:r>
            <a:r>
              <a:rPr lang="en-US" dirty="0"/>
              <a:t> precomputes the superset of columns (features) and then projects away what is not needed for each optimization task </a:t>
            </a:r>
          </a:p>
          <a:p>
            <a:r>
              <a:rPr lang="en-US" b="1" dirty="0"/>
              <a:t>Tradeoffs</a:t>
            </a:r>
          </a:p>
          <a:p>
            <a:pPr lvl="1"/>
            <a:r>
              <a:rPr lang="en-US" b="1" dirty="0"/>
              <a:t>Lazy </a:t>
            </a:r>
            <a:r>
              <a:rPr lang="en-US" b="1" dirty="0">
                <a:sym typeface="Wingdings" pitchFamily="2" charset="2"/>
              </a:rPr>
              <a:t> </a:t>
            </a:r>
            <a:r>
              <a:rPr lang="en-US" dirty="0">
                <a:sym typeface="Wingdings" pitchFamily="2" charset="2"/>
              </a:rPr>
              <a:t>Higher computational cost, less storage overhead</a:t>
            </a:r>
          </a:p>
          <a:p>
            <a:pPr lvl="1"/>
            <a:r>
              <a:rPr lang="en-US" b="1" dirty="0">
                <a:sym typeface="Wingdings" pitchFamily="2" charset="2"/>
              </a:rPr>
              <a:t>Eager  </a:t>
            </a:r>
            <a:r>
              <a:rPr lang="en-US" dirty="0">
                <a:sym typeface="Wingdings" pitchFamily="2" charset="2"/>
              </a:rPr>
              <a:t>Less compute, greater storage overhead</a:t>
            </a:r>
            <a:endParaRPr lang="en-US" b="1" dirty="0"/>
          </a:p>
        </p:txBody>
      </p:sp>
    </p:spTree>
    <p:extLst>
      <p:ext uri="{BB962C8B-B14F-4D97-AF65-F5344CB8AC3E}">
        <p14:creationId xmlns:p14="http://schemas.microsoft.com/office/powerpoint/2010/main" val="1925414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15B51-8B9D-5F41-B8C4-03D76133DE0A}"/>
              </a:ext>
            </a:extLst>
          </p:cNvPr>
          <p:cNvSpPr>
            <a:spLocks noGrp="1"/>
          </p:cNvSpPr>
          <p:nvPr>
            <p:ph type="title"/>
          </p:nvPr>
        </p:nvSpPr>
        <p:spPr>
          <a:xfrm>
            <a:off x="552449" y="320675"/>
            <a:ext cx="11055781" cy="1325563"/>
          </a:xfrm>
        </p:spPr>
        <p:txBody>
          <a:bodyPr>
            <a:normAutofit/>
          </a:bodyPr>
          <a:lstStyle/>
          <a:p>
            <a:r>
              <a:rPr lang="en-US" sz="4000" b="1" dirty="0"/>
              <a:t>Optimization:</a:t>
            </a:r>
            <a:r>
              <a:rPr lang="en-US" sz="4000" dirty="0"/>
              <a:t> Sampling</a:t>
            </a:r>
          </a:p>
        </p:txBody>
      </p:sp>
      <p:sp>
        <p:nvSpPr>
          <p:cNvPr id="3" name="Content Placeholder 2">
            <a:extLst>
              <a:ext uri="{FF2B5EF4-FFF2-40B4-BE49-F238E27FC236}">
                <a16:creationId xmlns:a16="http://schemas.microsoft.com/office/drawing/2014/main" id="{6E8DB6C2-E3EA-E444-83F7-1F4AB3D6C03C}"/>
              </a:ext>
            </a:extLst>
          </p:cNvPr>
          <p:cNvSpPr>
            <a:spLocks noGrp="1"/>
          </p:cNvSpPr>
          <p:nvPr>
            <p:ph idx="1"/>
          </p:nvPr>
        </p:nvSpPr>
        <p:spPr>
          <a:xfrm>
            <a:off x="838199" y="1646239"/>
            <a:ext cx="11055781" cy="4530726"/>
          </a:xfrm>
        </p:spPr>
        <p:txBody>
          <a:bodyPr>
            <a:normAutofit/>
          </a:bodyPr>
          <a:lstStyle/>
          <a:p>
            <a:r>
              <a:rPr lang="en-US" b="1" dirty="0"/>
              <a:t>No Sampling: </a:t>
            </a:r>
            <a:r>
              <a:rPr lang="en-US" dirty="0"/>
              <a:t>compute on full data</a:t>
            </a:r>
          </a:p>
          <a:p>
            <a:pPr lvl="1"/>
            <a:r>
              <a:rPr lang="en-US" dirty="0"/>
              <a:t>May waste computation when identifying features</a:t>
            </a:r>
          </a:p>
          <a:p>
            <a:r>
              <a:rPr lang="en-US" b="1" dirty="0"/>
              <a:t>Random Sampling: </a:t>
            </a:r>
            <a:r>
              <a:rPr lang="en-US" dirty="0"/>
              <a:t> work on random subset of data (rows)</a:t>
            </a:r>
          </a:p>
          <a:p>
            <a:pPr lvl="1"/>
            <a:r>
              <a:rPr lang="en-US" dirty="0"/>
              <a:t>Much faster but potentially less accurate conclusions</a:t>
            </a:r>
          </a:p>
          <a:p>
            <a:r>
              <a:rPr lang="en-US" b="1" dirty="0"/>
              <a:t>Coreset Sampling:</a:t>
            </a:r>
            <a:r>
              <a:rPr lang="en-US" dirty="0"/>
              <a:t> weighted sampling to improve approximation of loss estimate</a:t>
            </a:r>
          </a:p>
          <a:p>
            <a:pPr lvl="1"/>
            <a:r>
              <a:rPr lang="en-US" dirty="0">
                <a:sym typeface="Wingdings" pitchFamily="2" charset="2"/>
              </a:rPr>
              <a:t>Better captures outliers </a:t>
            </a:r>
            <a:endParaRPr lang="en-US" dirty="0"/>
          </a:p>
          <a:p>
            <a:pPr lvl="1"/>
            <a:r>
              <a:rPr lang="en-US" dirty="0"/>
              <a:t>Requires </a:t>
            </a:r>
            <a:r>
              <a:rPr lang="en-US" b="1" dirty="0"/>
              <a:t>multiple passes</a:t>
            </a:r>
            <a:r>
              <a:rPr lang="en-US" dirty="0"/>
              <a:t> through data and </a:t>
            </a:r>
            <a:r>
              <a:rPr lang="en-US" b="1" dirty="0"/>
              <a:t>rows &gt;&gt; columns</a:t>
            </a:r>
          </a:p>
        </p:txBody>
      </p:sp>
    </p:spTree>
    <p:extLst>
      <p:ext uri="{BB962C8B-B14F-4D97-AF65-F5344CB8AC3E}">
        <p14:creationId xmlns:p14="http://schemas.microsoft.com/office/powerpoint/2010/main" val="624877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15B51-8B9D-5F41-B8C4-03D76133DE0A}"/>
              </a:ext>
            </a:extLst>
          </p:cNvPr>
          <p:cNvSpPr>
            <a:spLocks noGrp="1"/>
          </p:cNvSpPr>
          <p:nvPr>
            <p:ph type="title"/>
          </p:nvPr>
        </p:nvSpPr>
        <p:spPr>
          <a:xfrm>
            <a:off x="552449" y="320675"/>
            <a:ext cx="11055781" cy="1325563"/>
          </a:xfrm>
        </p:spPr>
        <p:txBody>
          <a:bodyPr>
            <a:normAutofit/>
          </a:bodyPr>
          <a:lstStyle/>
          <a:p>
            <a:r>
              <a:rPr lang="en-US" sz="4000" b="1" dirty="0"/>
              <a:t>Optimization:</a:t>
            </a:r>
            <a:r>
              <a:rPr lang="en-US" sz="4000" dirty="0"/>
              <a:t> Compute Reuse</a:t>
            </a:r>
          </a:p>
        </p:txBody>
      </p:sp>
      <p:sp>
        <p:nvSpPr>
          <p:cNvPr id="3" name="Content Placeholder 2">
            <a:extLst>
              <a:ext uri="{FF2B5EF4-FFF2-40B4-BE49-F238E27FC236}">
                <a16:creationId xmlns:a16="http://schemas.microsoft.com/office/drawing/2014/main" id="{6E8DB6C2-E3EA-E444-83F7-1F4AB3D6C03C}"/>
              </a:ext>
            </a:extLst>
          </p:cNvPr>
          <p:cNvSpPr>
            <a:spLocks noGrp="1"/>
          </p:cNvSpPr>
          <p:nvPr>
            <p:ph idx="1"/>
          </p:nvPr>
        </p:nvSpPr>
        <p:spPr>
          <a:xfrm>
            <a:off x="838198" y="1426782"/>
            <a:ext cx="11055781" cy="4530726"/>
          </a:xfrm>
        </p:spPr>
        <p:txBody>
          <a:bodyPr>
            <a:normAutofit/>
          </a:bodyPr>
          <a:lstStyle/>
          <a:p>
            <a:r>
              <a:rPr lang="en-US" b="1" dirty="0"/>
              <a:t>QR Factorization: </a:t>
            </a:r>
            <a:r>
              <a:rPr lang="en-US" dirty="0"/>
              <a:t>reuse computation across multiple solves of related linear systems</a:t>
            </a:r>
          </a:p>
          <a:p>
            <a:pPr lvl="1"/>
            <a:r>
              <a:rPr lang="en-US" dirty="0"/>
              <a:t>Clever (established) idea</a:t>
            </a:r>
          </a:p>
          <a:p>
            <a:pPr lvl="1"/>
            <a:r>
              <a:rPr lang="en-US" dirty="0"/>
              <a:t>Limited applicability squared loss + linear models + L</a:t>
            </a:r>
            <a:r>
              <a:rPr lang="en-US" baseline="-25000" dirty="0"/>
              <a:t>2</a:t>
            </a:r>
            <a:r>
              <a:rPr lang="en-US" dirty="0"/>
              <a:t> regularization</a:t>
            </a:r>
          </a:p>
          <a:p>
            <a:pPr lvl="1"/>
            <a:r>
              <a:rPr lang="en-US" b="1" dirty="0"/>
              <a:t>Example Regularized Least Squares</a:t>
            </a:r>
            <a:r>
              <a:rPr lang="en-US" dirty="0"/>
              <a:t>: </a:t>
            </a:r>
          </a:p>
        </p:txBody>
      </p:sp>
      <p:sp>
        <p:nvSpPr>
          <p:cNvPr id="5" name="TextBox 4">
            <a:extLst>
              <a:ext uri="{FF2B5EF4-FFF2-40B4-BE49-F238E27FC236}">
                <a16:creationId xmlns:a16="http://schemas.microsoft.com/office/drawing/2014/main" id="{B3469F0E-A6E1-8B45-A86B-A0AD6E9167E5}"/>
              </a:ext>
            </a:extLst>
          </p:cNvPr>
          <p:cNvSpPr txBox="1"/>
          <p:nvPr/>
        </p:nvSpPr>
        <p:spPr>
          <a:xfrm>
            <a:off x="612184" y="3542270"/>
            <a:ext cx="3618298" cy="369332"/>
          </a:xfrm>
          <a:prstGeom prst="rect">
            <a:avLst/>
          </a:prstGeom>
        </p:spPr>
        <p:txBody>
          <a:bodyPr wrap="none" rtlCol="0">
            <a:spAutoFit/>
          </a:bodyPr>
          <a:lstStyle/>
          <a:p>
            <a:r>
              <a:rPr lang="en-US" dirty="0"/>
              <a:t>Loss minimizer is the solution to:</a:t>
            </a:r>
          </a:p>
        </p:txBody>
      </p:sp>
      <p:pic>
        <p:nvPicPr>
          <p:cNvPr id="9" name="Picture 8">
            <a:extLst>
              <a:ext uri="{FF2B5EF4-FFF2-40B4-BE49-F238E27FC236}">
                <a16:creationId xmlns:a16="http://schemas.microsoft.com/office/drawing/2014/main" id="{E86BA500-CE34-C743-A931-E82CF8F811C5}"/>
              </a:ext>
            </a:extLst>
          </p:cNvPr>
          <p:cNvPicPr>
            <a:picLocks noChangeAspect="1"/>
          </p:cNvPicPr>
          <p:nvPr/>
        </p:nvPicPr>
        <p:blipFill>
          <a:blip r:embed="rId3"/>
          <a:stretch>
            <a:fillRect/>
          </a:stretch>
        </p:blipFill>
        <p:spPr>
          <a:xfrm>
            <a:off x="612184" y="5080458"/>
            <a:ext cx="4089400" cy="520700"/>
          </a:xfrm>
          <a:prstGeom prst="rect">
            <a:avLst/>
          </a:prstGeom>
        </p:spPr>
      </p:pic>
      <p:sp>
        <p:nvSpPr>
          <p:cNvPr id="12" name="Right Arrow 11">
            <a:extLst>
              <a:ext uri="{FF2B5EF4-FFF2-40B4-BE49-F238E27FC236}">
                <a16:creationId xmlns:a16="http://schemas.microsoft.com/office/drawing/2014/main" id="{E1A21413-B21D-6849-BA52-7DFB569AE8A7}"/>
              </a:ext>
            </a:extLst>
          </p:cNvPr>
          <p:cNvSpPr/>
          <p:nvPr/>
        </p:nvSpPr>
        <p:spPr>
          <a:xfrm>
            <a:off x="6366089" y="4300780"/>
            <a:ext cx="625780" cy="309966"/>
          </a:xfrm>
          <a:prstGeom prst="rightArrow">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7E4173E-ACEB-754C-91B0-651F8B0ADEA7}"/>
              </a:ext>
            </a:extLst>
          </p:cNvPr>
          <p:cNvSpPr/>
          <p:nvPr/>
        </p:nvSpPr>
        <p:spPr>
          <a:xfrm>
            <a:off x="7141207" y="3743908"/>
            <a:ext cx="394042" cy="394042"/>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4" name="Right Triangle 13">
            <a:extLst>
              <a:ext uri="{FF2B5EF4-FFF2-40B4-BE49-F238E27FC236}">
                <a16:creationId xmlns:a16="http://schemas.microsoft.com/office/drawing/2014/main" id="{5EDE6142-6E06-B640-A785-9D31AD601084}"/>
              </a:ext>
            </a:extLst>
          </p:cNvPr>
          <p:cNvSpPr/>
          <p:nvPr/>
        </p:nvSpPr>
        <p:spPr>
          <a:xfrm rot="10800000">
            <a:off x="7623672" y="3752084"/>
            <a:ext cx="394653" cy="394653"/>
          </a:xfrm>
          <a:prstGeom prst="rtTriangle">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FD97BBA2-E531-AD41-B19D-C02BB133B518}"/>
              </a:ext>
            </a:extLst>
          </p:cNvPr>
          <p:cNvPicPr>
            <a:picLocks noChangeAspect="1"/>
          </p:cNvPicPr>
          <p:nvPr/>
        </p:nvPicPr>
        <p:blipFill>
          <a:blip r:embed="rId4"/>
          <a:stretch>
            <a:fillRect/>
          </a:stretch>
        </p:blipFill>
        <p:spPr>
          <a:xfrm>
            <a:off x="8868309" y="3751044"/>
            <a:ext cx="1185654" cy="321115"/>
          </a:xfrm>
          <a:prstGeom prst="rect">
            <a:avLst/>
          </a:prstGeom>
        </p:spPr>
      </p:pic>
      <p:sp>
        <p:nvSpPr>
          <p:cNvPr id="16" name="TextBox 15">
            <a:extLst>
              <a:ext uri="{FF2B5EF4-FFF2-40B4-BE49-F238E27FC236}">
                <a16:creationId xmlns:a16="http://schemas.microsoft.com/office/drawing/2014/main" id="{55AF0F7A-C10B-0640-AEDB-38E784D979E4}"/>
              </a:ext>
            </a:extLst>
          </p:cNvPr>
          <p:cNvSpPr txBox="1"/>
          <p:nvPr/>
        </p:nvSpPr>
        <p:spPr>
          <a:xfrm>
            <a:off x="8076012" y="3726935"/>
            <a:ext cx="641522" cy="369332"/>
          </a:xfrm>
          <a:prstGeom prst="rect">
            <a:avLst/>
          </a:prstGeom>
        </p:spPr>
        <p:txBody>
          <a:bodyPr wrap="none" rtlCol="0">
            <a:spAutoFit/>
          </a:bodyPr>
          <a:lstStyle/>
          <a:p>
            <a:r>
              <a:rPr lang="en-US" dirty="0"/>
              <a:t>and</a:t>
            </a:r>
          </a:p>
        </p:txBody>
      </p:sp>
      <p:sp>
        <p:nvSpPr>
          <p:cNvPr id="17" name="Right Arrow 16">
            <a:extLst>
              <a:ext uri="{FF2B5EF4-FFF2-40B4-BE49-F238E27FC236}">
                <a16:creationId xmlns:a16="http://schemas.microsoft.com/office/drawing/2014/main" id="{BA2A9C87-0725-5542-9FE9-90B73838B26A}"/>
              </a:ext>
            </a:extLst>
          </p:cNvPr>
          <p:cNvSpPr/>
          <p:nvPr/>
        </p:nvSpPr>
        <p:spPr>
          <a:xfrm>
            <a:off x="4943294" y="5209072"/>
            <a:ext cx="625780" cy="309966"/>
          </a:xfrm>
          <a:prstGeom prst="rightArrow">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Right Triangle 19">
            <a:extLst>
              <a:ext uri="{FF2B5EF4-FFF2-40B4-BE49-F238E27FC236}">
                <a16:creationId xmlns:a16="http://schemas.microsoft.com/office/drawing/2014/main" id="{425901C6-BE15-C44A-9E33-0DEC4D3AFC71}"/>
              </a:ext>
            </a:extLst>
          </p:cNvPr>
          <p:cNvSpPr/>
          <p:nvPr/>
        </p:nvSpPr>
        <p:spPr>
          <a:xfrm rot="10800000">
            <a:off x="6315322" y="5810918"/>
            <a:ext cx="394653" cy="394653"/>
          </a:xfrm>
          <a:prstGeom prst="rtTriangle">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4C28B8A0-BAF9-344C-A9B0-8544A04BAAB9}"/>
              </a:ext>
            </a:extLst>
          </p:cNvPr>
          <p:cNvPicPr>
            <a:picLocks noChangeAspect="1"/>
          </p:cNvPicPr>
          <p:nvPr/>
        </p:nvPicPr>
        <p:blipFill>
          <a:blip r:embed="rId5"/>
          <a:stretch>
            <a:fillRect/>
          </a:stretch>
        </p:blipFill>
        <p:spPr>
          <a:xfrm>
            <a:off x="5795089" y="5123800"/>
            <a:ext cx="4368800" cy="520700"/>
          </a:xfrm>
          <a:prstGeom prst="rect">
            <a:avLst/>
          </a:prstGeom>
        </p:spPr>
      </p:pic>
      <p:sp>
        <p:nvSpPr>
          <p:cNvPr id="22" name="Rectangle 21">
            <a:extLst>
              <a:ext uri="{FF2B5EF4-FFF2-40B4-BE49-F238E27FC236}">
                <a16:creationId xmlns:a16="http://schemas.microsoft.com/office/drawing/2014/main" id="{66795DF6-AD68-554C-9C27-02406FB82AF8}"/>
              </a:ext>
            </a:extLst>
          </p:cNvPr>
          <p:cNvSpPr/>
          <p:nvPr/>
        </p:nvSpPr>
        <p:spPr>
          <a:xfrm flipH="1">
            <a:off x="7231900" y="5804693"/>
            <a:ext cx="45719" cy="394042"/>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E5622B2-0383-0E40-999C-63E6946B2359}"/>
              </a:ext>
            </a:extLst>
          </p:cNvPr>
          <p:cNvSpPr/>
          <p:nvPr/>
        </p:nvSpPr>
        <p:spPr>
          <a:xfrm flipH="1">
            <a:off x="8082730" y="5800542"/>
            <a:ext cx="45719" cy="394042"/>
          </a:xfrm>
          <a:prstGeom prst="rect">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6D55EF3A-4CEC-EB46-A702-A58786FC0698}"/>
              </a:ext>
            </a:extLst>
          </p:cNvPr>
          <p:cNvSpPr txBox="1"/>
          <p:nvPr/>
        </p:nvSpPr>
        <p:spPr>
          <a:xfrm>
            <a:off x="7503634" y="5700393"/>
            <a:ext cx="465192" cy="646331"/>
          </a:xfrm>
          <a:prstGeom prst="rect">
            <a:avLst/>
          </a:prstGeom>
        </p:spPr>
        <p:txBody>
          <a:bodyPr wrap="none" rtlCol="0">
            <a:spAutoFit/>
          </a:bodyPr>
          <a:lstStyle/>
          <a:p>
            <a:r>
              <a:rPr lang="en-US" sz="3600" dirty="0"/>
              <a:t>=</a:t>
            </a:r>
          </a:p>
        </p:txBody>
      </p:sp>
      <p:sp>
        <p:nvSpPr>
          <p:cNvPr id="25" name="TextBox 24">
            <a:extLst>
              <a:ext uri="{FF2B5EF4-FFF2-40B4-BE49-F238E27FC236}">
                <a16:creationId xmlns:a16="http://schemas.microsoft.com/office/drawing/2014/main" id="{D89E95CC-903E-5643-80B5-B9BEA3258940}"/>
              </a:ext>
            </a:extLst>
          </p:cNvPr>
          <p:cNvSpPr txBox="1"/>
          <p:nvPr/>
        </p:nvSpPr>
        <p:spPr>
          <a:xfrm>
            <a:off x="1480091" y="5826520"/>
            <a:ext cx="4838184" cy="369332"/>
          </a:xfrm>
          <a:prstGeom prst="rect">
            <a:avLst/>
          </a:prstGeom>
        </p:spPr>
        <p:txBody>
          <a:bodyPr wrap="none" rtlCol="0">
            <a:spAutoFit/>
          </a:bodyPr>
          <a:lstStyle/>
          <a:p>
            <a:r>
              <a:rPr lang="en-US" dirty="0"/>
              <a:t>Solved O(d</a:t>
            </a:r>
            <a:r>
              <a:rPr lang="en-US" baseline="30000" dirty="0"/>
              <a:t>2</a:t>
            </a:r>
            <a:r>
              <a:rPr lang="en-US" dirty="0"/>
              <a:t>) using backward substitution:</a:t>
            </a:r>
          </a:p>
        </p:txBody>
      </p:sp>
      <p:sp>
        <p:nvSpPr>
          <p:cNvPr id="26" name="Rectangle 25">
            <a:extLst>
              <a:ext uri="{FF2B5EF4-FFF2-40B4-BE49-F238E27FC236}">
                <a16:creationId xmlns:a16="http://schemas.microsoft.com/office/drawing/2014/main" id="{12A585B1-C526-E941-9591-21F8602653D3}"/>
              </a:ext>
            </a:extLst>
          </p:cNvPr>
          <p:cNvSpPr/>
          <p:nvPr/>
        </p:nvSpPr>
        <p:spPr>
          <a:xfrm>
            <a:off x="6118499" y="3652135"/>
            <a:ext cx="998991" cy="646331"/>
          </a:xfrm>
          <a:prstGeom prst="rect">
            <a:avLst/>
          </a:prstGeom>
        </p:spPr>
        <p:txBody>
          <a:bodyPr wrap="none">
            <a:spAutoFit/>
          </a:bodyPr>
          <a:lstStyle/>
          <a:p>
            <a:pPr algn="ctr"/>
            <a:r>
              <a:rPr lang="en-US" dirty="0"/>
              <a:t>Solved </a:t>
            </a:r>
            <a:br>
              <a:rPr lang="en-US" dirty="0"/>
            </a:br>
            <a:r>
              <a:rPr lang="en-US" dirty="0"/>
              <a:t>O(d</a:t>
            </a:r>
            <a:r>
              <a:rPr lang="en-US" baseline="30000" dirty="0"/>
              <a:t>3</a:t>
            </a:r>
            <a:r>
              <a:rPr lang="en-US" dirty="0"/>
              <a:t>) </a:t>
            </a:r>
          </a:p>
        </p:txBody>
      </p:sp>
      <p:grpSp>
        <p:nvGrpSpPr>
          <p:cNvPr id="29" name="Group 28">
            <a:extLst>
              <a:ext uri="{FF2B5EF4-FFF2-40B4-BE49-F238E27FC236}">
                <a16:creationId xmlns:a16="http://schemas.microsoft.com/office/drawing/2014/main" id="{8C96D1E7-210B-1141-BF4B-673B692DA81C}"/>
              </a:ext>
            </a:extLst>
          </p:cNvPr>
          <p:cNvGrpSpPr/>
          <p:nvPr/>
        </p:nvGrpSpPr>
        <p:grpSpPr>
          <a:xfrm>
            <a:off x="4640048" y="6193206"/>
            <a:ext cx="1440291" cy="369332"/>
            <a:chOff x="3014420" y="6392061"/>
            <a:chExt cx="1440291" cy="369332"/>
          </a:xfrm>
        </p:grpSpPr>
        <p:sp>
          <p:nvSpPr>
            <p:cNvPr id="27" name="TextBox 26">
              <a:extLst>
                <a:ext uri="{FF2B5EF4-FFF2-40B4-BE49-F238E27FC236}">
                  <a16:creationId xmlns:a16="http://schemas.microsoft.com/office/drawing/2014/main" id="{2C33117F-82E8-FF49-93B1-5BEF3FD477E3}"/>
                </a:ext>
              </a:extLst>
            </p:cNvPr>
            <p:cNvSpPr txBox="1"/>
            <p:nvPr/>
          </p:nvSpPr>
          <p:spPr>
            <a:xfrm>
              <a:off x="3014420" y="6392061"/>
              <a:ext cx="1023037" cy="369332"/>
            </a:xfrm>
            <a:prstGeom prst="rect">
              <a:avLst/>
            </a:prstGeom>
          </p:spPr>
          <p:txBody>
            <a:bodyPr wrap="none" rtlCol="0">
              <a:spAutoFit/>
            </a:bodyPr>
            <a:lstStyle/>
            <a:p>
              <a:r>
                <a:rPr lang="en-US" b="1" dirty="0"/>
                <a:t>for any </a:t>
              </a:r>
            </a:p>
          </p:txBody>
        </p:sp>
        <p:pic>
          <p:nvPicPr>
            <p:cNvPr id="28" name="Picture 27">
              <a:extLst>
                <a:ext uri="{FF2B5EF4-FFF2-40B4-BE49-F238E27FC236}">
                  <a16:creationId xmlns:a16="http://schemas.microsoft.com/office/drawing/2014/main" id="{8C4DCB03-EF49-ED40-BC1A-3C4AE5D403C8}"/>
                </a:ext>
              </a:extLst>
            </p:cNvPr>
            <p:cNvPicPr>
              <a:picLocks noChangeAspect="1"/>
            </p:cNvPicPr>
            <p:nvPr/>
          </p:nvPicPr>
          <p:blipFill>
            <a:blip r:embed="rId6"/>
            <a:stretch>
              <a:fillRect/>
            </a:stretch>
          </p:blipFill>
          <p:spPr>
            <a:xfrm>
              <a:off x="4006252" y="6452396"/>
              <a:ext cx="448459" cy="295793"/>
            </a:xfrm>
            <a:prstGeom prst="rect">
              <a:avLst/>
            </a:prstGeom>
          </p:spPr>
        </p:pic>
      </p:grpSp>
      <p:sp>
        <p:nvSpPr>
          <p:cNvPr id="30" name="TextBox 29">
            <a:extLst>
              <a:ext uri="{FF2B5EF4-FFF2-40B4-BE49-F238E27FC236}">
                <a16:creationId xmlns:a16="http://schemas.microsoft.com/office/drawing/2014/main" id="{31A51AFD-7D1C-0441-9227-7266AB07B2B6}"/>
              </a:ext>
            </a:extLst>
          </p:cNvPr>
          <p:cNvSpPr txBox="1"/>
          <p:nvPr/>
        </p:nvSpPr>
        <p:spPr>
          <a:xfrm>
            <a:off x="5263205" y="3726691"/>
            <a:ext cx="920445" cy="369332"/>
          </a:xfrm>
          <a:prstGeom prst="rect">
            <a:avLst/>
          </a:prstGeom>
          <a:solidFill>
            <a:srgbClr val="FFFF00"/>
          </a:solidFill>
        </p:spPr>
        <p:txBody>
          <a:bodyPr wrap="none" rtlCol="0">
            <a:spAutoFit/>
          </a:bodyPr>
          <a:lstStyle/>
          <a:p>
            <a:r>
              <a:rPr lang="en-US" b="1" dirty="0"/>
              <a:t>Reuse:</a:t>
            </a:r>
          </a:p>
        </p:txBody>
      </p:sp>
      <p:sp>
        <p:nvSpPr>
          <p:cNvPr id="31" name="TextBox 30">
            <a:extLst>
              <a:ext uri="{FF2B5EF4-FFF2-40B4-BE49-F238E27FC236}">
                <a16:creationId xmlns:a16="http://schemas.microsoft.com/office/drawing/2014/main" id="{384F2E04-8CE6-DB44-9AD1-5B191C6435D5}"/>
              </a:ext>
            </a:extLst>
          </p:cNvPr>
          <p:cNvSpPr txBox="1"/>
          <p:nvPr/>
        </p:nvSpPr>
        <p:spPr>
          <a:xfrm>
            <a:off x="1983783" y="6958739"/>
            <a:ext cx="4458272" cy="369332"/>
          </a:xfrm>
          <a:prstGeom prst="rect">
            <a:avLst/>
          </a:prstGeom>
        </p:spPr>
        <p:txBody>
          <a:bodyPr wrap="none" rtlCol="0">
            <a:spAutoFit/>
          </a:bodyPr>
          <a:lstStyle/>
          <a:p>
            <a:r>
              <a:rPr lang="en-US" dirty="0"/>
              <a:t>Specific to squared loss + linear model</a:t>
            </a:r>
          </a:p>
        </p:txBody>
      </p:sp>
      <p:pic>
        <p:nvPicPr>
          <p:cNvPr id="32" name="Picture 31">
            <a:extLst>
              <a:ext uri="{FF2B5EF4-FFF2-40B4-BE49-F238E27FC236}">
                <a16:creationId xmlns:a16="http://schemas.microsoft.com/office/drawing/2014/main" id="{E5E18BB0-EC71-2646-91FC-2A3AF6354CF1}"/>
              </a:ext>
            </a:extLst>
          </p:cNvPr>
          <p:cNvPicPr>
            <a:picLocks noChangeAspect="1"/>
          </p:cNvPicPr>
          <p:nvPr/>
        </p:nvPicPr>
        <p:blipFill>
          <a:blip r:embed="rId7"/>
          <a:stretch>
            <a:fillRect/>
          </a:stretch>
        </p:blipFill>
        <p:spPr>
          <a:xfrm>
            <a:off x="887782" y="4195689"/>
            <a:ext cx="5207000" cy="571500"/>
          </a:xfrm>
          <a:prstGeom prst="rect">
            <a:avLst/>
          </a:prstGeom>
        </p:spPr>
      </p:pic>
      <p:pic>
        <p:nvPicPr>
          <p:cNvPr id="33" name="Picture 32">
            <a:extLst>
              <a:ext uri="{FF2B5EF4-FFF2-40B4-BE49-F238E27FC236}">
                <a16:creationId xmlns:a16="http://schemas.microsoft.com/office/drawing/2014/main" id="{AA244DE6-06FF-F943-A1EF-A820A2397C3C}"/>
              </a:ext>
            </a:extLst>
          </p:cNvPr>
          <p:cNvPicPr>
            <a:picLocks noChangeAspect="1"/>
          </p:cNvPicPr>
          <p:nvPr/>
        </p:nvPicPr>
        <p:blipFill>
          <a:blip r:embed="rId8"/>
          <a:stretch>
            <a:fillRect/>
          </a:stretch>
        </p:blipFill>
        <p:spPr>
          <a:xfrm>
            <a:off x="7097602" y="4215497"/>
            <a:ext cx="3454400" cy="571500"/>
          </a:xfrm>
          <a:prstGeom prst="rect">
            <a:avLst/>
          </a:prstGeom>
        </p:spPr>
      </p:pic>
    </p:spTree>
    <p:extLst>
      <p:ext uri="{BB962C8B-B14F-4D97-AF65-F5344CB8AC3E}">
        <p14:creationId xmlns:p14="http://schemas.microsoft.com/office/powerpoint/2010/main" val="2891827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500"/>
                                        <p:tgtEl>
                                          <p:spTgt spid="3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10" presetClass="entr" presetSubtype="0" fill="hold" nodeType="withEffect">
                                  <p:stCondLst>
                                    <p:cond delay="0"/>
                                  </p:stCondLst>
                                  <p:childTnLst>
                                    <p:set>
                                      <p:cBhvr>
                                        <p:cTn id="39" dur="1" fill="hold">
                                          <p:stCondLst>
                                            <p:cond delay="0"/>
                                          </p:stCondLst>
                                        </p:cTn>
                                        <p:tgtEl>
                                          <p:spTgt spid="33"/>
                                        </p:tgtEl>
                                        <p:attrNameLst>
                                          <p:attrName>style.visibility</p:attrName>
                                        </p:attrNameLst>
                                      </p:cBhvr>
                                      <p:to>
                                        <p:strVal val="visible"/>
                                      </p:to>
                                    </p:set>
                                    <p:animEffect transition="in" filter="fade">
                                      <p:cBhvr>
                                        <p:cTn id="40" dur="500"/>
                                        <p:tgtEl>
                                          <p:spTgt spid="3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fade">
                                      <p:cBhvr>
                                        <p:cTn id="45" dur="500"/>
                                        <p:tgtEl>
                                          <p:spTgt spid="2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500"/>
                                        <p:tgtEl>
                                          <p:spTgt spid="14"/>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500"/>
                                        <p:tgtEl>
                                          <p:spTgt spid="16"/>
                                        </p:tgtEl>
                                      </p:cBhvr>
                                    </p:animEffect>
                                  </p:childTnLst>
                                </p:cTn>
                              </p:par>
                              <p:par>
                                <p:cTn id="59" presetID="10" presetClass="entr" presetSubtype="0" fill="hold" nodeType="with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500"/>
                                        <p:tgtEl>
                                          <p:spTgt spid="15"/>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9"/>
                                        </p:tgtEl>
                                        <p:attrNameLst>
                                          <p:attrName>style.visibility</p:attrName>
                                        </p:attrNameLst>
                                      </p:cBhvr>
                                      <p:to>
                                        <p:strVal val="visible"/>
                                      </p:to>
                                    </p:set>
                                    <p:animEffect transition="in" filter="fade">
                                      <p:cBhvr>
                                        <p:cTn id="66" dur="500"/>
                                        <p:tgtEl>
                                          <p:spTgt spid="9"/>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17"/>
                                        </p:tgtEl>
                                        <p:attrNameLst>
                                          <p:attrName>style.visibility</p:attrName>
                                        </p:attrNameLst>
                                      </p:cBhvr>
                                      <p:to>
                                        <p:strVal val="visible"/>
                                      </p:to>
                                    </p:set>
                                    <p:animEffect transition="in" filter="fade">
                                      <p:cBhvr>
                                        <p:cTn id="71" dur="500"/>
                                        <p:tgtEl>
                                          <p:spTgt spid="17"/>
                                        </p:tgtEl>
                                      </p:cBhvr>
                                    </p:animEffect>
                                  </p:childTnLst>
                                </p:cTn>
                              </p:par>
                              <p:par>
                                <p:cTn id="72" presetID="10" presetClass="entr" presetSubtype="0" fill="hold" nodeType="withEffect">
                                  <p:stCondLst>
                                    <p:cond delay="0"/>
                                  </p:stCondLst>
                                  <p:childTnLst>
                                    <p:set>
                                      <p:cBhvr>
                                        <p:cTn id="73" dur="1" fill="hold">
                                          <p:stCondLst>
                                            <p:cond delay="0"/>
                                          </p:stCondLst>
                                        </p:cTn>
                                        <p:tgtEl>
                                          <p:spTgt spid="21"/>
                                        </p:tgtEl>
                                        <p:attrNameLst>
                                          <p:attrName>style.visibility</p:attrName>
                                        </p:attrNameLst>
                                      </p:cBhvr>
                                      <p:to>
                                        <p:strVal val="visible"/>
                                      </p:to>
                                    </p:set>
                                    <p:animEffect transition="in" filter="fade">
                                      <p:cBhvr>
                                        <p:cTn id="74" dur="500"/>
                                        <p:tgtEl>
                                          <p:spTgt spid="21"/>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fade">
                                      <p:cBhvr>
                                        <p:cTn id="79" dur="500"/>
                                        <p:tgtEl>
                                          <p:spTgt spid="20"/>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2"/>
                                        </p:tgtEl>
                                        <p:attrNameLst>
                                          <p:attrName>style.visibility</p:attrName>
                                        </p:attrNameLst>
                                      </p:cBhvr>
                                      <p:to>
                                        <p:strVal val="visible"/>
                                      </p:to>
                                    </p:set>
                                    <p:animEffect transition="in" filter="fade">
                                      <p:cBhvr>
                                        <p:cTn id="82" dur="500"/>
                                        <p:tgtEl>
                                          <p:spTgt spid="22"/>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4"/>
                                        </p:tgtEl>
                                        <p:attrNameLst>
                                          <p:attrName>style.visibility</p:attrName>
                                        </p:attrNameLst>
                                      </p:cBhvr>
                                      <p:to>
                                        <p:strVal val="visible"/>
                                      </p:to>
                                    </p:set>
                                    <p:animEffect transition="in" filter="fade">
                                      <p:cBhvr>
                                        <p:cTn id="85" dur="500"/>
                                        <p:tgtEl>
                                          <p:spTgt spid="24"/>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500"/>
                                        <p:tgtEl>
                                          <p:spTgt spid="23"/>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25"/>
                                        </p:tgtEl>
                                        <p:attrNameLst>
                                          <p:attrName>style.visibility</p:attrName>
                                        </p:attrNameLst>
                                      </p:cBhvr>
                                      <p:to>
                                        <p:strVal val="visible"/>
                                      </p:to>
                                    </p:set>
                                    <p:animEffect transition="in" filter="fade">
                                      <p:cBhvr>
                                        <p:cTn id="93" dur="500"/>
                                        <p:tgtEl>
                                          <p:spTgt spid="25"/>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29"/>
                                        </p:tgtEl>
                                        <p:attrNameLst>
                                          <p:attrName>style.visibility</p:attrName>
                                        </p:attrNameLst>
                                      </p:cBhvr>
                                      <p:to>
                                        <p:strVal val="visible"/>
                                      </p:to>
                                    </p:set>
                                    <p:animEffect transition="in" filter="fade">
                                      <p:cBhvr>
                                        <p:cTn id="98" dur="500"/>
                                        <p:tgtEl>
                                          <p:spTgt spid="29"/>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30"/>
                                        </p:tgtEl>
                                        <p:attrNameLst>
                                          <p:attrName>style.visibility</p:attrName>
                                        </p:attrNameLst>
                                      </p:cBhvr>
                                      <p:to>
                                        <p:strVal val="visible"/>
                                      </p:to>
                                    </p:set>
                                    <p:animEffect transition="in" filter="fade">
                                      <p:cBhvr>
                                        <p:cTn id="10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P spid="5" grpId="0"/>
      <p:bldP spid="12" grpId="0" animBg="1"/>
      <p:bldP spid="13" grpId="0" animBg="1"/>
      <p:bldP spid="14" grpId="0" animBg="1"/>
      <p:bldP spid="16" grpId="0"/>
      <p:bldP spid="17" grpId="0" animBg="1"/>
      <p:bldP spid="20" grpId="0" animBg="1"/>
      <p:bldP spid="22" grpId="0" animBg="1"/>
      <p:bldP spid="23" grpId="0" animBg="1"/>
      <p:bldP spid="24" grpId="0"/>
      <p:bldP spid="25" grpId="0"/>
      <p:bldP spid="26" grpId="0"/>
      <p:bldP spid="30"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15B51-8B9D-5F41-B8C4-03D76133DE0A}"/>
              </a:ext>
            </a:extLst>
          </p:cNvPr>
          <p:cNvSpPr>
            <a:spLocks noGrp="1"/>
          </p:cNvSpPr>
          <p:nvPr>
            <p:ph type="title"/>
          </p:nvPr>
        </p:nvSpPr>
        <p:spPr>
          <a:xfrm>
            <a:off x="552449" y="320675"/>
            <a:ext cx="11055781" cy="1325563"/>
          </a:xfrm>
        </p:spPr>
        <p:txBody>
          <a:bodyPr>
            <a:normAutofit/>
          </a:bodyPr>
          <a:lstStyle/>
          <a:p>
            <a:r>
              <a:rPr lang="en-US" sz="4000" b="1" dirty="0"/>
              <a:t>Optimization:</a:t>
            </a:r>
            <a:r>
              <a:rPr lang="en-US" sz="4000" dirty="0"/>
              <a:t> ADMM + </a:t>
            </a:r>
            <a:r>
              <a:rPr lang="en-US" sz="4000" dirty="0" err="1"/>
              <a:t>Warmstart</a:t>
            </a:r>
            <a:endParaRPr lang="en-US" sz="4000" dirty="0"/>
          </a:p>
        </p:txBody>
      </p:sp>
      <p:sp>
        <p:nvSpPr>
          <p:cNvPr id="3" name="Content Placeholder 2">
            <a:extLst>
              <a:ext uri="{FF2B5EF4-FFF2-40B4-BE49-F238E27FC236}">
                <a16:creationId xmlns:a16="http://schemas.microsoft.com/office/drawing/2014/main" id="{6E8DB6C2-E3EA-E444-83F7-1F4AB3D6C03C}"/>
              </a:ext>
            </a:extLst>
          </p:cNvPr>
          <p:cNvSpPr>
            <a:spLocks noGrp="1"/>
          </p:cNvSpPr>
          <p:nvPr>
            <p:ph idx="1"/>
          </p:nvPr>
        </p:nvSpPr>
        <p:spPr>
          <a:xfrm>
            <a:off x="838198" y="1426782"/>
            <a:ext cx="11055781" cy="4530726"/>
          </a:xfrm>
        </p:spPr>
        <p:txBody>
          <a:bodyPr>
            <a:normAutofit/>
          </a:bodyPr>
          <a:lstStyle/>
          <a:p>
            <a:r>
              <a:rPr lang="en-US" b="1" dirty="0"/>
              <a:t>ADMM Alg.: </a:t>
            </a:r>
            <a:r>
              <a:rPr lang="en-US" dirty="0"/>
              <a:t>rewrite more general convex optimization problems (e.g., LASSO, logistic regression, SVM) into sequence of least squares problems (leverage QR)</a:t>
            </a:r>
          </a:p>
          <a:p>
            <a:pPr lvl="1"/>
            <a:r>
              <a:rPr lang="en-US" dirty="0"/>
              <a:t>Clever (established) idea</a:t>
            </a:r>
          </a:p>
          <a:p>
            <a:pPr lvl="1"/>
            <a:r>
              <a:rPr lang="en-US" dirty="0"/>
              <a:t>Enables use of warm-start</a:t>
            </a:r>
          </a:p>
          <a:p>
            <a:pPr lvl="1"/>
            <a:endParaRPr lang="en-US" dirty="0"/>
          </a:p>
        </p:txBody>
      </p:sp>
      <p:sp>
        <p:nvSpPr>
          <p:cNvPr id="31" name="TextBox 30">
            <a:extLst>
              <a:ext uri="{FF2B5EF4-FFF2-40B4-BE49-F238E27FC236}">
                <a16:creationId xmlns:a16="http://schemas.microsoft.com/office/drawing/2014/main" id="{384F2E04-8CE6-DB44-9AD1-5B191C6435D5}"/>
              </a:ext>
            </a:extLst>
          </p:cNvPr>
          <p:cNvSpPr txBox="1"/>
          <p:nvPr/>
        </p:nvSpPr>
        <p:spPr>
          <a:xfrm>
            <a:off x="1983783" y="6958739"/>
            <a:ext cx="4458272" cy="369332"/>
          </a:xfrm>
          <a:prstGeom prst="rect">
            <a:avLst/>
          </a:prstGeom>
        </p:spPr>
        <p:txBody>
          <a:bodyPr wrap="none" rtlCol="0">
            <a:spAutoFit/>
          </a:bodyPr>
          <a:lstStyle/>
          <a:p>
            <a:r>
              <a:rPr lang="en-US" dirty="0"/>
              <a:t>Specific to squared loss + linear model</a:t>
            </a:r>
          </a:p>
        </p:txBody>
      </p:sp>
      <p:pic>
        <p:nvPicPr>
          <p:cNvPr id="4" name="Picture 3">
            <a:extLst>
              <a:ext uri="{FF2B5EF4-FFF2-40B4-BE49-F238E27FC236}">
                <a16:creationId xmlns:a16="http://schemas.microsoft.com/office/drawing/2014/main" id="{8CB3CF9F-92C4-AB49-AC1B-2B77D62BDB3E}"/>
              </a:ext>
            </a:extLst>
          </p:cNvPr>
          <p:cNvPicPr>
            <a:picLocks noChangeAspect="1"/>
          </p:cNvPicPr>
          <p:nvPr/>
        </p:nvPicPr>
        <p:blipFill>
          <a:blip r:embed="rId3"/>
          <a:stretch>
            <a:fillRect/>
          </a:stretch>
        </p:blipFill>
        <p:spPr>
          <a:xfrm>
            <a:off x="1365250" y="3692145"/>
            <a:ext cx="9461500" cy="2514600"/>
          </a:xfrm>
          <a:prstGeom prst="rect">
            <a:avLst/>
          </a:prstGeom>
        </p:spPr>
      </p:pic>
      <p:sp>
        <p:nvSpPr>
          <p:cNvPr id="6" name="Rounded Rectangular Callout 5">
            <a:extLst>
              <a:ext uri="{FF2B5EF4-FFF2-40B4-BE49-F238E27FC236}">
                <a16:creationId xmlns:a16="http://schemas.microsoft.com/office/drawing/2014/main" id="{327C7002-7569-DB48-B643-30D1204A4515}"/>
              </a:ext>
            </a:extLst>
          </p:cNvPr>
          <p:cNvSpPr/>
          <p:nvPr/>
        </p:nvSpPr>
        <p:spPr>
          <a:xfrm>
            <a:off x="9073288" y="3045418"/>
            <a:ext cx="2820691" cy="1065182"/>
          </a:xfrm>
          <a:prstGeom prst="wedgeRoundRectCallout">
            <a:avLst>
              <a:gd name="adj1" fmla="val -72207"/>
              <a:gd name="adj2" fmla="val 38492"/>
              <a:gd name="adj3" fmla="val 16667"/>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Repeatedly Solve Least Squares Problem </a:t>
            </a:r>
            <a:br>
              <a:rPr lang="en-US" dirty="0"/>
            </a:br>
            <a:r>
              <a:rPr lang="en-US" dirty="0"/>
              <a:t>(use QR technique)</a:t>
            </a:r>
          </a:p>
        </p:txBody>
      </p:sp>
      <p:sp>
        <p:nvSpPr>
          <p:cNvPr id="32" name="Rounded Rectangular Callout 31">
            <a:extLst>
              <a:ext uri="{FF2B5EF4-FFF2-40B4-BE49-F238E27FC236}">
                <a16:creationId xmlns:a16="http://schemas.microsoft.com/office/drawing/2014/main" id="{DDA80302-C21A-184A-8AC4-2C52301AB113}"/>
              </a:ext>
            </a:extLst>
          </p:cNvPr>
          <p:cNvSpPr/>
          <p:nvPr/>
        </p:nvSpPr>
        <p:spPr>
          <a:xfrm>
            <a:off x="7396889" y="5526167"/>
            <a:ext cx="2820691" cy="1065182"/>
          </a:xfrm>
          <a:prstGeom prst="wedgeRoundRectCallout">
            <a:avLst>
              <a:gd name="adj1" fmla="val -43087"/>
              <a:gd name="adj2" fmla="val -64085"/>
              <a:gd name="adj3" fmla="val 16667"/>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O(n) one-dimensional optimization problems</a:t>
            </a:r>
          </a:p>
        </p:txBody>
      </p:sp>
      <p:sp>
        <p:nvSpPr>
          <p:cNvPr id="33" name="Rounded Rectangular Callout 32">
            <a:extLst>
              <a:ext uri="{FF2B5EF4-FFF2-40B4-BE49-F238E27FC236}">
                <a16:creationId xmlns:a16="http://schemas.microsoft.com/office/drawing/2014/main" id="{81456F95-8641-D743-8F7F-47D63A9577F2}"/>
              </a:ext>
            </a:extLst>
          </p:cNvPr>
          <p:cNvSpPr/>
          <p:nvPr/>
        </p:nvSpPr>
        <p:spPr>
          <a:xfrm>
            <a:off x="4955742" y="4444181"/>
            <a:ext cx="2820691" cy="329950"/>
          </a:xfrm>
          <a:prstGeom prst="wedgeRoundRectCallout">
            <a:avLst>
              <a:gd name="adj1" fmla="val -10395"/>
              <a:gd name="adj2" fmla="val 83876"/>
              <a:gd name="adj3" fmla="val 1666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Extra hyperparameter</a:t>
            </a:r>
          </a:p>
        </p:txBody>
      </p:sp>
    </p:spTree>
    <p:extLst>
      <p:ext uri="{BB962C8B-B14F-4D97-AF65-F5344CB8AC3E}">
        <p14:creationId xmlns:p14="http://schemas.microsoft.com/office/powerpoint/2010/main" val="2994020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500"/>
                                        <p:tgtEl>
                                          <p:spTgt spid="3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P spid="6" grpId="0" animBg="1"/>
      <p:bldP spid="32" grpId="0" animBg="1"/>
      <p:bldP spid="33"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38E0D-A681-2148-A3AD-8D6E624D0086}"/>
              </a:ext>
            </a:extLst>
          </p:cNvPr>
          <p:cNvSpPr>
            <a:spLocks noGrp="1"/>
          </p:cNvSpPr>
          <p:nvPr>
            <p:ph type="title"/>
          </p:nvPr>
        </p:nvSpPr>
        <p:spPr/>
        <p:txBody>
          <a:bodyPr/>
          <a:lstStyle/>
          <a:p>
            <a:r>
              <a:rPr lang="en-US" dirty="0"/>
              <a:t>What consider when reading?</a:t>
            </a:r>
          </a:p>
        </p:txBody>
      </p:sp>
      <p:sp>
        <p:nvSpPr>
          <p:cNvPr id="3" name="Content Placeholder 2">
            <a:extLst>
              <a:ext uri="{FF2B5EF4-FFF2-40B4-BE49-F238E27FC236}">
                <a16:creationId xmlns:a16="http://schemas.microsoft.com/office/drawing/2014/main" id="{475A2A29-DDE2-C847-9E05-CDAD2DAD4CDE}"/>
              </a:ext>
            </a:extLst>
          </p:cNvPr>
          <p:cNvSpPr>
            <a:spLocks noGrp="1"/>
          </p:cNvSpPr>
          <p:nvPr>
            <p:ph idx="1"/>
          </p:nvPr>
        </p:nvSpPr>
        <p:spPr>
          <a:xfrm>
            <a:off x="838200" y="1825625"/>
            <a:ext cx="10801350" cy="4351339"/>
          </a:xfrm>
        </p:spPr>
        <p:txBody>
          <a:bodyPr/>
          <a:lstStyle/>
          <a:p>
            <a:r>
              <a:rPr lang="en-US" dirty="0"/>
              <a:t>Problem formulation and discussion around user interviews </a:t>
            </a:r>
          </a:p>
          <a:p>
            <a:r>
              <a:rPr lang="en-US" dirty="0"/>
              <a:t>Discussion and framing of tradeoffs</a:t>
            </a:r>
          </a:p>
          <a:p>
            <a:r>
              <a:rPr lang="en-US" dirty="0"/>
              <a:t>Would these techniques be applicable beyond feature selection (e.g., hyperparameter search/model design)?</a:t>
            </a:r>
          </a:p>
        </p:txBody>
      </p:sp>
    </p:spTree>
    <p:extLst>
      <p:ext uri="{BB962C8B-B14F-4D97-AF65-F5344CB8AC3E}">
        <p14:creationId xmlns:p14="http://schemas.microsoft.com/office/powerpoint/2010/main" val="31203991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C3041F-97AC-8A44-AD04-8FE71F19F8A3}"/>
              </a:ext>
            </a:extLst>
          </p:cNvPr>
          <p:cNvSpPr>
            <a:spLocks noGrp="1"/>
          </p:cNvSpPr>
          <p:nvPr>
            <p:ph type="title"/>
          </p:nvPr>
        </p:nvSpPr>
        <p:spPr/>
        <p:txBody>
          <a:bodyPr/>
          <a:lstStyle/>
          <a:p>
            <a:r>
              <a:rPr lang="en-US" dirty="0"/>
              <a:t>Learning Generalized Linear Models Over Normalized Data</a:t>
            </a:r>
          </a:p>
        </p:txBody>
      </p:sp>
      <p:sp>
        <p:nvSpPr>
          <p:cNvPr id="5" name="Text Placeholder 4">
            <a:extLst>
              <a:ext uri="{FF2B5EF4-FFF2-40B4-BE49-F238E27FC236}">
                <a16:creationId xmlns:a16="http://schemas.microsoft.com/office/drawing/2014/main" id="{DB9CEF0E-C17E-424E-B147-4610478BDB3E}"/>
              </a:ext>
            </a:extLst>
          </p:cNvPr>
          <p:cNvSpPr>
            <a:spLocks noGrp="1"/>
          </p:cNvSpPr>
          <p:nvPr>
            <p:ph type="body" idx="1"/>
          </p:nvPr>
        </p:nvSpPr>
        <p:spPr/>
        <p:txBody>
          <a:bodyPr/>
          <a:lstStyle/>
          <a:p>
            <a:r>
              <a:rPr lang="en-US" dirty="0"/>
              <a:t>Arun Kumar, Jeffrey Naughton, and Jignesh M. Patel</a:t>
            </a:r>
          </a:p>
        </p:txBody>
      </p:sp>
    </p:spTree>
    <p:extLst>
      <p:ext uri="{BB962C8B-B14F-4D97-AF65-F5344CB8AC3E}">
        <p14:creationId xmlns:p14="http://schemas.microsoft.com/office/powerpoint/2010/main" val="35678857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9D4DA-1750-6445-9AEE-B0B7F50880C7}"/>
              </a:ext>
            </a:extLst>
          </p:cNvPr>
          <p:cNvSpPr>
            <a:spLocks noGrp="1"/>
          </p:cNvSpPr>
          <p:nvPr>
            <p:ph type="title"/>
          </p:nvPr>
        </p:nvSpPr>
        <p:spPr>
          <a:xfrm>
            <a:off x="334485" y="439768"/>
            <a:ext cx="7898214" cy="1325563"/>
          </a:xfrm>
        </p:spPr>
        <p:txBody>
          <a:bodyPr>
            <a:normAutofit fontScale="90000"/>
          </a:bodyPr>
          <a:lstStyle/>
          <a:p>
            <a:r>
              <a:rPr lang="en-US" dirty="0"/>
              <a:t>Learning Generalized Linear Models Over Normalized Data</a:t>
            </a:r>
          </a:p>
        </p:txBody>
      </p:sp>
      <p:sp>
        <p:nvSpPr>
          <p:cNvPr id="3" name="Content Placeholder 2">
            <a:extLst>
              <a:ext uri="{FF2B5EF4-FFF2-40B4-BE49-F238E27FC236}">
                <a16:creationId xmlns:a16="http://schemas.microsoft.com/office/drawing/2014/main" id="{DE3994DB-B0B1-9D48-AB79-68FE4E118C68}"/>
              </a:ext>
            </a:extLst>
          </p:cNvPr>
          <p:cNvSpPr>
            <a:spLocks noGrp="1"/>
          </p:cNvSpPr>
          <p:nvPr>
            <p:ph idx="1"/>
          </p:nvPr>
        </p:nvSpPr>
        <p:spPr>
          <a:xfrm>
            <a:off x="552450" y="2310485"/>
            <a:ext cx="11353801" cy="4421502"/>
          </a:xfrm>
        </p:spPr>
        <p:txBody>
          <a:bodyPr>
            <a:normAutofit/>
          </a:bodyPr>
          <a:lstStyle/>
          <a:p>
            <a:r>
              <a:rPr lang="en-US" b="1" dirty="0"/>
              <a:t>Context: </a:t>
            </a:r>
            <a:r>
              <a:rPr lang="en-US" dirty="0"/>
              <a:t>Training </a:t>
            </a:r>
            <a:r>
              <a:rPr lang="en-US" dirty="0">
                <a:sym typeface="Wingdings" pitchFamily="2" charset="2"/>
              </a:rPr>
              <a:t>data is often </a:t>
            </a:r>
            <a:r>
              <a:rPr lang="en-US" b="1" dirty="0">
                <a:sym typeface="Wingdings" pitchFamily="2" charset="2"/>
              </a:rPr>
              <a:t>heavily denormalized</a:t>
            </a:r>
            <a:r>
              <a:rPr lang="en-US" dirty="0">
                <a:sym typeface="Wingdings" pitchFamily="2" charset="2"/>
              </a:rPr>
              <a:t> resulting in substantial redundancy.  </a:t>
            </a:r>
          </a:p>
          <a:p>
            <a:pPr lvl="1"/>
            <a:r>
              <a:rPr lang="en-US" dirty="0">
                <a:sym typeface="Wingdings" pitchFamily="2" charset="2"/>
              </a:rPr>
              <a:t>increases </a:t>
            </a:r>
            <a:r>
              <a:rPr lang="en-US" b="1" dirty="0">
                <a:sym typeface="Wingdings" pitchFamily="2" charset="2"/>
              </a:rPr>
              <a:t>storage</a:t>
            </a:r>
            <a:r>
              <a:rPr lang="en-US" dirty="0">
                <a:sym typeface="Wingdings" pitchFamily="2" charset="2"/>
              </a:rPr>
              <a:t> and</a:t>
            </a:r>
            <a:r>
              <a:rPr lang="en-US" b="1" dirty="0">
                <a:sym typeface="Wingdings" pitchFamily="2" charset="2"/>
              </a:rPr>
              <a:t> data load time </a:t>
            </a:r>
            <a:r>
              <a:rPr lang="en-US" dirty="0">
                <a:sym typeface="Wingdings" pitchFamily="2" charset="2"/>
              </a:rPr>
              <a:t>and </a:t>
            </a:r>
            <a:r>
              <a:rPr lang="en-US" b="1" dirty="0">
                <a:sym typeface="Wingdings" pitchFamily="2" charset="2"/>
              </a:rPr>
              <a:t>computation</a:t>
            </a:r>
          </a:p>
          <a:p>
            <a:r>
              <a:rPr lang="en-US" b="1" dirty="0"/>
              <a:t>Key Idea:</a:t>
            </a:r>
            <a:r>
              <a:rPr lang="en-US" dirty="0"/>
              <a:t> Push </a:t>
            </a:r>
            <a:r>
              <a:rPr lang="en-US" b="1" dirty="0"/>
              <a:t>learning through joins</a:t>
            </a:r>
            <a:r>
              <a:rPr lang="en-US" dirty="0"/>
              <a:t> to eliminate redundant loads and inner product calculations</a:t>
            </a:r>
            <a:endParaRPr lang="en-US" b="1" dirty="0"/>
          </a:p>
          <a:p>
            <a:r>
              <a:rPr lang="en-US" b="1" dirty="0"/>
              <a:t>Contribution:</a:t>
            </a:r>
            <a:r>
              <a:rPr lang="en-US" dirty="0"/>
              <a:t> this paper demonstrates the advantages of pushing learning through joins</a:t>
            </a:r>
          </a:p>
          <a:p>
            <a:pPr lvl="1"/>
            <a:r>
              <a:rPr lang="en-US" dirty="0"/>
              <a:t>Done using UDA abstractions</a:t>
            </a:r>
          </a:p>
          <a:p>
            <a:endParaRPr lang="en-US" i="1" dirty="0"/>
          </a:p>
          <a:p>
            <a:pPr lvl="1"/>
            <a:endParaRPr lang="en-US" b="1" dirty="0"/>
          </a:p>
        </p:txBody>
      </p:sp>
      <p:grpSp>
        <p:nvGrpSpPr>
          <p:cNvPr id="4" name="Group 3">
            <a:extLst>
              <a:ext uri="{FF2B5EF4-FFF2-40B4-BE49-F238E27FC236}">
                <a16:creationId xmlns:a16="http://schemas.microsoft.com/office/drawing/2014/main" id="{2A972EC3-20BC-7B49-AB41-AF72CC485978}"/>
              </a:ext>
            </a:extLst>
          </p:cNvPr>
          <p:cNvGrpSpPr/>
          <p:nvPr/>
        </p:nvGrpSpPr>
        <p:grpSpPr>
          <a:xfrm>
            <a:off x="10865487" y="364210"/>
            <a:ext cx="992028" cy="1026461"/>
            <a:chOff x="3106335" y="2001553"/>
            <a:chExt cx="3730882" cy="3860379"/>
          </a:xfrm>
        </p:grpSpPr>
        <p:sp>
          <p:nvSpPr>
            <p:cNvPr id="6" name="Oval 5">
              <a:extLst>
                <a:ext uri="{FF2B5EF4-FFF2-40B4-BE49-F238E27FC236}">
                  <a16:creationId xmlns:a16="http://schemas.microsoft.com/office/drawing/2014/main" id="{55A8CC92-13E8-3B4B-9CBA-472274770B55}"/>
                </a:ext>
              </a:extLst>
            </p:cNvPr>
            <p:cNvSpPr/>
            <p:nvPr/>
          </p:nvSpPr>
          <p:spPr>
            <a:xfrm>
              <a:off x="4774617" y="3768799"/>
              <a:ext cx="446527" cy="428164"/>
            </a:xfrm>
            <a:prstGeom prst="ellipse">
              <a:avLst/>
            </a:prstGeom>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E5CC439-9216-5347-AC84-DB3F3A644792}"/>
                </a:ext>
              </a:extLst>
            </p:cNvPr>
            <p:cNvSpPr/>
            <p:nvPr/>
          </p:nvSpPr>
          <p:spPr>
            <a:xfrm>
              <a:off x="3114074" y="2575417"/>
              <a:ext cx="446527" cy="428164"/>
            </a:xfrm>
            <a:prstGeom prst="ellipse">
              <a:avLst/>
            </a:prstGeom>
            <a:solidFill>
              <a:srgbClr val="70AD47"/>
            </a:solidFill>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9345AF94-A63C-F344-9009-390A18839183}"/>
                </a:ext>
              </a:extLst>
            </p:cNvPr>
            <p:cNvSpPr/>
            <p:nvPr/>
          </p:nvSpPr>
          <p:spPr>
            <a:xfrm>
              <a:off x="6133524" y="2521100"/>
              <a:ext cx="446527" cy="428164"/>
            </a:xfrm>
            <a:prstGeom prst="ellipse">
              <a:avLst/>
            </a:prstGeom>
            <a:solidFill>
              <a:srgbClr val="70AD47"/>
            </a:solidFill>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BCD4844-BF97-DC42-B66D-E64C45F80B23}"/>
                </a:ext>
              </a:extLst>
            </p:cNvPr>
            <p:cNvSpPr/>
            <p:nvPr/>
          </p:nvSpPr>
          <p:spPr>
            <a:xfrm>
              <a:off x="5031720" y="5433768"/>
              <a:ext cx="446527" cy="428164"/>
            </a:xfrm>
            <a:prstGeom prst="ellipse">
              <a:avLst/>
            </a:prstGeom>
            <a:solidFill>
              <a:srgbClr val="70AD47"/>
            </a:solidFill>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547BC75C-4874-2A47-B284-057EF04AF9A8}"/>
                </a:ext>
              </a:extLst>
            </p:cNvPr>
            <p:cNvCxnSpPr>
              <a:stCxn id="6" idx="1"/>
              <a:endCxn id="7" idx="5"/>
            </p:cNvCxnSpPr>
            <p:nvPr/>
          </p:nvCxnSpPr>
          <p:spPr>
            <a:xfrm flipH="1" flipV="1">
              <a:off x="3495209" y="2940877"/>
              <a:ext cx="1344800" cy="890626"/>
            </a:xfrm>
            <a:prstGeom prst="line">
              <a:avLst/>
            </a:prstGeom>
          </p:spPr>
          <p:style>
            <a:lnRef idx="1">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1CE9883-603A-9B49-8A7A-AB7BDCBA0575}"/>
                </a:ext>
              </a:extLst>
            </p:cNvPr>
            <p:cNvCxnSpPr>
              <a:stCxn id="6" idx="7"/>
              <a:endCxn id="8" idx="3"/>
            </p:cNvCxnSpPr>
            <p:nvPr/>
          </p:nvCxnSpPr>
          <p:spPr>
            <a:xfrm flipV="1">
              <a:off x="5155751" y="2886560"/>
              <a:ext cx="1043166" cy="944943"/>
            </a:xfrm>
            <a:prstGeom prst="line">
              <a:avLst/>
            </a:prstGeom>
          </p:spPr>
          <p:style>
            <a:lnRef idx="1">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9C6CB818-721A-7A42-B3BD-00C417B540C1}"/>
                </a:ext>
              </a:extLst>
            </p:cNvPr>
            <p:cNvCxnSpPr>
              <a:stCxn id="6" idx="4"/>
              <a:endCxn id="9" idx="0"/>
            </p:cNvCxnSpPr>
            <p:nvPr/>
          </p:nvCxnSpPr>
          <p:spPr>
            <a:xfrm>
              <a:off x="4997881" y="4196963"/>
              <a:ext cx="257103" cy="1236805"/>
            </a:xfrm>
            <a:prstGeom prst="line">
              <a:avLst/>
            </a:prstGeom>
          </p:spPr>
          <p:style>
            <a:lnRef idx="1">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2B81719C-4F6E-884D-8B15-959C5DAAF523}"/>
                </a:ext>
              </a:extLst>
            </p:cNvPr>
            <p:cNvSpPr/>
            <p:nvPr/>
          </p:nvSpPr>
          <p:spPr>
            <a:xfrm rot="3176766">
              <a:off x="4627105" y="2010735"/>
              <a:ext cx="446527" cy="428164"/>
            </a:xfrm>
            <a:prstGeom prst="ellipse">
              <a:avLst/>
            </a:prstGeom>
            <a:solidFill>
              <a:srgbClr val="70AD47"/>
            </a:solidFill>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70B4983-8577-A04A-87CA-67BD6E26517C}"/>
                </a:ext>
              </a:extLst>
            </p:cNvPr>
            <p:cNvSpPr/>
            <p:nvPr/>
          </p:nvSpPr>
          <p:spPr>
            <a:xfrm rot="3176766">
              <a:off x="6399871" y="4033953"/>
              <a:ext cx="446527" cy="428164"/>
            </a:xfrm>
            <a:prstGeom prst="ellipse">
              <a:avLst/>
            </a:prstGeom>
            <a:solidFill>
              <a:srgbClr val="70AD47"/>
            </a:solidFill>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1AD9C55-0C3A-3140-9808-D3A2E6C1841E}"/>
                </a:ext>
              </a:extLst>
            </p:cNvPr>
            <p:cNvSpPr/>
            <p:nvPr/>
          </p:nvSpPr>
          <p:spPr>
            <a:xfrm rot="3176766">
              <a:off x="3791611" y="5219687"/>
              <a:ext cx="446527" cy="428164"/>
            </a:xfrm>
            <a:prstGeom prst="ellipse">
              <a:avLst/>
            </a:prstGeom>
            <a:solidFill>
              <a:srgbClr val="70AD47"/>
            </a:solidFill>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6E725C7-6B31-D248-93AB-B3B842BDD55F}"/>
                </a:ext>
              </a:extLst>
            </p:cNvPr>
            <p:cNvSpPr/>
            <p:nvPr/>
          </p:nvSpPr>
          <p:spPr>
            <a:xfrm rot="4971397">
              <a:off x="5936671" y="4784788"/>
              <a:ext cx="446527" cy="428164"/>
            </a:xfrm>
            <a:prstGeom prst="ellipse">
              <a:avLst/>
            </a:prstGeom>
            <a:solidFill>
              <a:srgbClr val="70AD47"/>
            </a:solidFill>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D1C6F37C-2E2E-EA46-9CC7-BEFFA92D2D1C}"/>
                </a:ext>
              </a:extLst>
            </p:cNvPr>
            <p:cNvSpPr/>
            <p:nvPr/>
          </p:nvSpPr>
          <p:spPr>
            <a:xfrm rot="4971397">
              <a:off x="3097153" y="4288482"/>
              <a:ext cx="446527" cy="428164"/>
            </a:xfrm>
            <a:prstGeom prst="ellipse">
              <a:avLst/>
            </a:prstGeom>
            <a:solidFill>
              <a:srgbClr val="70AD47"/>
            </a:solidFill>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BD503FF1-DFE1-8646-A987-11EADACA253D}"/>
                </a:ext>
              </a:extLst>
            </p:cNvPr>
            <p:cNvCxnSpPr>
              <a:stCxn id="6" idx="0"/>
              <a:endCxn id="13" idx="6"/>
            </p:cNvCxnSpPr>
            <p:nvPr/>
          </p:nvCxnSpPr>
          <p:spPr>
            <a:xfrm flipH="1" flipV="1">
              <a:off x="4984900" y="2402996"/>
              <a:ext cx="12981" cy="1365803"/>
            </a:xfrm>
            <a:prstGeom prst="line">
              <a:avLst/>
            </a:prstGeom>
          </p:spPr>
          <p:style>
            <a:lnRef idx="1">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B7ECC2BF-6272-ED48-B2E8-0F288CBCE33D}"/>
                </a:ext>
              </a:extLst>
            </p:cNvPr>
            <p:cNvCxnSpPr>
              <a:stCxn id="6" idx="6"/>
              <a:endCxn id="14" idx="3"/>
            </p:cNvCxnSpPr>
            <p:nvPr/>
          </p:nvCxnSpPr>
          <p:spPr>
            <a:xfrm>
              <a:off x="5221144" y="3982882"/>
              <a:ext cx="1186053" cy="230377"/>
            </a:xfrm>
            <a:prstGeom prst="line">
              <a:avLst/>
            </a:prstGeom>
          </p:spPr>
          <p:style>
            <a:lnRef idx="1">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6FF31E02-AD97-B642-95DD-ED32130FA12C}"/>
                </a:ext>
              </a:extLst>
            </p:cNvPr>
            <p:cNvCxnSpPr>
              <a:stCxn id="6" idx="5"/>
              <a:endCxn id="16" idx="3"/>
            </p:cNvCxnSpPr>
            <p:nvPr/>
          </p:nvCxnSpPr>
          <p:spPr>
            <a:xfrm>
              <a:off x="5155751" y="4134259"/>
              <a:ext cx="834349" cy="726789"/>
            </a:xfrm>
            <a:prstGeom prst="line">
              <a:avLst/>
            </a:prstGeom>
          </p:spPr>
          <p:style>
            <a:lnRef idx="1">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30006DBF-2C1B-EB45-93FE-D47F92EFB4CF}"/>
                </a:ext>
              </a:extLst>
            </p:cNvPr>
            <p:cNvCxnSpPr>
              <a:stCxn id="6" idx="3"/>
              <a:endCxn id="15" idx="0"/>
            </p:cNvCxnSpPr>
            <p:nvPr/>
          </p:nvCxnSpPr>
          <p:spPr>
            <a:xfrm flipH="1">
              <a:off x="4185727" y="4134259"/>
              <a:ext cx="654283" cy="1170511"/>
            </a:xfrm>
            <a:prstGeom prst="line">
              <a:avLst/>
            </a:prstGeom>
          </p:spPr>
          <p:style>
            <a:lnRef idx="1">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4D146B23-BCF3-EC49-BEF8-DC65BE643B87}"/>
                </a:ext>
              </a:extLst>
            </p:cNvPr>
            <p:cNvCxnSpPr>
              <a:stCxn id="6" idx="2"/>
              <a:endCxn id="17" idx="0"/>
            </p:cNvCxnSpPr>
            <p:nvPr/>
          </p:nvCxnSpPr>
          <p:spPr>
            <a:xfrm flipH="1">
              <a:off x="3532838" y="3982882"/>
              <a:ext cx="1241779" cy="493061"/>
            </a:xfrm>
            <a:prstGeom prst="line">
              <a:avLst/>
            </a:prstGeom>
          </p:spPr>
          <p:style>
            <a:lnRef idx="1">
              <a:schemeClr val="accent1"/>
            </a:lnRef>
            <a:fillRef idx="0">
              <a:schemeClr val="accent1"/>
            </a:fillRef>
            <a:effectRef idx="1">
              <a:schemeClr val="accent1"/>
            </a:effectRef>
            <a:fontRef idx="minor">
              <a:schemeClr val="tx1"/>
            </a:fontRef>
          </p:style>
        </p:cxnSp>
      </p:grpSp>
      <p:pic>
        <p:nvPicPr>
          <p:cNvPr id="23" name="Picture 22">
            <a:extLst>
              <a:ext uri="{FF2B5EF4-FFF2-40B4-BE49-F238E27FC236}">
                <a16:creationId xmlns:a16="http://schemas.microsoft.com/office/drawing/2014/main" id="{B28DD4EA-FAF3-D943-948B-0201F5A1DD88}"/>
              </a:ext>
            </a:extLst>
          </p:cNvPr>
          <p:cNvPicPr>
            <a:picLocks noChangeAspect="1"/>
          </p:cNvPicPr>
          <p:nvPr/>
        </p:nvPicPr>
        <p:blipFill>
          <a:blip r:embed="rId2"/>
          <a:stretch>
            <a:fillRect/>
          </a:stretch>
        </p:blipFill>
        <p:spPr>
          <a:xfrm>
            <a:off x="8352836" y="120923"/>
            <a:ext cx="2174520" cy="2135243"/>
          </a:xfrm>
          <a:prstGeom prst="rect">
            <a:avLst/>
          </a:prstGeom>
        </p:spPr>
      </p:pic>
    </p:spTree>
    <p:extLst>
      <p:ext uri="{BB962C8B-B14F-4D97-AF65-F5344CB8AC3E}">
        <p14:creationId xmlns:p14="http://schemas.microsoft.com/office/powerpoint/2010/main" val="26125019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1629536" y="1327880"/>
          <a:ext cx="10452845" cy="6160750"/>
        </p:xfrm>
        <a:graphic>
          <a:graphicData uri="http://schemas.openxmlformats.org/drawingml/2006/table">
            <a:tbl>
              <a:tblPr firstRow="1" bandRow="1">
                <a:tableStyleId>{5C22544A-7EE6-4342-B048-85BDC9FD1C3A}</a:tableStyleId>
              </a:tblPr>
              <a:tblGrid>
                <a:gridCol w="1335739">
                  <a:extLst>
                    <a:ext uri="{9D8B030D-6E8A-4147-A177-3AD203B41FA5}">
                      <a16:colId xmlns:a16="http://schemas.microsoft.com/office/drawing/2014/main" val="20000"/>
                    </a:ext>
                  </a:extLst>
                </a:gridCol>
                <a:gridCol w="1292960">
                  <a:extLst>
                    <a:ext uri="{9D8B030D-6E8A-4147-A177-3AD203B41FA5}">
                      <a16:colId xmlns:a16="http://schemas.microsoft.com/office/drawing/2014/main" val="20001"/>
                    </a:ext>
                  </a:extLst>
                </a:gridCol>
                <a:gridCol w="761411">
                  <a:extLst>
                    <a:ext uri="{9D8B030D-6E8A-4147-A177-3AD203B41FA5}">
                      <a16:colId xmlns:a16="http://schemas.microsoft.com/office/drawing/2014/main" val="20002"/>
                    </a:ext>
                  </a:extLst>
                </a:gridCol>
                <a:gridCol w="811076">
                  <a:extLst>
                    <a:ext uri="{9D8B030D-6E8A-4147-A177-3AD203B41FA5}">
                      <a16:colId xmlns:a16="http://schemas.microsoft.com/office/drawing/2014/main" val="20003"/>
                    </a:ext>
                  </a:extLst>
                </a:gridCol>
                <a:gridCol w="1605951">
                  <a:extLst>
                    <a:ext uri="{9D8B030D-6E8A-4147-A177-3AD203B41FA5}">
                      <a16:colId xmlns:a16="http://schemas.microsoft.com/office/drawing/2014/main" val="20004"/>
                    </a:ext>
                  </a:extLst>
                </a:gridCol>
                <a:gridCol w="1161427">
                  <a:extLst>
                    <a:ext uri="{9D8B030D-6E8A-4147-A177-3AD203B41FA5}">
                      <a16:colId xmlns:a16="http://schemas.microsoft.com/office/drawing/2014/main" val="20005"/>
                    </a:ext>
                  </a:extLst>
                </a:gridCol>
                <a:gridCol w="1161427">
                  <a:extLst>
                    <a:ext uri="{9D8B030D-6E8A-4147-A177-3AD203B41FA5}">
                      <a16:colId xmlns:a16="http://schemas.microsoft.com/office/drawing/2014/main" val="20006"/>
                    </a:ext>
                  </a:extLst>
                </a:gridCol>
                <a:gridCol w="1161427">
                  <a:extLst>
                    <a:ext uri="{9D8B030D-6E8A-4147-A177-3AD203B41FA5}">
                      <a16:colId xmlns:a16="http://schemas.microsoft.com/office/drawing/2014/main" val="20007"/>
                    </a:ext>
                  </a:extLst>
                </a:gridCol>
                <a:gridCol w="1161427">
                  <a:extLst>
                    <a:ext uri="{9D8B030D-6E8A-4147-A177-3AD203B41FA5}">
                      <a16:colId xmlns:a16="http://schemas.microsoft.com/office/drawing/2014/main" val="20008"/>
                    </a:ext>
                  </a:extLst>
                </a:gridCol>
              </a:tblGrid>
              <a:tr h="500920">
                <a:tc>
                  <a:txBody>
                    <a:bodyPr/>
                    <a:lstStyle/>
                    <a:p>
                      <a:r>
                        <a:rPr lang="en-US" dirty="0" err="1"/>
                        <a:t>pname</a:t>
                      </a:r>
                      <a:endParaRPr lang="en-US" dirty="0"/>
                    </a:p>
                  </a:txBody>
                  <a:tcPr/>
                </a:tc>
                <a:tc>
                  <a:txBody>
                    <a:bodyPr/>
                    <a:lstStyle/>
                    <a:p>
                      <a:r>
                        <a:rPr lang="en-US" dirty="0"/>
                        <a:t>category</a:t>
                      </a:r>
                    </a:p>
                  </a:txBody>
                  <a:tcPr/>
                </a:tc>
                <a:tc>
                  <a:txBody>
                    <a:bodyPr/>
                    <a:lstStyle/>
                    <a:p>
                      <a:r>
                        <a:rPr lang="en-US" dirty="0"/>
                        <a:t>price</a:t>
                      </a:r>
                    </a:p>
                  </a:txBody>
                  <a:tcPr/>
                </a:tc>
                <a:tc>
                  <a:txBody>
                    <a:bodyPr/>
                    <a:lstStyle/>
                    <a:p>
                      <a:r>
                        <a:rPr lang="en-US" dirty="0" err="1"/>
                        <a:t>qty</a:t>
                      </a:r>
                      <a:endParaRPr lang="en-US" dirty="0"/>
                    </a:p>
                  </a:txBody>
                  <a:tcPr/>
                </a:tc>
                <a:tc>
                  <a:txBody>
                    <a:bodyPr/>
                    <a:lstStyle/>
                    <a:p>
                      <a:r>
                        <a:rPr lang="en-US" dirty="0"/>
                        <a:t>date</a:t>
                      </a:r>
                    </a:p>
                  </a:txBody>
                  <a:tcPr/>
                </a:tc>
                <a:tc>
                  <a:txBody>
                    <a:bodyPr/>
                    <a:lstStyle/>
                    <a:p>
                      <a:r>
                        <a:rPr lang="en-US" dirty="0"/>
                        <a:t>day</a:t>
                      </a:r>
                    </a:p>
                  </a:txBody>
                  <a:tcPr/>
                </a:tc>
                <a:tc>
                  <a:txBody>
                    <a:bodyPr/>
                    <a:lstStyle/>
                    <a:p>
                      <a:r>
                        <a:rPr lang="en-US" dirty="0"/>
                        <a:t>city</a:t>
                      </a:r>
                    </a:p>
                  </a:txBody>
                  <a:tcPr/>
                </a:tc>
                <a:tc>
                  <a:txBody>
                    <a:bodyPr/>
                    <a:lstStyle/>
                    <a:p>
                      <a:r>
                        <a:rPr lang="en-US" dirty="0"/>
                        <a:t>state</a:t>
                      </a:r>
                    </a:p>
                  </a:txBody>
                  <a:tcPr/>
                </a:tc>
                <a:tc>
                  <a:txBody>
                    <a:bodyPr/>
                    <a:lstStyle/>
                    <a:p>
                      <a:r>
                        <a:rPr lang="en-US" dirty="0"/>
                        <a:t>country</a:t>
                      </a:r>
                    </a:p>
                  </a:txBody>
                  <a:tcPr/>
                </a:tc>
                <a:extLst>
                  <a:ext uri="{0D108BD9-81ED-4DB2-BD59-A6C34878D82A}">
                    <a16:rowId xmlns:a16="http://schemas.microsoft.com/office/drawing/2014/main" val="10000"/>
                  </a:ext>
                </a:extLst>
              </a:tr>
              <a:tr h="628870">
                <a:tc>
                  <a:txBody>
                    <a:bodyPr/>
                    <a:lstStyle/>
                    <a:p>
                      <a:r>
                        <a:rPr lang="en-US" dirty="0"/>
                        <a:t>Corn</a:t>
                      </a:r>
                    </a:p>
                  </a:txBody>
                  <a:tcPr/>
                </a:tc>
                <a:tc>
                  <a:txBody>
                    <a:bodyPr/>
                    <a:lstStyle/>
                    <a:p>
                      <a:r>
                        <a:rPr lang="en-US" dirty="0"/>
                        <a:t>Food</a:t>
                      </a:r>
                    </a:p>
                  </a:txBody>
                  <a:tcPr/>
                </a:tc>
                <a:tc>
                  <a:txBody>
                    <a:bodyPr/>
                    <a:lstStyle/>
                    <a:p>
                      <a:r>
                        <a:rPr lang="en-US" dirty="0"/>
                        <a:t>25</a:t>
                      </a:r>
                    </a:p>
                  </a:txBody>
                  <a:tcPr/>
                </a:tc>
                <a:tc>
                  <a:txBody>
                    <a:bodyPr/>
                    <a:lstStyle/>
                    <a:p>
                      <a:r>
                        <a:rPr lang="en-US" dirty="0"/>
                        <a:t>25</a:t>
                      </a:r>
                    </a:p>
                  </a:txBody>
                  <a:tcPr/>
                </a:tc>
                <a:tc>
                  <a:txBody>
                    <a:bodyPr/>
                    <a:lstStyle/>
                    <a:p>
                      <a:r>
                        <a:rPr lang="en-US" dirty="0"/>
                        <a:t>3/30/16</a:t>
                      </a:r>
                    </a:p>
                  </a:txBody>
                  <a:tcPr/>
                </a:tc>
                <a:tc>
                  <a:txBody>
                    <a:bodyPr/>
                    <a:lstStyle/>
                    <a:p>
                      <a:r>
                        <a:rPr lang="en-US" dirty="0"/>
                        <a:t>Wed.</a:t>
                      </a:r>
                    </a:p>
                  </a:txBody>
                  <a:tcPr/>
                </a:tc>
                <a:tc>
                  <a:txBody>
                    <a:bodyPr/>
                    <a:lstStyle/>
                    <a:p>
                      <a:r>
                        <a:rPr lang="en-US" dirty="0"/>
                        <a:t>Omaha</a:t>
                      </a:r>
                    </a:p>
                  </a:txBody>
                  <a:tcPr/>
                </a:tc>
                <a:tc>
                  <a:txBody>
                    <a:bodyPr/>
                    <a:lstStyle/>
                    <a:p>
                      <a:r>
                        <a:rPr lang="en-US" dirty="0"/>
                        <a:t>NE</a:t>
                      </a:r>
                    </a:p>
                  </a:txBody>
                  <a:tcPr/>
                </a:tc>
                <a:tc>
                  <a:txBody>
                    <a:bodyPr/>
                    <a:lstStyle/>
                    <a:p>
                      <a:r>
                        <a:rPr lang="en-US" dirty="0"/>
                        <a:t>USA</a:t>
                      </a:r>
                    </a:p>
                  </a:txBody>
                  <a:tcPr/>
                </a:tc>
                <a:extLst>
                  <a:ext uri="{0D108BD9-81ED-4DB2-BD59-A6C34878D82A}">
                    <a16:rowId xmlns:a16="http://schemas.microsoft.com/office/drawing/2014/main" val="10001"/>
                  </a:ext>
                </a:extLst>
              </a:tr>
              <a:tr h="628870">
                <a:tc>
                  <a:txBody>
                    <a:bodyPr/>
                    <a:lstStyle/>
                    <a:p>
                      <a:r>
                        <a:rPr lang="en-US" dirty="0"/>
                        <a:t>Corn</a:t>
                      </a:r>
                    </a:p>
                  </a:txBody>
                  <a:tcPr/>
                </a:tc>
                <a:tc>
                  <a:txBody>
                    <a:bodyPr/>
                    <a:lstStyle/>
                    <a:p>
                      <a:r>
                        <a:rPr lang="en-US" dirty="0"/>
                        <a:t>Food</a:t>
                      </a:r>
                    </a:p>
                  </a:txBody>
                  <a:tcPr/>
                </a:tc>
                <a:tc>
                  <a:txBody>
                    <a:bodyPr/>
                    <a:lstStyle/>
                    <a:p>
                      <a:r>
                        <a:rPr lang="en-US" dirty="0"/>
                        <a:t>25</a:t>
                      </a:r>
                    </a:p>
                  </a:txBody>
                  <a:tcPr/>
                </a:tc>
                <a:tc>
                  <a:txBody>
                    <a:bodyPr/>
                    <a:lstStyle/>
                    <a:p>
                      <a:r>
                        <a:rPr lang="en-US" dirty="0"/>
                        <a:t>8</a:t>
                      </a:r>
                    </a:p>
                  </a:txBody>
                  <a:tcPr/>
                </a:tc>
                <a:tc>
                  <a:txBody>
                    <a:bodyPr/>
                    <a:lstStyle/>
                    <a:p>
                      <a:r>
                        <a:rPr lang="en-US" dirty="0"/>
                        <a:t>3/31/16</a:t>
                      </a:r>
                    </a:p>
                  </a:txBody>
                  <a:tcPr/>
                </a:tc>
                <a:tc>
                  <a:txBody>
                    <a:bodyPr/>
                    <a:lstStyle/>
                    <a:p>
                      <a:r>
                        <a:rPr lang="en-US" dirty="0"/>
                        <a:t>Thu.</a:t>
                      </a:r>
                    </a:p>
                  </a:txBody>
                  <a:tcPr/>
                </a:tc>
                <a:tc>
                  <a:txBody>
                    <a:bodyPr/>
                    <a:lstStyle/>
                    <a:p>
                      <a:r>
                        <a:rPr lang="en-US" dirty="0"/>
                        <a:t>Omaha</a:t>
                      </a:r>
                    </a:p>
                  </a:txBody>
                  <a:tcPr/>
                </a:tc>
                <a:tc>
                  <a:txBody>
                    <a:bodyPr/>
                    <a:lstStyle/>
                    <a:p>
                      <a:r>
                        <a:rPr lang="en-US" dirty="0"/>
                        <a:t>NE</a:t>
                      </a:r>
                    </a:p>
                  </a:txBody>
                  <a:tcPr/>
                </a:tc>
                <a:tc>
                  <a:txBody>
                    <a:bodyPr/>
                    <a:lstStyle/>
                    <a:p>
                      <a:r>
                        <a:rPr lang="en-US" dirty="0"/>
                        <a:t>USA</a:t>
                      </a:r>
                    </a:p>
                  </a:txBody>
                  <a:tcPr/>
                </a:tc>
                <a:extLst>
                  <a:ext uri="{0D108BD9-81ED-4DB2-BD59-A6C34878D82A}">
                    <a16:rowId xmlns:a16="http://schemas.microsoft.com/office/drawing/2014/main" val="10002"/>
                  </a:ext>
                </a:extLst>
              </a:tr>
              <a:tr h="628870">
                <a:tc>
                  <a:txBody>
                    <a:bodyPr/>
                    <a:lstStyle/>
                    <a:p>
                      <a:r>
                        <a:rPr lang="en-US" dirty="0"/>
                        <a:t>Corn</a:t>
                      </a:r>
                    </a:p>
                  </a:txBody>
                  <a:tcPr/>
                </a:tc>
                <a:tc>
                  <a:txBody>
                    <a:bodyPr/>
                    <a:lstStyle/>
                    <a:p>
                      <a:r>
                        <a:rPr lang="en-US" dirty="0"/>
                        <a:t>Food</a:t>
                      </a:r>
                    </a:p>
                  </a:txBody>
                  <a:tcPr/>
                </a:tc>
                <a:tc>
                  <a:txBody>
                    <a:bodyPr/>
                    <a:lstStyle/>
                    <a:p>
                      <a:r>
                        <a:rPr lang="en-US" dirty="0"/>
                        <a:t>25</a:t>
                      </a:r>
                    </a:p>
                  </a:txBody>
                  <a:tcPr/>
                </a:tc>
                <a:tc>
                  <a:txBody>
                    <a:bodyPr/>
                    <a:lstStyle/>
                    <a:p>
                      <a:r>
                        <a:rPr lang="en-US" dirty="0"/>
                        <a:t>15</a:t>
                      </a:r>
                    </a:p>
                  </a:txBody>
                  <a:tcPr/>
                </a:tc>
                <a:tc>
                  <a:txBody>
                    <a:bodyPr/>
                    <a:lstStyle/>
                    <a:p>
                      <a:r>
                        <a:rPr lang="en-US" dirty="0"/>
                        <a:t>4/1/16</a:t>
                      </a:r>
                    </a:p>
                  </a:txBody>
                  <a:tcPr/>
                </a:tc>
                <a:tc>
                  <a:txBody>
                    <a:bodyPr/>
                    <a:lstStyle/>
                    <a:p>
                      <a:r>
                        <a:rPr lang="en-US" dirty="0"/>
                        <a:t>Fri.</a:t>
                      </a:r>
                    </a:p>
                  </a:txBody>
                  <a:tcPr/>
                </a:tc>
                <a:tc>
                  <a:txBody>
                    <a:bodyPr/>
                    <a:lstStyle/>
                    <a:p>
                      <a:r>
                        <a:rPr lang="en-US" dirty="0"/>
                        <a:t>Omaha</a:t>
                      </a:r>
                    </a:p>
                  </a:txBody>
                  <a:tcPr/>
                </a:tc>
                <a:tc>
                  <a:txBody>
                    <a:bodyPr/>
                    <a:lstStyle/>
                    <a:p>
                      <a:r>
                        <a:rPr lang="en-US" dirty="0"/>
                        <a:t>NE</a:t>
                      </a:r>
                    </a:p>
                  </a:txBody>
                  <a:tcPr/>
                </a:tc>
                <a:tc>
                  <a:txBody>
                    <a:bodyPr/>
                    <a:lstStyle/>
                    <a:p>
                      <a:r>
                        <a:rPr lang="en-US" dirty="0"/>
                        <a:t>USA</a:t>
                      </a:r>
                    </a:p>
                  </a:txBody>
                  <a:tcPr/>
                </a:tc>
                <a:extLst>
                  <a:ext uri="{0D108BD9-81ED-4DB2-BD59-A6C34878D82A}">
                    <a16:rowId xmlns:a16="http://schemas.microsoft.com/office/drawing/2014/main" val="10003"/>
                  </a:ext>
                </a:extLst>
              </a:tr>
              <a:tr h="628870">
                <a:tc>
                  <a:txBody>
                    <a:bodyPr/>
                    <a:lstStyle/>
                    <a:p>
                      <a:r>
                        <a:rPr lang="en-US" dirty="0"/>
                        <a:t>Galaxy</a:t>
                      </a:r>
                    </a:p>
                  </a:txBody>
                  <a:tcPr/>
                </a:tc>
                <a:tc>
                  <a:txBody>
                    <a:bodyPr/>
                    <a:lstStyle/>
                    <a:p>
                      <a:r>
                        <a:rPr lang="en-US" dirty="0"/>
                        <a:t>Phones</a:t>
                      </a:r>
                    </a:p>
                  </a:txBody>
                  <a:tcPr/>
                </a:tc>
                <a:tc>
                  <a:txBody>
                    <a:bodyPr/>
                    <a:lstStyle/>
                    <a:p>
                      <a:r>
                        <a:rPr lang="en-US" dirty="0"/>
                        <a:t>18</a:t>
                      </a:r>
                    </a:p>
                  </a:txBody>
                  <a:tcPr/>
                </a:tc>
                <a:tc>
                  <a:txBody>
                    <a:bodyPr/>
                    <a:lstStyle/>
                    <a:p>
                      <a:r>
                        <a:rPr lang="en-US" dirty="0"/>
                        <a:t>30</a:t>
                      </a:r>
                    </a:p>
                  </a:txBody>
                  <a:tcPr/>
                </a:tc>
                <a:tc>
                  <a:txBody>
                    <a:bodyPr/>
                    <a:lstStyle/>
                    <a:p>
                      <a:r>
                        <a:rPr lang="en-US" dirty="0"/>
                        <a:t>1/30/16</a:t>
                      </a:r>
                    </a:p>
                  </a:txBody>
                  <a:tcPr/>
                </a:tc>
                <a:tc>
                  <a:txBody>
                    <a:bodyPr/>
                    <a:lstStyle/>
                    <a:p>
                      <a:r>
                        <a:rPr lang="en-US" dirty="0"/>
                        <a:t>Wed.</a:t>
                      </a:r>
                    </a:p>
                  </a:txBody>
                  <a:tcPr/>
                </a:tc>
                <a:tc>
                  <a:txBody>
                    <a:bodyPr/>
                    <a:lstStyle/>
                    <a:p>
                      <a:r>
                        <a:rPr lang="en-US" dirty="0"/>
                        <a:t>Omaha</a:t>
                      </a:r>
                    </a:p>
                  </a:txBody>
                  <a:tcPr/>
                </a:tc>
                <a:tc>
                  <a:txBody>
                    <a:bodyPr/>
                    <a:lstStyle/>
                    <a:p>
                      <a:r>
                        <a:rPr lang="en-US" dirty="0"/>
                        <a:t>NE</a:t>
                      </a:r>
                    </a:p>
                  </a:txBody>
                  <a:tcPr/>
                </a:tc>
                <a:tc>
                  <a:txBody>
                    <a:bodyPr/>
                    <a:lstStyle/>
                    <a:p>
                      <a:r>
                        <a:rPr lang="en-US" dirty="0"/>
                        <a:t>USA</a:t>
                      </a:r>
                    </a:p>
                  </a:txBody>
                  <a:tcPr/>
                </a:tc>
                <a:extLst>
                  <a:ext uri="{0D108BD9-81ED-4DB2-BD59-A6C34878D82A}">
                    <a16:rowId xmlns:a16="http://schemas.microsoft.com/office/drawing/2014/main" val="10004"/>
                  </a:ext>
                </a:extLst>
              </a:tr>
              <a:tr h="628870">
                <a:tc>
                  <a:txBody>
                    <a:bodyPr/>
                    <a:lstStyle/>
                    <a:p>
                      <a:r>
                        <a:rPr lang="en-US" dirty="0"/>
                        <a:t>Galaxy</a:t>
                      </a:r>
                    </a:p>
                  </a:txBody>
                  <a:tcPr/>
                </a:tc>
                <a:tc>
                  <a:txBody>
                    <a:bodyPr/>
                    <a:lstStyle/>
                    <a:p>
                      <a:r>
                        <a:rPr lang="en-US" dirty="0"/>
                        <a:t>Phones</a:t>
                      </a:r>
                    </a:p>
                  </a:txBody>
                  <a:tcPr/>
                </a:tc>
                <a:tc>
                  <a:txBody>
                    <a:bodyPr/>
                    <a:lstStyle/>
                    <a:p>
                      <a:r>
                        <a:rPr lang="en-US" dirty="0"/>
                        <a:t>18</a:t>
                      </a:r>
                    </a:p>
                  </a:txBody>
                  <a:tcPr/>
                </a:tc>
                <a:tc>
                  <a:txBody>
                    <a:bodyPr/>
                    <a:lstStyle/>
                    <a:p>
                      <a:r>
                        <a:rPr lang="en-US" dirty="0"/>
                        <a:t>20</a:t>
                      </a:r>
                    </a:p>
                  </a:txBody>
                  <a:tcPr/>
                </a:tc>
                <a:tc>
                  <a:txBody>
                    <a:bodyPr/>
                    <a:lstStyle/>
                    <a:p>
                      <a:r>
                        <a:rPr lang="en-US" dirty="0"/>
                        <a:t>3/31/16</a:t>
                      </a:r>
                    </a:p>
                  </a:txBody>
                  <a:tcPr/>
                </a:tc>
                <a:tc>
                  <a:txBody>
                    <a:bodyPr/>
                    <a:lstStyle/>
                    <a:p>
                      <a:r>
                        <a:rPr lang="en-US" dirty="0"/>
                        <a:t>Thu.</a:t>
                      </a:r>
                    </a:p>
                  </a:txBody>
                  <a:tcPr/>
                </a:tc>
                <a:tc>
                  <a:txBody>
                    <a:bodyPr/>
                    <a:lstStyle/>
                    <a:p>
                      <a:r>
                        <a:rPr lang="en-US" dirty="0"/>
                        <a:t>Omaha</a:t>
                      </a:r>
                    </a:p>
                  </a:txBody>
                  <a:tcPr/>
                </a:tc>
                <a:tc>
                  <a:txBody>
                    <a:bodyPr/>
                    <a:lstStyle/>
                    <a:p>
                      <a:r>
                        <a:rPr lang="en-US" dirty="0"/>
                        <a:t>NE</a:t>
                      </a:r>
                    </a:p>
                  </a:txBody>
                  <a:tcPr/>
                </a:tc>
                <a:tc>
                  <a:txBody>
                    <a:bodyPr/>
                    <a:lstStyle/>
                    <a:p>
                      <a:r>
                        <a:rPr lang="en-US" dirty="0"/>
                        <a:t>USA</a:t>
                      </a:r>
                    </a:p>
                  </a:txBody>
                  <a:tcPr/>
                </a:tc>
                <a:extLst>
                  <a:ext uri="{0D108BD9-81ED-4DB2-BD59-A6C34878D82A}">
                    <a16:rowId xmlns:a16="http://schemas.microsoft.com/office/drawing/2014/main" val="10005"/>
                  </a:ext>
                </a:extLst>
              </a:tr>
              <a:tr h="628870">
                <a:tc>
                  <a:txBody>
                    <a:bodyPr/>
                    <a:lstStyle/>
                    <a:p>
                      <a:r>
                        <a:rPr lang="en-US" dirty="0"/>
                        <a:t>Galaxy</a:t>
                      </a:r>
                    </a:p>
                  </a:txBody>
                  <a:tcPr/>
                </a:tc>
                <a:tc>
                  <a:txBody>
                    <a:bodyPr/>
                    <a:lstStyle/>
                    <a:p>
                      <a:r>
                        <a:rPr lang="en-US" dirty="0"/>
                        <a:t>Phones</a:t>
                      </a:r>
                    </a:p>
                  </a:txBody>
                  <a:tcPr/>
                </a:tc>
                <a:tc>
                  <a:txBody>
                    <a:bodyPr/>
                    <a:lstStyle/>
                    <a:p>
                      <a:r>
                        <a:rPr lang="en-US" dirty="0"/>
                        <a:t>18</a:t>
                      </a:r>
                    </a:p>
                  </a:txBody>
                  <a:tcPr/>
                </a:tc>
                <a:tc>
                  <a:txBody>
                    <a:bodyPr/>
                    <a:lstStyle/>
                    <a:p>
                      <a:r>
                        <a:rPr lang="en-US" dirty="0"/>
                        <a:t>50</a:t>
                      </a:r>
                    </a:p>
                  </a:txBody>
                  <a:tcPr/>
                </a:tc>
                <a:tc>
                  <a:txBody>
                    <a:bodyPr/>
                    <a:lstStyle/>
                    <a:p>
                      <a:r>
                        <a:rPr lang="en-US" dirty="0"/>
                        <a:t>4/1/16</a:t>
                      </a:r>
                    </a:p>
                  </a:txBody>
                  <a:tcPr/>
                </a:tc>
                <a:tc>
                  <a:txBody>
                    <a:bodyPr/>
                    <a:lstStyle/>
                    <a:p>
                      <a:r>
                        <a:rPr lang="en-US" dirty="0"/>
                        <a:t>Fri.</a:t>
                      </a:r>
                    </a:p>
                  </a:txBody>
                  <a:tcPr/>
                </a:tc>
                <a:tc>
                  <a:txBody>
                    <a:bodyPr/>
                    <a:lstStyle/>
                    <a:p>
                      <a:r>
                        <a:rPr lang="en-US" dirty="0"/>
                        <a:t>Omaha</a:t>
                      </a:r>
                    </a:p>
                  </a:txBody>
                  <a:tcPr/>
                </a:tc>
                <a:tc>
                  <a:txBody>
                    <a:bodyPr/>
                    <a:lstStyle/>
                    <a:p>
                      <a:r>
                        <a:rPr lang="en-US" dirty="0"/>
                        <a:t>NE</a:t>
                      </a:r>
                    </a:p>
                  </a:txBody>
                  <a:tcPr/>
                </a:tc>
                <a:tc>
                  <a:txBody>
                    <a:bodyPr/>
                    <a:lstStyle/>
                    <a:p>
                      <a:r>
                        <a:rPr lang="en-US" dirty="0"/>
                        <a:t>USA</a:t>
                      </a:r>
                    </a:p>
                  </a:txBody>
                  <a:tcPr/>
                </a:tc>
                <a:extLst>
                  <a:ext uri="{0D108BD9-81ED-4DB2-BD59-A6C34878D82A}">
                    <a16:rowId xmlns:a16="http://schemas.microsoft.com/office/drawing/2014/main" val="10006"/>
                  </a:ext>
                </a:extLst>
              </a:tr>
              <a:tr h="628870">
                <a:tc>
                  <a:txBody>
                    <a:bodyPr/>
                    <a:lstStyle/>
                    <a:p>
                      <a:r>
                        <a:rPr lang="en-US" dirty="0"/>
                        <a:t>Galaxy</a:t>
                      </a:r>
                    </a:p>
                  </a:txBody>
                  <a:tcPr/>
                </a:tc>
                <a:tc>
                  <a:txBody>
                    <a:bodyPr/>
                    <a:lstStyle/>
                    <a:p>
                      <a:r>
                        <a:rPr lang="en-US" dirty="0"/>
                        <a:t>Phones</a:t>
                      </a:r>
                    </a:p>
                  </a:txBody>
                  <a:tcPr/>
                </a:tc>
                <a:tc>
                  <a:txBody>
                    <a:bodyPr/>
                    <a:lstStyle/>
                    <a:p>
                      <a:r>
                        <a:rPr lang="en-US" dirty="0"/>
                        <a:t>18</a:t>
                      </a:r>
                    </a:p>
                  </a:txBody>
                  <a:tcPr/>
                </a:tc>
                <a:tc>
                  <a:txBody>
                    <a:bodyPr/>
                    <a:lstStyle/>
                    <a:p>
                      <a:r>
                        <a:rPr lang="en-US" dirty="0"/>
                        <a:t>8</a:t>
                      </a:r>
                    </a:p>
                  </a:txBody>
                  <a:tcPr/>
                </a:tc>
                <a:tc>
                  <a:txBody>
                    <a:bodyPr/>
                    <a:lstStyle/>
                    <a:p>
                      <a:r>
                        <a:rPr lang="en-US" dirty="0"/>
                        <a:t>1/30/16</a:t>
                      </a:r>
                    </a:p>
                  </a:txBody>
                  <a:tcPr/>
                </a:tc>
                <a:tc>
                  <a:txBody>
                    <a:bodyPr/>
                    <a:lstStyle/>
                    <a:p>
                      <a:r>
                        <a:rPr lang="en-US" dirty="0"/>
                        <a:t>Wed.</a:t>
                      </a:r>
                    </a:p>
                  </a:txBody>
                  <a:tcPr/>
                </a:tc>
                <a:tc>
                  <a:txBody>
                    <a:bodyPr/>
                    <a:lstStyle/>
                    <a:p>
                      <a:r>
                        <a:rPr lang="en-US" dirty="0"/>
                        <a:t>Omaha</a:t>
                      </a:r>
                    </a:p>
                  </a:txBody>
                  <a:tcPr/>
                </a:tc>
                <a:tc>
                  <a:txBody>
                    <a:bodyPr/>
                    <a:lstStyle/>
                    <a:p>
                      <a:r>
                        <a:rPr lang="en-US" dirty="0"/>
                        <a:t>NE </a:t>
                      </a:r>
                    </a:p>
                  </a:txBody>
                  <a:tcPr/>
                </a:tc>
                <a:tc>
                  <a:txBody>
                    <a:bodyPr/>
                    <a:lstStyle/>
                    <a:p>
                      <a:r>
                        <a:rPr lang="en-US" dirty="0"/>
                        <a:t>USA</a:t>
                      </a:r>
                    </a:p>
                  </a:txBody>
                  <a:tcPr/>
                </a:tc>
                <a:extLst>
                  <a:ext uri="{0D108BD9-81ED-4DB2-BD59-A6C34878D82A}">
                    <a16:rowId xmlns:a16="http://schemas.microsoft.com/office/drawing/2014/main" val="10007"/>
                  </a:ext>
                </a:extLst>
              </a:tr>
              <a:tr h="628870">
                <a:tc>
                  <a:txBody>
                    <a:bodyPr/>
                    <a:lstStyle/>
                    <a:p>
                      <a:r>
                        <a:rPr lang="en-US" dirty="0"/>
                        <a:t>Peanuts</a:t>
                      </a:r>
                    </a:p>
                  </a:txBody>
                  <a:tcPr/>
                </a:tc>
                <a:tc>
                  <a:txBody>
                    <a:bodyPr/>
                    <a:lstStyle/>
                    <a:p>
                      <a:r>
                        <a:rPr lang="en-US" dirty="0"/>
                        <a:t>Food</a:t>
                      </a:r>
                    </a:p>
                  </a:txBody>
                  <a:tcPr/>
                </a:tc>
                <a:tc>
                  <a:txBody>
                    <a:bodyPr/>
                    <a:lstStyle/>
                    <a:p>
                      <a:r>
                        <a:rPr lang="en-US" dirty="0"/>
                        <a:t>2</a:t>
                      </a:r>
                    </a:p>
                  </a:txBody>
                  <a:tcPr/>
                </a:tc>
                <a:tc>
                  <a:txBody>
                    <a:bodyPr/>
                    <a:lstStyle/>
                    <a:p>
                      <a:r>
                        <a:rPr lang="en-US" dirty="0"/>
                        <a:t>45</a:t>
                      </a:r>
                    </a:p>
                  </a:txBody>
                  <a:tcPr/>
                </a:tc>
                <a:tc>
                  <a:txBody>
                    <a:bodyPr/>
                    <a:lstStyle/>
                    <a:p>
                      <a:r>
                        <a:rPr lang="en-US" dirty="0"/>
                        <a:t>3/31/16</a:t>
                      </a:r>
                    </a:p>
                  </a:txBody>
                  <a:tcPr/>
                </a:tc>
                <a:tc>
                  <a:txBody>
                    <a:bodyPr/>
                    <a:lstStyle/>
                    <a:p>
                      <a:r>
                        <a:rPr lang="en-US" dirty="0"/>
                        <a:t>Thu.</a:t>
                      </a:r>
                    </a:p>
                  </a:txBody>
                  <a:tcPr/>
                </a:tc>
                <a:tc>
                  <a:txBody>
                    <a:bodyPr/>
                    <a:lstStyle/>
                    <a:p>
                      <a:r>
                        <a:rPr lang="en-US" dirty="0"/>
                        <a:t>Seoul</a:t>
                      </a:r>
                    </a:p>
                  </a:txBody>
                  <a:tcPr/>
                </a:tc>
                <a:tc>
                  <a:txBody>
                    <a:bodyPr/>
                    <a:lstStyle/>
                    <a:p>
                      <a:endParaRPr lang="en-US" dirty="0"/>
                    </a:p>
                  </a:txBody>
                  <a:tcPr/>
                </a:tc>
                <a:tc>
                  <a:txBody>
                    <a:bodyPr/>
                    <a:lstStyle/>
                    <a:p>
                      <a:r>
                        <a:rPr lang="en-US" dirty="0"/>
                        <a:t>Korea</a:t>
                      </a:r>
                    </a:p>
                  </a:txBody>
                  <a:tcPr/>
                </a:tc>
                <a:extLst>
                  <a:ext uri="{0D108BD9-81ED-4DB2-BD59-A6C34878D82A}">
                    <a16:rowId xmlns:a16="http://schemas.microsoft.com/office/drawing/2014/main" val="10008"/>
                  </a:ext>
                </a:extLst>
              </a:tr>
              <a:tr h="628870">
                <a:tc>
                  <a:txBody>
                    <a:bodyPr/>
                    <a:lstStyle/>
                    <a:p>
                      <a:r>
                        <a:rPr lang="en-US" dirty="0"/>
                        <a:t>Galaxy</a:t>
                      </a:r>
                    </a:p>
                  </a:txBody>
                  <a:tcPr/>
                </a:tc>
                <a:tc>
                  <a:txBody>
                    <a:bodyPr/>
                    <a:lstStyle/>
                    <a:p>
                      <a:r>
                        <a:rPr lang="en-US" dirty="0"/>
                        <a:t>Phones</a:t>
                      </a:r>
                    </a:p>
                  </a:txBody>
                  <a:tcPr/>
                </a:tc>
                <a:tc>
                  <a:txBody>
                    <a:bodyPr/>
                    <a:lstStyle/>
                    <a:p>
                      <a:r>
                        <a:rPr lang="en-US" dirty="0"/>
                        <a:t>18</a:t>
                      </a:r>
                    </a:p>
                  </a:txBody>
                  <a:tcPr/>
                </a:tc>
                <a:tc>
                  <a:txBody>
                    <a:bodyPr/>
                    <a:lstStyle/>
                    <a:p>
                      <a:r>
                        <a:rPr lang="en-US" dirty="0"/>
                        <a:t>100</a:t>
                      </a:r>
                    </a:p>
                  </a:txBody>
                  <a:tcPr/>
                </a:tc>
                <a:tc>
                  <a:txBody>
                    <a:bodyPr/>
                    <a:lstStyle/>
                    <a:p>
                      <a:r>
                        <a:rPr lang="en-US" dirty="0"/>
                        <a:t>4/1/16</a:t>
                      </a:r>
                    </a:p>
                  </a:txBody>
                  <a:tcPr/>
                </a:tc>
                <a:tc>
                  <a:txBody>
                    <a:bodyPr/>
                    <a:lstStyle/>
                    <a:p>
                      <a:r>
                        <a:rPr lang="en-US" dirty="0"/>
                        <a:t>Fri.</a:t>
                      </a:r>
                    </a:p>
                  </a:txBody>
                  <a:tcPr/>
                </a:tc>
                <a:tc>
                  <a:txBody>
                    <a:bodyPr/>
                    <a:lstStyle/>
                    <a:p>
                      <a:r>
                        <a:rPr lang="en-US" dirty="0"/>
                        <a:t>Seoul</a:t>
                      </a:r>
                    </a:p>
                  </a:txBody>
                  <a:tcPr/>
                </a:tc>
                <a:tc>
                  <a:txBody>
                    <a:bodyPr/>
                    <a:lstStyle/>
                    <a:p>
                      <a:endParaRPr lang="en-US" dirty="0"/>
                    </a:p>
                  </a:txBody>
                  <a:tcPr/>
                </a:tc>
                <a:tc>
                  <a:txBody>
                    <a:bodyPr/>
                    <a:lstStyle/>
                    <a:p>
                      <a:r>
                        <a:rPr lang="en-US" dirty="0"/>
                        <a:t>Korea</a:t>
                      </a:r>
                    </a:p>
                  </a:txBody>
                  <a:tcPr/>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a:xfrm>
            <a:off x="291792" y="104391"/>
            <a:ext cx="9510885" cy="1325563"/>
          </a:xfrm>
        </p:spPr>
        <p:txBody>
          <a:bodyPr/>
          <a:lstStyle/>
          <a:p>
            <a:r>
              <a:rPr lang="en-US" b="1" dirty="0"/>
              <a:t>Context:</a:t>
            </a:r>
            <a:r>
              <a:rPr lang="en-US" dirty="0"/>
              <a:t> Unnormalized Data</a:t>
            </a:r>
            <a:endParaRPr lang="en-US" i="1" dirty="0"/>
          </a:p>
        </p:txBody>
      </p:sp>
      <p:sp>
        <p:nvSpPr>
          <p:cNvPr id="5" name="Content Placeholder 4"/>
          <p:cNvSpPr>
            <a:spLocks noGrp="1"/>
          </p:cNvSpPr>
          <p:nvPr>
            <p:ph idx="1"/>
          </p:nvPr>
        </p:nvSpPr>
        <p:spPr>
          <a:xfrm>
            <a:off x="639458" y="3705190"/>
            <a:ext cx="7021041" cy="2977128"/>
          </a:xfrm>
          <a:solidFill>
            <a:schemeClr val="bg1">
              <a:alpha val="90000"/>
            </a:schemeClr>
          </a:solidFill>
          <a:effectLst>
            <a:softEdge rad="190500"/>
          </a:effectLst>
        </p:spPr>
        <p:txBody>
          <a:bodyPr anchor="ctr">
            <a:normAutofit/>
          </a:bodyPr>
          <a:lstStyle/>
          <a:p>
            <a:r>
              <a:rPr lang="en-US" sz="2400" b="1" dirty="0"/>
              <a:t>Big</a:t>
            </a:r>
            <a:r>
              <a:rPr lang="en-US" sz="2400" dirty="0"/>
              <a:t> table: many </a:t>
            </a:r>
            <a:r>
              <a:rPr lang="en-US" sz="2400" i="1" dirty="0"/>
              <a:t>columns</a:t>
            </a:r>
            <a:r>
              <a:rPr lang="en-US" sz="2400" dirty="0"/>
              <a:t> and </a:t>
            </a:r>
            <a:r>
              <a:rPr lang="en-US" sz="2400" i="1" dirty="0"/>
              <a:t>rows</a:t>
            </a:r>
          </a:p>
          <a:p>
            <a:pPr lvl="1"/>
            <a:r>
              <a:rPr lang="en-US" sz="2000" dirty="0"/>
              <a:t>Substantial redundancy </a:t>
            </a:r>
            <a:r>
              <a:rPr lang="en-US" sz="2000" dirty="0">
                <a:sym typeface="Wingdings"/>
              </a:rPr>
              <a:t> expensive to store and access</a:t>
            </a:r>
          </a:p>
          <a:p>
            <a:pPr lvl="1"/>
            <a:r>
              <a:rPr lang="en-US" sz="2000" dirty="0">
                <a:sym typeface="Wingdings"/>
              </a:rPr>
              <a:t>Make mistakes while updating</a:t>
            </a:r>
          </a:p>
          <a:p>
            <a:r>
              <a:rPr lang="en-US" sz="2400" dirty="0">
                <a:sym typeface="Wingdings"/>
              </a:rPr>
              <a:t>Could we organize the data more efficiently?</a:t>
            </a:r>
          </a:p>
        </p:txBody>
      </p:sp>
      <p:grpSp>
        <p:nvGrpSpPr>
          <p:cNvPr id="11" name="Group 10"/>
          <p:cNvGrpSpPr/>
          <p:nvPr/>
        </p:nvGrpSpPr>
        <p:grpSpPr>
          <a:xfrm>
            <a:off x="7225551" y="1824286"/>
            <a:ext cx="4856830" cy="4405598"/>
            <a:chOff x="4850259" y="1507332"/>
            <a:chExt cx="4128534" cy="4484131"/>
          </a:xfrm>
        </p:grpSpPr>
        <p:sp>
          <p:nvSpPr>
            <p:cNvPr id="8" name="Rectangle 7"/>
            <p:cNvSpPr/>
            <p:nvPr/>
          </p:nvSpPr>
          <p:spPr>
            <a:xfrm>
              <a:off x="6000751" y="1507332"/>
              <a:ext cx="2978042" cy="4484131"/>
            </a:xfrm>
            <a:prstGeom prst="rect">
              <a:avLst/>
            </a:prstGeom>
            <a:solidFill>
              <a:schemeClr val="accent6">
                <a:alpha val="49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10" name="Straight Arrow Connector 9"/>
            <p:cNvCxnSpPr>
              <a:cxnSpLocks/>
              <a:endCxn id="8" idx="1"/>
            </p:cNvCxnSpPr>
            <p:nvPr/>
          </p:nvCxnSpPr>
          <p:spPr>
            <a:xfrm flipV="1">
              <a:off x="4850259" y="3749398"/>
              <a:ext cx="1150492" cy="28664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grpSp>
    </p:spTree>
    <p:extLst>
      <p:ext uri="{BB962C8B-B14F-4D97-AF65-F5344CB8AC3E}">
        <p14:creationId xmlns:p14="http://schemas.microsoft.com/office/powerpoint/2010/main" val="2891280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bg/>
                                          </p:spTgt>
                                        </p:tgtEl>
                                        <p:attrNameLst>
                                          <p:attrName>style.visibility</p:attrName>
                                        </p:attrNameLst>
                                      </p:cBhvr>
                                      <p:to>
                                        <p:strVal val="visible"/>
                                      </p:to>
                                    </p:set>
                                    <p:animEffect transition="in" filter="fade">
                                      <p:cBhvr>
                                        <p:cTn id="7" dur="500"/>
                                        <p:tgtEl>
                                          <p:spTgt spid="5">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xEl>
                                              <p:pRg st="3" end="3"/>
                                            </p:txEl>
                                          </p:spTgt>
                                        </p:tgtEl>
                                        <p:attrNameLst>
                                          <p:attrName>style.visibility</p:attrName>
                                        </p:attrNameLst>
                                      </p:cBhvr>
                                      <p:to>
                                        <p:strVal val="visible"/>
                                      </p:to>
                                    </p:set>
                                    <p:animEffect transition="in" filter="fade">
                                      <p:cBhvr>
                                        <p:cTn id="26"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7176" y="92824"/>
            <a:ext cx="9308826" cy="1325563"/>
          </a:xfrm>
        </p:spPr>
        <p:txBody>
          <a:bodyPr/>
          <a:lstStyle/>
          <a:p>
            <a:r>
              <a:rPr lang="en-US" dirty="0"/>
              <a:t>Multidimensional Data Model</a:t>
            </a:r>
            <a:endParaRPr lang="en-US" i="1" dirty="0"/>
          </a:p>
        </p:txBody>
      </p:sp>
      <p:graphicFrame>
        <p:nvGraphicFramePr>
          <p:cNvPr id="85" name="Table 84"/>
          <p:cNvGraphicFramePr>
            <a:graphicFrameLocks noGrp="1"/>
          </p:cNvGraphicFramePr>
          <p:nvPr/>
        </p:nvGraphicFramePr>
        <p:xfrm>
          <a:off x="403412" y="1667933"/>
          <a:ext cx="3106969" cy="7045960"/>
        </p:xfrm>
        <a:graphic>
          <a:graphicData uri="http://schemas.openxmlformats.org/drawingml/2006/table">
            <a:tbl>
              <a:tblPr firstRow="1" bandRow="1">
                <a:tableStyleId>{5C22544A-7EE6-4342-B048-85BDC9FD1C3A}</a:tableStyleId>
              </a:tblPr>
              <a:tblGrid>
                <a:gridCol w="638944">
                  <a:extLst>
                    <a:ext uri="{9D8B030D-6E8A-4147-A177-3AD203B41FA5}">
                      <a16:colId xmlns:a16="http://schemas.microsoft.com/office/drawing/2014/main" val="20000"/>
                    </a:ext>
                  </a:extLst>
                </a:gridCol>
                <a:gridCol w="937850">
                  <a:extLst>
                    <a:ext uri="{9D8B030D-6E8A-4147-A177-3AD203B41FA5}">
                      <a16:colId xmlns:a16="http://schemas.microsoft.com/office/drawing/2014/main" val="20001"/>
                    </a:ext>
                  </a:extLst>
                </a:gridCol>
                <a:gridCol w="773315">
                  <a:extLst>
                    <a:ext uri="{9D8B030D-6E8A-4147-A177-3AD203B41FA5}">
                      <a16:colId xmlns:a16="http://schemas.microsoft.com/office/drawing/2014/main" val="20002"/>
                    </a:ext>
                  </a:extLst>
                </a:gridCol>
                <a:gridCol w="756860">
                  <a:extLst>
                    <a:ext uri="{9D8B030D-6E8A-4147-A177-3AD203B41FA5}">
                      <a16:colId xmlns:a16="http://schemas.microsoft.com/office/drawing/2014/main" val="20003"/>
                    </a:ext>
                  </a:extLst>
                </a:gridCol>
              </a:tblGrid>
              <a:tr h="370840">
                <a:tc>
                  <a:txBody>
                    <a:bodyPr/>
                    <a:lstStyle/>
                    <a:p>
                      <a:r>
                        <a:rPr lang="en-US" sz="1600" dirty="0" err="1"/>
                        <a:t>pid</a:t>
                      </a:r>
                      <a:endParaRPr lang="en-US" sz="1600" dirty="0"/>
                    </a:p>
                  </a:txBody>
                  <a:tcPr/>
                </a:tc>
                <a:tc>
                  <a:txBody>
                    <a:bodyPr/>
                    <a:lstStyle/>
                    <a:p>
                      <a:r>
                        <a:rPr lang="en-US" sz="1600" dirty="0" err="1"/>
                        <a:t>timeid</a:t>
                      </a:r>
                      <a:endParaRPr lang="en-US" sz="1600" dirty="0"/>
                    </a:p>
                  </a:txBody>
                  <a:tcPr/>
                </a:tc>
                <a:tc>
                  <a:txBody>
                    <a:bodyPr/>
                    <a:lstStyle/>
                    <a:p>
                      <a:r>
                        <a:rPr lang="en-US" sz="1600" dirty="0" err="1"/>
                        <a:t>locid</a:t>
                      </a:r>
                      <a:endParaRPr lang="en-US" sz="1600" dirty="0"/>
                    </a:p>
                  </a:txBody>
                  <a:tcPr/>
                </a:tc>
                <a:tc>
                  <a:txBody>
                    <a:bodyPr/>
                    <a:lstStyle/>
                    <a:p>
                      <a:r>
                        <a:rPr lang="en-US" sz="1600" dirty="0"/>
                        <a:t>sales</a:t>
                      </a:r>
                    </a:p>
                  </a:txBody>
                  <a:tcPr/>
                </a:tc>
                <a:extLst>
                  <a:ext uri="{0D108BD9-81ED-4DB2-BD59-A6C34878D82A}">
                    <a16:rowId xmlns:a16="http://schemas.microsoft.com/office/drawing/2014/main" val="10000"/>
                  </a:ext>
                </a:extLst>
              </a:tr>
              <a:tr h="370840">
                <a:tc>
                  <a:txBody>
                    <a:bodyPr/>
                    <a:lstStyle/>
                    <a:p>
                      <a:r>
                        <a:rPr lang="en-US" sz="1600" dirty="0"/>
                        <a:t>11</a:t>
                      </a:r>
                    </a:p>
                  </a:txBody>
                  <a:tcPr/>
                </a:tc>
                <a:tc>
                  <a:txBody>
                    <a:bodyPr/>
                    <a:lstStyle/>
                    <a:p>
                      <a:r>
                        <a:rPr lang="en-US" sz="1600" dirty="0"/>
                        <a:t>1</a:t>
                      </a:r>
                    </a:p>
                  </a:txBody>
                  <a:tcPr/>
                </a:tc>
                <a:tc>
                  <a:txBody>
                    <a:bodyPr/>
                    <a:lstStyle/>
                    <a:p>
                      <a:r>
                        <a:rPr lang="en-US" sz="1600" dirty="0"/>
                        <a:t>1</a:t>
                      </a:r>
                    </a:p>
                  </a:txBody>
                  <a:tcPr/>
                </a:tc>
                <a:tc>
                  <a:txBody>
                    <a:bodyPr/>
                    <a:lstStyle/>
                    <a:p>
                      <a:r>
                        <a:rPr lang="en-US" sz="1600" dirty="0"/>
                        <a:t>25</a:t>
                      </a:r>
                    </a:p>
                  </a:txBody>
                  <a:tcPr/>
                </a:tc>
                <a:extLst>
                  <a:ext uri="{0D108BD9-81ED-4DB2-BD59-A6C34878D82A}">
                    <a16:rowId xmlns:a16="http://schemas.microsoft.com/office/drawing/2014/main" val="10001"/>
                  </a:ext>
                </a:extLst>
              </a:tr>
              <a:tr h="370840">
                <a:tc>
                  <a:txBody>
                    <a:bodyPr/>
                    <a:lstStyle/>
                    <a:p>
                      <a:r>
                        <a:rPr lang="en-US" sz="1600" dirty="0"/>
                        <a:t>11</a:t>
                      </a:r>
                    </a:p>
                  </a:txBody>
                  <a:tcPr/>
                </a:tc>
                <a:tc>
                  <a:txBody>
                    <a:bodyPr/>
                    <a:lstStyle/>
                    <a:p>
                      <a:r>
                        <a:rPr lang="en-US" sz="1600" dirty="0"/>
                        <a:t>2</a:t>
                      </a:r>
                    </a:p>
                  </a:txBody>
                  <a:tcPr/>
                </a:tc>
                <a:tc>
                  <a:txBody>
                    <a:bodyPr/>
                    <a:lstStyle/>
                    <a:p>
                      <a:r>
                        <a:rPr lang="en-US" sz="1600" dirty="0"/>
                        <a:t>1</a:t>
                      </a:r>
                    </a:p>
                  </a:txBody>
                  <a:tcPr/>
                </a:tc>
                <a:tc>
                  <a:txBody>
                    <a:bodyPr/>
                    <a:lstStyle/>
                    <a:p>
                      <a:r>
                        <a:rPr lang="en-US" sz="1600" dirty="0"/>
                        <a:t>8</a:t>
                      </a:r>
                    </a:p>
                  </a:txBody>
                  <a:tcPr/>
                </a:tc>
                <a:extLst>
                  <a:ext uri="{0D108BD9-81ED-4DB2-BD59-A6C34878D82A}">
                    <a16:rowId xmlns:a16="http://schemas.microsoft.com/office/drawing/2014/main" val="10002"/>
                  </a:ext>
                </a:extLst>
              </a:tr>
              <a:tr h="370840">
                <a:tc>
                  <a:txBody>
                    <a:bodyPr/>
                    <a:lstStyle/>
                    <a:p>
                      <a:r>
                        <a:rPr lang="en-US" sz="1600" dirty="0"/>
                        <a:t>11</a:t>
                      </a:r>
                    </a:p>
                  </a:txBody>
                  <a:tcPr/>
                </a:tc>
                <a:tc>
                  <a:txBody>
                    <a:bodyPr/>
                    <a:lstStyle/>
                    <a:p>
                      <a:r>
                        <a:rPr lang="en-US" sz="1600" dirty="0"/>
                        <a:t>3</a:t>
                      </a:r>
                    </a:p>
                  </a:txBody>
                  <a:tcPr/>
                </a:tc>
                <a:tc>
                  <a:txBody>
                    <a:bodyPr/>
                    <a:lstStyle/>
                    <a:p>
                      <a:r>
                        <a:rPr lang="en-US" sz="1600" dirty="0"/>
                        <a:t>1</a:t>
                      </a:r>
                    </a:p>
                  </a:txBody>
                  <a:tcPr/>
                </a:tc>
                <a:tc>
                  <a:txBody>
                    <a:bodyPr/>
                    <a:lstStyle/>
                    <a:p>
                      <a:r>
                        <a:rPr lang="en-US" sz="1600" dirty="0"/>
                        <a:t>15</a:t>
                      </a:r>
                    </a:p>
                  </a:txBody>
                  <a:tcPr/>
                </a:tc>
                <a:extLst>
                  <a:ext uri="{0D108BD9-81ED-4DB2-BD59-A6C34878D82A}">
                    <a16:rowId xmlns:a16="http://schemas.microsoft.com/office/drawing/2014/main" val="10003"/>
                  </a:ext>
                </a:extLst>
              </a:tr>
              <a:tr h="370840">
                <a:tc>
                  <a:txBody>
                    <a:bodyPr/>
                    <a:lstStyle/>
                    <a:p>
                      <a:r>
                        <a:rPr lang="en-US" sz="1600" dirty="0"/>
                        <a:t>12</a:t>
                      </a:r>
                    </a:p>
                  </a:txBody>
                  <a:tcPr/>
                </a:tc>
                <a:tc>
                  <a:txBody>
                    <a:bodyPr/>
                    <a:lstStyle/>
                    <a:p>
                      <a:r>
                        <a:rPr lang="en-US" sz="1600" dirty="0"/>
                        <a:t>1</a:t>
                      </a:r>
                    </a:p>
                  </a:txBody>
                  <a:tcPr/>
                </a:tc>
                <a:tc>
                  <a:txBody>
                    <a:bodyPr/>
                    <a:lstStyle/>
                    <a:p>
                      <a:r>
                        <a:rPr lang="en-US" sz="1600" dirty="0"/>
                        <a:t>1</a:t>
                      </a:r>
                    </a:p>
                  </a:txBody>
                  <a:tcPr/>
                </a:tc>
                <a:tc>
                  <a:txBody>
                    <a:bodyPr/>
                    <a:lstStyle/>
                    <a:p>
                      <a:r>
                        <a:rPr lang="en-US" sz="1600" dirty="0"/>
                        <a:t>30</a:t>
                      </a:r>
                    </a:p>
                  </a:txBody>
                  <a:tcPr/>
                </a:tc>
                <a:extLst>
                  <a:ext uri="{0D108BD9-81ED-4DB2-BD59-A6C34878D82A}">
                    <a16:rowId xmlns:a16="http://schemas.microsoft.com/office/drawing/2014/main" val="10004"/>
                  </a:ext>
                </a:extLst>
              </a:tr>
              <a:tr h="370840">
                <a:tc>
                  <a:txBody>
                    <a:bodyPr/>
                    <a:lstStyle/>
                    <a:p>
                      <a:r>
                        <a:rPr lang="en-US" sz="1600" dirty="0"/>
                        <a:t>12</a:t>
                      </a:r>
                    </a:p>
                  </a:txBody>
                  <a:tcPr/>
                </a:tc>
                <a:tc>
                  <a:txBody>
                    <a:bodyPr/>
                    <a:lstStyle/>
                    <a:p>
                      <a:r>
                        <a:rPr lang="en-US" sz="1600" dirty="0"/>
                        <a:t>2</a:t>
                      </a:r>
                    </a:p>
                  </a:txBody>
                  <a:tcPr/>
                </a:tc>
                <a:tc>
                  <a:txBody>
                    <a:bodyPr/>
                    <a:lstStyle/>
                    <a:p>
                      <a:r>
                        <a:rPr lang="en-US" sz="1600" dirty="0"/>
                        <a:t>1</a:t>
                      </a:r>
                    </a:p>
                  </a:txBody>
                  <a:tcPr/>
                </a:tc>
                <a:tc>
                  <a:txBody>
                    <a:bodyPr/>
                    <a:lstStyle/>
                    <a:p>
                      <a:r>
                        <a:rPr lang="en-US" sz="1600" dirty="0"/>
                        <a:t>20</a:t>
                      </a:r>
                    </a:p>
                  </a:txBody>
                  <a:tcPr/>
                </a:tc>
                <a:extLst>
                  <a:ext uri="{0D108BD9-81ED-4DB2-BD59-A6C34878D82A}">
                    <a16:rowId xmlns:a16="http://schemas.microsoft.com/office/drawing/2014/main" val="10005"/>
                  </a:ext>
                </a:extLst>
              </a:tr>
              <a:tr h="370840">
                <a:tc>
                  <a:txBody>
                    <a:bodyPr/>
                    <a:lstStyle/>
                    <a:p>
                      <a:r>
                        <a:rPr lang="en-US" sz="1600" dirty="0"/>
                        <a:t>12</a:t>
                      </a:r>
                    </a:p>
                  </a:txBody>
                  <a:tcPr/>
                </a:tc>
                <a:tc>
                  <a:txBody>
                    <a:bodyPr/>
                    <a:lstStyle/>
                    <a:p>
                      <a:r>
                        <a:rPr lang="en-US" sz="1600" dirty="0"/>
                        <a:t>3</a:t>
                      </a:r>
                    </a:p>
                  </a:txBody>
                  <a:tcPr/>
                </a:tc>
                <a:tc>
                  <a:txBody>
                    <a:bodyPr/>
                    <a:lstStyle/>
                    <a:p>
                      <a:r>
                        <a:rPr lang="en-US" sz="1600" dirty="0"/>
                        <a:t>1</a:t>
                      </a:r>
                    </a:p>
                  </a:txBody>
                  <a:tcPr/>
                </a:tc>
                <a:tc>
                  <a:txBody>
                    <a:bodyPr/>
                    <a:lstStyle/>
                    <a:p>
                      <a:r>
                        <a:rPr lang="en-US" sz="1600" dirty="0"/>
                        <a:t>50</a:t>
                      </a:r>
                    </a:p>
                  </a:txBody>
                  <a:tcPr/>
                </a:tc>
                <a:extLst>
                  <a:ext uri="{0D108BD9-81ED-4DB2-BD59-A6C34878D82A}">
                    <a16:rowId xmlns:a16="http://schemas.microsoft.com/office/drawing/2014/main" val="10006"/>
                  </a:ext>
                </a:extLst>
              </a:tr>
              <a:tr h="370840">
                <a:tc>
                  <a:txBody>
                    <a:bodyPr/>
                    <a:lstStyle/>
                    <a:p>
                      <a:r>
                        <a:rPr lang="en-US" sz="1600" dirty="0"/>
                        <a:t>12</a:t>
                      </a:r>
                    </a:p>
                  </a:txBody>
                  <a:tcPr/>
                </a:tc>
                <a:tc>
                  <a:txBody>
                    <a:bodyPr/>
                    <a:lstStyle/>
                    <a:p>
                      <a:r>
                        <a:rPr lang="en-US" sz="1600" dirty="0"/>
                        <a:t>1</a:t>
                      </a:r>
                    </a:p>
                  </a:txBody>
                  <a:tcPr/>
                </a:tc>
                <a:tc>
                  <a:txBody>
                    <a:bodyPr/>
                    <a:lstStyle/>
                    <a:p>
                      <a:r>
                        <a:rPr lang="en-US" sz="1600" dirty="0"/>
                        <a:t>1</a:t>
                      </a:r>
                    </a:p>
                  </a:txBody>
                  <a:tcPr/>
                </a:tc>
                <a:tc>
                  <a:txBody>
                    <a:bodyPr/>
                    <a:lstStyle/>
                    <a:p>
                      <a:r>
                        <a:rPr lang="en-US" sz="1600" dirty="0"/>
                        <a:t>8</a:t>
                      </a:r>
                    </a:p>
                  </a:txBody>
                  <a:tcPr/>
                </a:tc>
                <a:extLst>
                  <a:ext uri="{0D108BD9-81ED-4DB2-BD59-A6C34878D82A}">
                    <a16:rowId xmlns:a16="http://schemas.microsoft.com/office/drawing/2014/main" val="10007"/>
                  </a:ext>
                </a:extLst>
              </a:tr>
              <a:tr h="370840">
                <a:tc>
                  <a:txBody>
                    <a:bodyPr/>
                    <a:lstStyle/>
                    <a:p>
                      <a:r>
                        <a:rPr lang="en-US" sz="1600" dirty="0"/>
                        <a:t>13</a:t>
                      </a:r>
                    </a:p>
                  </a:txBody>
                  <a:tcPr/>
                </a:tc>
                <a:tc>
                  <a:txBody>
                    <a:bodyPr/>
                    <a:lstStyle/>
                    <a:p>
                      <a:r>
                        <a:rPr lang="en-US" sz="1600" dirty="0"/>
                        <a:t>2</a:t>
                      </a:r>
                    </a:p>
                  </a:txBody>
                  <a:tcPr/>
                </a:tc>
                <a:tc>
                  <a:txBody>
                    <a:bodyPr/>
                    <a:lstStyle/>
                    <a:p>
                      <a:r>
                        <a:rPr lang="en-US" sz="1600" dirty="0"/>
                        <a:t>1</a:t>
                      </a:r>
                    </a:p>
                  </a:txBody>
                  <a:tcPr/>
                </a:tc>
                <a:tc>
                  <a:txBody>
                    <a:bodyPr/>
                    <a:lstStyle/>
                    <a:p>
                      <a:r>
                        <a:rPr lang="en-US" sz="1600" dirty="0"/>
                        <a:t>10</a:t>
                      </a:r>
                    </a:p>
                  </a:txBody>
                  <a:tcPr/>
                </a:tc>
                <a:extLst>
                  <a:ext uri="{0D108BD9-81ED-4DB2-BD59-A6C34878D82A}">
                    <a16:rowId xmlns:a16="http://schemas.microsoft.com/office/drawing/2014/main" val="10008"/>
                  </a:ext>
                </a:extLst>
              </a:tr>
              <a:tr h="370840">
                <a:tc>
                  <a:txBody>
                    <a:bodyPr/>
                    <a:lstStyle/>
                    <a:p>
                      <a:r>
                        <a:rPr lang="en-US" sz="1600" dirty="0"/>
                        <a:t>13</a:t>
                      </a:r>
                    </a:p>
                  </a:txBody>
                  <a:tcPr/>
                </a:tc>
                <a:tc>
                  <a:txBody>
                    <a:bodyPr/>
                    <a:lstStyle/>
                    <a:p>
                      <a:r>
                        <a:rPr lang="en-US" sz="1600" dirty="0"/>
                        <a:t>3</a:t>
                      </a:r>
                    </a:p>
                  </a:txBody>
                  <a:tcPr/>
                </a:tc>
                <a:tc>
                  <a:txBody>
                    <a:bodyPr/>
                    <a:lstStyle/>
                    <a:p>
                      <a:r>
                        <a:rPr lang="en-US" sz="1600" dirty="0"/>
                        <a:t>1</a:t>
                      </a:r>
                    </a:p>
                  </a:txBody>
                  <a:tcPr/>
                </a:tc>
                <a:tc>
                  <a:txBody>
                    <a:bodyPr/>
                    <a:lstStyle/>
                    <a:p>
                      <a:r>
                        <a:rPr lang="en-US" sz="1600" dirty="0"/>
                        <a:t>10</a:t>
                      </a:r>
                    </a:p>
                  </a:txBody>
                  <a:tcPr/>
                </a:tc>
                <a:extLst>
                  <a:ext uri="{0D108BD9-81ED-4DB2-BD59-A6C34878D82A}">
                    <a16:rowId xmlns:a16="http://schemas.microsoft.com/office/drawing/2014/main" val="10009"/>
                  </a:ext>
                </a:extLst>
              </a:tr>
              <a:tr h="370840">
                <a:tc>
                  <a:txBody>
                    <a:bodyPr/>
                    <a:lstStyle/>
                    <a:p>
                      <a:r>
                        <a:rPr lang="en-US" sz="1600" dirty="0"/>
                        <a:t>11</a:t>
                      </a:r>
                    </a:p>
                  </a:txBody>
                  <a:tcPr/>
                </a:tc>
                <a:tc>
                  <a:txBody>
                    <a:bodyPr/>
                    <a:lstStyle/>
                    <a:p>
                      <a:r>
                        <a:rPr lang="en-US" sz="1600" dirty="0"/>
                        <a:t>1</a:t>
                      </a:r>
                    </a:p>
                  </a:txBody>
                  <a:tcPr/>
                </a:tc>
                <a:tc>
                  <a:txBody>
                    <a:bodyPr/>
                    <a:lstStyle/>
                    <a:p>
                      <a:r>
                        <a:rPr lang="en-US" sz="1600" dirty="0"/>
                        <a:t>2</a:t>
                      </a:r>
                    </a:p>
                  </a:txBody>
                  <a:tcPr/>
                </a:tc>
                <a:tc>
                  <a:txBody>
                    <a:bodyPr/>
                    <a:lstStyle/>
                    <a:p>
                      <a:r>
                        <a:rPr lang="en-US" sz="1600" dirty="0"/>
                        <a:t>35</a:t>
                      </a:r>
                    </a:p>
                  </a:txBody>
                  <a:tcPr/>
                </a:tc>
                <a:extLst>
                  <a:ext uri="{0D108BD9-81ED-4DB2-BD59-A6C34878D82A}">
                    <a16:rowId xmlns:a16="http://schemas.microsoft.com/office/drawing/2014/main" val="10010"/>
                  </a:ext>
                </a:extLst>
              </a:tr>
              <a:tr h="370840">
                <a:tc>
                  <a:txBody>
                    <a:bodyPr/>
                    <a:lstStyle/>
                    <a:p>
                      <a:r>
                        <a:rPr lang="en-US" sz="1600" dirty="0"/>
                        <a:t>11</a:t>
                      </a:r>
                    </a:p>
                  </a:txBody>
                  <a:tcPr/>
                </a:tc>
                <a:tc>
                  <a:txBody>
                    <a:bodyPr/>
                    <a:lstStyle/>
                    <a:p>
                      <a:r>
                        <a:rPr lang="en-US" sz="1600" dirty="0"/>
                        <a:t>2</a:t>
                      </a:r>
                    </a:p>
                  </a:txBody>
                  <a:tcPr/>
                </a:tc>
                <a:tc>
                  <a:txBody>
                    <a:bodyPr/>
                    <a:lstStyle/>
                    <a:p>
                      <a:r>
                        <a:rPr lang="en-US" sz="1600" dirty="0"/>
                        <a:t>2</a:t>
                      </a:r>
                    </a:p>
                  </a:txBody>
                  <a:tcPr/>
                </a:tc>
                <a:tc>
                  <a:txBody>
                    <a:bodyPr/>
                    <a:lstStyle/>
                    <a:p>
                      <a:r>
                        <a:rPr lang="en-US" sz="1600" dirty="0"/>
                        <a:t>22</a:t>
                      </a:r>
                    </a:p>
                  </a:txBody>
                  <a:tcPr/>
                </a:tc>
                <a:extLst>
                  <a:ext uri="{0D108BD9-81ED-4DB2-BD59-A6C34878D82A}">
                    <a16:rowId xmlns:a16="http://schemas.microsoft.com/office/drawing/2014/main" val="10011"/>
                  </a:ext>
                </a:extLst>
              </a:tr>
              <a:tr h="370840">
                <a:tc>
                  <a:txBody>
                    <a:bodyPr/>
                    <a:lstStyle/>
                    <a:p>
                      <a:r>
                        <a:rPr lang="en-US" sz="1600" dirty="0"/>
                        <a:t>11</a:t>
                      </a:r>
                    </a:p>
                  </a:txBody>
                  <a:tcPr/>
                </a:tc>
                <a:tc>
                  <a:txBody>
                    <a:bodyPr/>
                    <a:lstStyle/>
                    <a:p>
                      <a:r>
                        <a:rPr lang="en-US" sz="1600" dirty="0"/>
                        <a:t>3</a:t>
                      </a:r>
                    </a:p>
                  </a:txBody>
                  <a:tcPr/>
                </a:tc>
                <a:tc>
                  <a:txBody>
                    <a:bodyPr/>
                    <a:lstStyle/>
                    <a:p>
                      <a:r>
                        <a:rPr lang="en-US" sz="1600" dirty="0"/>
                        <a:t>2</a:t>
                      </a:r>
                    </a:p>
                  </a:txBody>
                  <a:tcPr/>
                </a:tc>
                <a:tc>
                  <a:txBody>
                    <a:bodyPr/>
                    <a:lstStyle/>
                    <a:p>
                      <a:r>
                        <a:rPr lang="en-US" sz="1600" dirty="0"/>
                        <a:t>10</a:t>
                      </a:r>
                    </a:p>
                  </a:txBody>
                  <a:tcPr/>
                </a:tc>
                <a:extLst>
                  <a:ext uri="{0D108BD9-81ED-4DB2-BD59-A6C34878D82A}">
                    <a16:rowId xmlns:a16="http://schemas.microsoft.com/office/drawing/2014/main" val="10012"/>
                  </a:ext>
                </a:extLst>
              </a:tr>
              <a:tr h="370840">
                <a:tc>
                  <a:txBody>
                    <a:bodyPr/>
                    <a:lstStyle/>
                    <a:p>
                      <a:r>
                        <a:rPr lang="en-US" sz="1600" dirty="0"/>
                        <a:t>12</a:t>
                      </a:r>
                    </a:p>
                  </a:txBody>
                  <a:tcPr/>
                </a:tc>
                <a:tc>
                  <a:txBody>
                    <a:bodyPr/>
                    <a:lstStyle/>
                    <a:p>
                      <a:r>
                        <a:rPr lang="en-US" sz="1600" dirty="0"/>
                        <a:t>1</a:t>
                      </a:r>
                    </a:p>
                  </a:txBody>
                  <a:tcPr/>
                </a:tc>
                <a:tc>
                  <a:txBody>
                    <a:bodyPr/>
                    <a:lstStyle/>
                    <a:p>
                      <a:r>
                        <a:rPr lang="en-US" sz="1600" dirty="0"/>
                        <a:t>2</a:t>
                      </a:r>
                    </a:p>
                  </a:txBody>
                  <a:tcPr/>
                </a:tc>
                <a:tc>
                  <a:txBody>
                    <a:bodyPr/>
                    <a:lstStyle/>
                    <a:p>
                      <a:r>
                        <a:rPr lang="en-US" sz="1600" dirty="0"/>
                        <a:t>26</a:t>
                      </a:r>
                    </a:p>
                  </a:txBody>
                  <a:tcPr/>
                </a:tc>
                <a:extLst>
                  <a:ext uri="{0D108BD9-81ED-4DB2-BD59-A6C34878D82A}">
                    <a16:rowId xmlns:a16="http://schemas.microsoft.com/office/drawing/2014/main" val="10013"/>
                  </a:ext>
                </a:extLst>
              </a:tr>
              <a:tr h="370840">
                <a:tc>
                  <a:txBody>
                    <a:bodyPr/>
                    <a:lstStyle/>
                    <a:p>
                      <a:r>
                        <a:rPr lang="en-US" sz="1600" dirty="0"/>
                        <a:t>12</a:t>
                      </a:r>
                    </a:p>
                  </a:txBody>
                  <a:tcPr/>
                </a:tc>
                <a:tc>
                  <a:txBody>
                    <a:bodyPr/>
                    <a:lstStyle/>
                    <a:p>
                      <a:r>
                        <a:rPr lang="en-US" sz="1600" dirty="0"/>
                        <a:t>2</a:t>
                      </a:r>
                    </a:p>
                  </a:txBody>
                  <a:tcPr/>
                </a:tc>
                <a:tc>
                  <a:txBody>
                    <a:bodyPr/>
                    <a:lstStyle/>
                    <a:p>
                      <a:r>
                        <a:rPr lang="en-US" sz="1600" dirty="0"/>
                        <a:t>2</a:t>
                      </a:r>
                    </a:p>
                  </a:txBody>
                  <a:tcPr/>
                </a:tc>
                <a:tc>
                  <a:txBody>
                    <a:bodyPr/>
                    <a:lstStyle/>
                    <a:p>
                      <a:r>
                        <a:rPr lang="en-US" sz="1600" dirty="0"/>
                        <a:t>45</a:t>
                      </a:r>
                    </a:p>
                  </a:txBody>
                  <a:tcPr/>
                </a:tc>
                <a:extLst>
                  <a:ext uri="{0D108BD9-81ED-4DB2-BD59-A6C34878D82A}">
                    <a16:rowId xmlns:a16="http://schemas.microsoft.com/office/drawing/2014/main" val="10014"/>
                  </a:ext>
                </a:extLst>
              </a:tr>
              <a:tr h="370840">
                <a:tc>
                  <a:txBody>
                    <a:bodyPr/>
                    <a:lstStyle/>
                    <a:p>
                      <a:r>
                        <a:rPr lang="en-US" sz="1600" dirty="0"/>
                        <a:t>12</a:t>
                      </a:r>
                    </a:p>
                  </a:txBody>
                  <a:tcPr/>
                </a:tc>
                <a:tc>
                  <a:txBody>
                    <a:bodyPr/>
                    <a:lstStyle/>
                    <a:p>
                      <a:r>
                        <a:rPr lang="en-US" sz="1600" dirty="0"/>
                        <a:t>3</a:t>
                      </a:r>
                    </a:p>
                  </a:txBody>
                  <a:tcPr/>
                </a:tc>
                <a:tc>
                  <a:txBody>
                    <a:bodyPr/>
                    <a:lstStyle/>
                    <a:p>
                      <a:r>
                        <a:rPr lang="en-US" sz="1600" dirty="0"/>
                        <a:t>2</a:t>
                      </a:r>
                    </a:p>
                  </a:txBody>
                  <a:tcPr/>
                </a:tc>
                <a:tc>
                  <a:txBody>
                    <a:bodyPr/>
                    <a:lstStyle/>
                    <a:p>
                      <a:r>
                        <a:rPr lang="en-US" sz="1600" dirty="0"/>
                        <a:t>20</a:t>
                      </a:r>
                    </a:p>
                  </a:txBody>
                  <a:tcPr/>
                </a:tc>
                <a:extLst>
                  <a:ext uri="{0D108BD9-81ED-4DB2-BD59-A6C34878D82A}">
                    <a16:rowId xmlns:a16="http://schemas.microsoft.com/office/drawing/2014/main" val="10015"/>
                  </a:ext>
                </a:extLst>
              </a:tr>
              <a:tr h="370840">
                <a:tc>
                  <a:txBody>
                    <a:bodyPr/>
                    <a:lstStyle/>
                    <a:p>
                      <a:r>
                        <a:rPr lang="en-US" sz="1600" dirty="0"/>
                        <a:t>13</a:t>
                      </a:r>
                    </a:p>
                  </a:txBody>
                  <a:tcPr/>
                </a:tc>
                <a:tc>
                  <a:txBody>
                    <a:bodyPr/>
                    <a:lstStyle/>
                    <a:p>
                      <a:r>
                        <a:rPr lang="en-US" sz="1600" dirty="0"/>
                        <a:t>1</a:t>
                      </a:r>
                    </a:p>
                  </a:txBody>
                  <a:tcPr/>
                </a:tc>
                <a:tc>
                  <a:txBody>
                    <a:bodyPr/>
                    <a:lstStyle/>
                    <a:p>
                      <a:r>
                        <a:rPr lang="en-US" sz="1600" dirty="0"/>
                        <a:t>2</a:t>
                      </a:r>
                    </a:p>
                  </a:txBody>
                  <a:tcPr/>
                </a:tc>
                <a:tc>
                  <a:txBody>
                    <a:bodyPr/>
                    <a:lstStyle/>
                    <a:p>
                      <a:r>
                        <a:rPr lang="en-US" sz="1600" dirty="0"/>
                        <a:t>20</a:t>
                      </a:r>
                    </a:p>
                  </a:txBody>
                  <a:tcPr/>
                </a:tc>
                <a:extLst>
                  <a:ext uri="{0D108BD9-81ED-4DB2-BD59-A6C34878D82A}">
                    <a16:rowId xmlns:a16="http://schemas.microsoft.com/office/drawing/2014/main" val="10016"/>
                  </a:ext>
                </a:extLst>
              </a:tr>
              <a:tr h="370840">
                <a:tc>
                  <a:txBody>
                    <a:bodyPr/>
                    <a:lstStyle/>
                    <a:p>
                      <a:r>
                        <a:rPr lang="en-US" sz="1600" dirty="0"/>
                        <a:t>13</a:t>
                      </a:r>
                    </a:p>
                  </a:txBody>
                  <a:tcPr/>
                </a:tc>
                <a:tc>
                  <a:txBody>
                    <a:bodyPr/>
                    <a:lstStyle/>
                    <a:p>
                      <a:r>
                        <a:rPr lang="en-US" sz="1600" dirty="0"/>
                        <a:t>2</a:t>
                      </a:r>
                    </a:p>
                  </a:txBody>
                  <a:tcPr/>
                </a:tc>
                <a:tc>
                  <a:txBody>
                    <a:bodyPr/>
                    <a:lstStyle/>
                    <a:p>
                      <a:r>
                        <a:rPr lang="en-US" sz="1600" dirty="0"/>
                        <a:t>2</a:t>
                      </a:r>
                    </a:p>
                  </a:txBody>
                  <a:tcPr/>
                </a:tc>
                <a:tc>
                  <a:txBody>
                    <a:bodyPr/>
                    <a:lstStyle/>
                    <a:p>
                      <a:r>
                        <a:rPr lang="en-US" sz="1600" dirty="0"/>
                        <a:t>40</a:t>
                      </a:r>
                    </a:p>
                  </a:txBody>
                  <a:tcPr/>
                </a:tc>
                <a:extLst>
                  <a:ext uri="{0D108BD9-81ED-4DB2-BD59-A6C34878D82A}">
                    <a16:rowId xmlns:a16="http://schemas.microsoft.com/office/drawing/2014/main" val="10017"/>
                  </a:ext>
                </a:extLst>
              </a:tr>
              <a:tr h="370840">
                <a:tc>
                  <a:txBody>
                    <a:bodyPr/>
                    <a:lstStyle/>
                    <a:p>
                      <a:r>
                        <a:rPr lang="en-US" sz="1600" dirty="0"/>
                        <a:t>13</a:t>
                      </a:r>
                    </a:p>
                  </a:txBody>
                  <a:tcPr/>
                </a:tc>
                <a:tc>
                  <a:txBody>
                    <a:bodyPr/>
                    <a:lstStyle/>
                    <a:p>
                      <a:r>
                        <a:rPr lang="en-US" sz="1600" dirty="0"/>
                        <a:t>3</a:t>
                      </a:r>
                    </a:p>
                  </a:txBody>
                  <a:tcPr/>
                </a:tc>
                <a:tc>
                  <a:txBody>
                    <a:bodyPr/>
                    <a:lstStyle/>
                    <a:p>
                      <a:r>
                        <a:rPr lang="en-US" sz="1600" dirty="0"/>
                        <a:t>2</a:t>
                      </a:r>
                    </a:p>
                  </a:txBody>
                  <a:tcPr/>
                </a:tc>
                <a:tc>
                  <a:txBody>
                    <a:bodyPr/>
                    <a:lstStyle/>
                    <a:p>
                      <a:r>
                        <a:rPr lang="en-US" sz="1600" dirty="0"/>
                        <a:t>5</a:t>
                      </a:r>
                    </a:p>
                  </a:txBody>
                  <a:tcPr/>
                </a:tc>
                <a:extLst>
                  <a:ext uri="{0D108BD9-81ED-4DB2-BD59-A6C34878D82A}">
                    <a16:rowId xmlns:a16="http://schemas.microsoft.com/office/drawing/2014/main" val="10018"/>
                  </a:ext>
                </a:extLst>
              </a:tr>
            </a:tbl>
          </a:graphicData>
        </a:graphic>
      </p:graphicFrame>
      <p:sp>
        <p:nvSpPr>
          <p:cNvPr id="86" name="TextBox 85"/>
          <p:cNvSpPr txBox="1"/>
          <p:nvPr/>
        </p:nvSpPr>
        <p:spPr>
          <a:xfrm>
            <a:off x="403412" y="1248616"/>
            <a:ext cx="3314968" cy="461665"/>
          </a:xfrm>
          <a:prstGeom prst="rect">
            <a:avLst/>
          </a:prstGeom>
          <a:noFill/>
        </p:spPr>
        <p:txBody>
          <a:bodyPr wrap="square" rtlCol="0">
            <a:spAutoFit/>
          </a:bodyPr>
          <a:lstStyle/>
          <a:p>
            <a:r>
              <a:rPr lang="en-US" sz="2400" i="1" dirty="0"/>
              <a:t>Sales</a:t>
            </a:r>
            <a:r>
              <a:rPr lang="en-US" sz="2400" dirty="0"/>
              <a:t> </a:t>
            </a:r>
            <a:r>
              <a:rPr lang="en-US" sz="2400" b="1" dirty="0">
                <a:solidFill>
                  <a:schemeClr val="accent1"/>
                </a:solidFill>
              </a:rPr>
              <a:t>Fact Table</a:t>
            </a:r>
          </a:p>
        </p:txBody>
      </p:sp>
      <p:graphicFrame>
        <p:nvGraphicFramePr>
          <p:cNvPr id="87" name="Table 86"/>
          <p:cNvGraphicFramePr>
            <a:graphicFrameLocks noGrp="1"/>
          </p:cNvGraphicFramePr>
          <p:nvPr/>
        </p:nvGraphicFramePr>
        <p:xfrm>
          <a:off x="3829533" y="1667933"/>
          <a:ext cx="4173372" cy="1306796"/>
        </p:xfrm>
        <a:graphic>
          <a:graphicData uri="http://schemas.openxmlformats.org/drawingml/2006/table">
            <a:tbl>
              <a:tblPr firstRow="1" bandRow="1">
                <a:tableStyleId>{93296810-A885-4BE3-A3E7-6D5BEEA58F35}</a:tableStyleId>
              </a:tblPr>
              <a:tblGrid>
                <a:gridCol w="761660">
                  <a:extLst>
                    <a:ext uri="{9D8B030D-6E8A-4147-A177-3AD203B41FA5}">
                      <a16:colId xmlns:a16="http://schemas.microsoft.com/office/drawing/2014/main" val="20000"/>
                    </a:ext>
                  </a:extLst>
                </a:gridCol>
                <a:gridCol w="1277325">
                  <a:extLst>
                    <a:ext uri="{9D8B030D-6E8A-4147-A177-3AD203B41FA5}">
                      <a16:colId xmlns:a16="http://schemas.microsoft.com/office/drawing/2014/main" val="20001"/>
                    </a:ext>
                  </a:extLst>
                </a:gridCol>
                <a:gridCol w="1166536">
                  <a:extLst>
                    <a:ext uri="{9D8B030D-6E8A-4147-A177-3AD203B41FA5}">
                      <a16:colId xmlns:a16="http://schemas.microsoft.com/office/drawing/2014/main" val="20002"/>
                    </a:ext>
                  </a:extLst>
                </a:gridCol>
                <a:gridCol w="967851">
                  <a:extLst>
                    <a:ext uri="{9D8B030D-6E8A-4147-A177-3AD203B41FA5}">
                      <a16:colId xmlns:a16="http://schemas.microsoft.com/office/drawing/2014/main" val="20003"/>
                    </a:ext>
                  </a:extLst>
                </a:gridCol>
              </a:tblGrid>
              <a:tr h="326699">
                <a:tc>
                  <a:txBody>
                    <a:bodyPr/>
                    <a:lstStyle/>
                    <a:p>
                      <a:r>
                        <a:rPr lang="en-US" sz="1400" dirty="0" err="1"/>
                        <a:t>locid</a:t>
                      </a:r>
                      <a:endParaRPr lang="en-US" sz="1400" dirty="0"/>
                    </a:p>
                  </a:txBody>
                  <a:tcPr/>
                </a:tc>
                <a:tc>
                  <a:txBody>
                    <a:bodyPr/>
                    <a:lstStyle/>
                    <a:p>
                      <a:r>
                        <a:rPr lang="en-US" sz="1400" dirty="0"/>
                        <a:t>city</a:t>
                      </a:r>
                    </a:p>
                  </a:txBody>
                  <a:tcPr/>
                </a:tc>
                <a:tc>
                  <a:txBody>
                    <a:bodyPr/>
                    <a:lstStyle/>
                    <a:p>
                      <a:r>
                        <a:rPr lang="en-US" sz="1400" dirty="0"/>
                        <a:t>state</a:t>
                      </a:r>
                    </a:p>
                  </a:txBody>
                  <a:tcPr/>
                </a:tc>
                <a:tc>
                  <a:txBody>
                    <a:bodyPr/>
                    <a:lstStyle/>
                    <a:p>
                      <a:r>
                        <a:rPr lang="en-US" sz="1400" dirty="0"/>
                        <a:t>country</a:t>
                      </a:r>
                    </a:p>
                  </a:txBody>
                  <a:tcPr/>
                </a:tc>
                <a:extLst>
                  <a:ext uri="{0D108BD9-81ED-4DB2-BD59-A6C34878D82A}">
                    <a16:rowId xmlns:a16="http://schemas.microsoft.com/office/drawing/2014/main" val="10000"/>
                  </a:ext>
                </a:extLst>
              </a:tr>
              <a:tr h="326699">
                <a:tc>
                  <a:txBody>
                    <a:bodyPr/>
                    <a:lstStyle/>
                    <a:p>
                      <a:r>
                        <a:rPr lang="en-US" sz="1400" dirty="0"/>
                        <a:t>1</a:t>
                      </a:r>
                    </a:p>
                  </a:txBody>
                  <a:tcPr/>
                </a:tc>
                <a:tc>
                  <a:txBody>
                    <a:bodyPr/>
                    <a:lstStyle/>
                    <a:p>
                      <a:r>
                        <a:rPr lang="en-US" sz="1400" dirty="0"/>
                        <a:t>Omaha</a:t>
                      </a:r>
                    </a:p>
                  </a:txBody>
                  <a:tcPr/>
                </a:tc>
                <a:tc>
                  <a:txBody>
                    <a:bodyPr/>
                    <a:lstStyle/>
                    <a:p>
                      <a:r>
                        <a:rPr lang="en-US" sz="1400" dirty="0"/>
                        <a:t>Nebraska</a:t>
                      </a:r>
                    </a:p>
                  </a:txBody>
                  <a:tcPr/>
                </a:tc>
                <a:tc>
                  <a:txBody>
                    <a:bodyPr/>
                    <a:lstStyle/>
                    <a:p>
                      <a:r>
                        <a:rPr lang="en-US" sz="1400" dirty="0"/>
                        <a:t>USA</a:t>
                      </a:r>
                    </a:p>
                  </a:txBody>
                  <a:tcPr/>
                </a:tc>
                <a:extLst>
                  <a:ext uri="{0D108BD9-81ED-4DB2-BD59-A6C34878D82A}">
                    <a16:rowId xmlns:a16="http://schemas.microsoft.com/office/drawing/2014/main" val="10001"/>
                  </a:ext>
                </a:extLst>
              </a:tr>
              <a:tr h="326699">
                <a:tc>
                  <a:txBody>
                    <a:bodyPr/>
                    <a:lstStyle/>
                    <a:p>
                      <a:r>
                        <a:rPr lang="en-US" sz="1400" dirty="0"/>
                        <a:t>2</a:t>
                      </a:r>
                    </a:p>
                  </a:txBody>
                  <a:tcPr/>
                </a:tc>
                <a:tc>
                  <a:txBody>
                    <a:bodyPr/>
                    <a:lstStyle/>
                    <a:p>
                      <a:r>
                        <a:rPr lang="en-US" sz="1400" dirty="0"/>
                        <a:t>Seoul</a:t>
                      </a:r>
                    </a:p>
                  </a:txBody>
                  <a:tcPr/>
                </a:tc>
                <a:tc>
                  <a:txBody>
                    <a:bodyPr/>
                    <a:lstStyle/>
                    <a:p>
                      <a:endParaRPr lang="en-US" sz="1400" dirty="0"/>
                    </a:p>
                  </a:txBody>
                  <a:tcPr/>
                </a:tc>
                <a:tc>
                  <a:txBody>
                    <a:bodyPr/>
                    <a:lstStyle/>
                    <a:p>
                      <a:r>
                        <a:rPr lang="en-US" sz="1400" dirty="0"/>
                        <a:t>Korea</a:t>
                      </a:r>
                    </a:p>
                  </a:txBody>
                  <a:tcPr/>
                </a:tc>
                <a:extLst>
                  <a:ext uri="{0D108BD9-81ED-4DB2-BD59-A6C34878D82A}">
                    <a16:rowId xmlns:a16="http://schemas.microsoft.com/office/drawing/2014/main" val="10002"/>
                  </a:ext>
                </a:extLst>
              </a:tr>
              <a:tr h="326699">
                <a:tc>
                  <a:txBody>
                    <a:bodyPr/>
                    <a:lstStyle/>
                    <a:p>
                      <a:r>
                        <a:rPr lang="en-US" sz="1400" dirty="0"/>
                        <a:t>5</a:t>
                      </a:r>
                    </a:p>
                  </a:txBody>
                  <a:tcPr/>
                </a:tc>
                <a:tc>
                  <a:txBody>
                    <a:bodyPr/>
                    <a:lstStyle/>
                    <a:p>
                      <a:r>
                        <a:rPr lang="en-US" sz="1400" dirty="0"/>
                        <a:t>Richmond</a:t>
                      </a:r>
                    </a:p>
                  </a:txBody>
                  <a:tcPr/>
                </a:tc>
                <a:tc>
                  <a:txBody>
                    <a:bodyPr/>
                    <a:lstStyle/>
                    <a:p>
                      <a:r>
                        <a:rPr lang="en-US" sz="1400" dirty="0"/>
                        <a:t>Virginia</a:t>
                      </a:r>
                    </a:p>
                  </a:txBody>
                  <a:tcPr/>
                </a:tc>
                <a:tc>
                  <a:txBody>
                    <a:bodyPr/>
                    <a:lstStyle/>
                    <a:p>
                      <a:r>
                        <a:rPr lang="en-US" sz="1400" dirty="0"/>
                        <a:t>USA</a:t>
                      </a:r>
                    </a:p>
                  </a:txBody>
                  <a:tcPr/>
                </a:tc>
                <a:extLst>
                  <a:ext uri="{0D108BD9-81ED-4DB2-BD59-A6C34878D82A}">
                    <a16:rowId xmlns:a16="http://schemas.microsoft.com/office/drawing/2014/main" val="10003"/>
                  </a:ext>
                </a:extLst>
              </a:tr>
            </a:tbl>
          </a:graphicData>
        </a:graphic>
      </p:graphicFrame>
      <p:graphicFrame>
        <p:nvGraphicFramePr>
          <p:cNvPr id="88" name="Table 87"/>
          <p:cNvGraphicFramePr>
            <a:graphicFrameLocks noGrp="1"/>
          </p:cNvGraphicFramePr>
          <p:nvPr/>
        </p:nvGraphicFramePr>
        <p:xfrm>
          <a:off x="3829533" y="3467357"/>
          <a:ext cx="3499311" cy="1296240"/>
        </p:xfrm>
        <a:graphic>
          <a:graphicData uri="http://schemas.openxmlformats.org/drawingml/2006/table">
            <a:tbl>
              <a:tblPr firstRow="1" bandRow="1">
                <a:tableStyleId>{93296810-A885-4BE3-A3E7-6D5BEEA58F35}</a:tableStyleId>
              </a:tblPr>
              <a:tblGrid>
                <a:gridCol w="592908">
                  <a:extLst>
                    <a:ext uri="{9D8B030D-6E8A-4147-A177-3AD203B41FA5}">
                      <a16:colId xmlns:a16="http://schemas.microsoft.com/office/drawing/2014/main" val="20000"/>
                    </a:ext>
                  </a:extLst>
                </a:gridCol>
                <a:gridCol w="1045335">
                  <a:extLst>
                    <a:ext uri="{9D8B030D-6E8A-4147-A177-3AD203B41FA5}">
                      <a16:colId xmlns:a16="http://schemas.microsoft.com/office/drawing/2014/main" val="20001"/>
                    </a:ext>
                  </a:extLst>
                </a:gridCol>
                <a:gridCol w="1102855">
                  <a:extLst>
                    <a:ext uri="{9D8B030D-6E8A-4147-A177-3AD203B41FA5}">
                      <a16:colId xmlns:a16="http://schemas.microsoft.com/office/drawing/2014/main" val="20002"/>
                    </a:ext>
                  </a:extLst>
                </a:gridCol>
                <a:gridCol w="758213">
                  <a:extLst>
                    <a:ext uri="{9D8B030D-6E8A-4147-A177-3AD203B41FA5}">
                      <a16:colId xmlns:a16="http://schemas.microsoft.com/office/drawing/2014/main" val="20003"/>
                    </a:ext>
                  </a:extLst>
                </a:gridCol>
              </a:tblGrid>
              <a:tr h="324060">
                <a:tc>
                  <a:txBody>
                    <a:bodyPr/>
                    <a:lstStyle/>
                    <a:p>
                      <a:r>
                        <a:rPr lang="en-US" sz="1400" dirty="0" err="1"/>
                        <a:t>pid</a:t>
                      </a:r>
                      <a:endParaRPr lang="en-US" sz="1400" dirty="0"/>
                    </a:p>
                  </a:txBody>
                  <a:tcPr/>
                </a:tc>
                <a:tc>
                  <a:txBody>
                    <a:bodyPr/>
                    <a:lstStyle/>
                    <a:p>
                      <a:r>
                        <a:rPr lang="en-US" sz="1400" dirty="0" err="1"/>
                        <a:t>pname</a:t>
                      </a:r>
                      <a:endParaRPr lang="en-US" sz="1400" dirty="0"/>
                    </a:p>
                  </a:txBody>
                  <a:tcPr/>
                </a:tc>
                <a:tc>
                  <a:txBody>
                    <a:bodyPr/>
                    <a:lstStyle/>
                    <a:p>
                      <a:r>
                        <a:rPr lang="en-US" sz="1400" dirty="0"/>
                        <a:t>category</a:t>
                      </a:r>
                    </a:p>
                  </a:txBody>
                  <a:tcPr/>
                </a:tc>
                <a:tc>
                  <a:txBody>
                    <a:bodyPr/>
                    <a:lstStyle/>
                    <a:p>
                      <a:r>
                        <a:rPr lang="en-US" sz="1400" dirty="0"/>
                        <a:t>price</a:t>
                      </a:r>
                    </a:p>
                  </a:txBody>
                  <a:tcPr/>
                </a:tc>
                <a:extLst>
                  <a:ext uri="{0D108BD9-81ED-4DB2-BD59-A6C34878D82A}">
                    <a16:rowId xmlns:a16="http://schemas.microsoft.com/office/drawing/2014/main" val="10000"/>
                  </a:ext>
                </a:extLst>
              </a:tr>
              <a:tr h="324060">
                <a:tc>
                  <a:txBody>
                    <a:bodyPr/>
                    <a:lstStyle/>
                    <a:p>
                      <a:r>
                        <a:rPr lang="en-US" sz="1400" dirty="0"/>
                        <a:t>11</a:t>
                      </a:r>
                    </a:p>
                  </a:txBody>
                  <a:tcPr/>
                </a:tc>
                <a:tc>
                  <a:txBody>
                    <a:bodyPr/>
                    <a:lstStyle/>
                    <a:p>
                      <a:r>
                        <a:rPr lang="en-US" sz="1400" dirty="0"/>
                        <a:t>Corn </a:t>
                      </a:r>
                    </a:p>
                  </a:txBody>
                  <a:tcPr/>
                </a:tc>
                <a:tc>
                  <a:txBody>
                    <a:bodyPr/>
                    <a:lstStyle/>
                    <a:p>
                      <a:r>
                        <a:rPr lang="en-US" sz="1400" dirty="0"/>
                        <a:t>Food</a:t>
                      </a:r>
                    </a:p>
                  </a:txBody>
                  <a:tcPr/>
                </a:tc>
                <a:tc>
                  <a:txBody>
                    <a:bodyPr/>
                    <a:lstStyle/>
                    <a:p>
                      <a:r>
                        <a:rPr lang="en-US" sz="1400" dirty="0"/>
                        <a:t>25</a:t>
                      </a:r>
                    </a:p>
                  </a:txBody>
                  <a:tcPr/>
                </a:tc>
                <a:extLst>
                  <a:ext uri="{0D108BD9-81ED-4DB2-BD59-A6C34878D82A}">
                    <a16:rowId xmlns:a16="http://schemas.microsoft.com/office/drawing/2014/main" val="10001"/>
                  </a:ext>
                </a:extLst>
              </a:tr>
              <a:tr h="324060">
                <a:tc>
                  <a:txBody>
                    <a:bodyPr/>
                    <a:lstStyle/>
                    <a:p>
                      <a:r>
                        <a:rPr lang="en-US" sz="1400" dirty="0"/>
                        <a:t>12</a:t>
                      </a:r>
                    </a:p>
                  </a:txBody>
                  <a:tcPr/>
                </a:tc>
                <a:tc>
                  <a:txBody>
                    <a:bodyPr/>
                    <a:lstStyle/>
                    <a:p>
                      <a:r>
                        <a:rPr lang="en-US" sz="1400" dirty="0"/>
                        <a:t>Galaxy</a:t>
                      </a:r>
                      <a:r>
                        <a:rPr lang="en-US" sz="1400" baseline="0" dirty="0"/>
                        <a:t> 1</a:t>
                      </a:r>
                      <a:endParaRPr lang="en-US" sz="1400" dirty="0"/>
                    </a:p>
                  </a:txBody>
                  <a:tcPr/>
                </a:tc>
                <a:tc>
                  <a:txBody>
                    <a:bodyPr/>
                    <a:lstStyle/>
                    <a:p>
                      <a:r>
                        <a:rPr lang="en-US" sz="1400" dirty="0"/>
                        <a:t>Phones</a:t>
                      </a:r>
                    </a:p>
                  </a:txBody>
                  <a:tcPr/>
                </a:tc>
                <a:tc>
                  <a:txBody>
                    <a:bodyPr/>
                    <a:lstStyle/>
                    <a:p>
                      <a:r>
                        <a:rPr lang="en-US" sz="1400" dirty="0"/>
                        <a:t>18</a:t>
                      </a:r>
                    </a:p>
                  </a:txBody>
                  <a:tcPr/>
                </a:tc>
                <a:extLst>
                  <a:ext uri="{0D108BD9-81ED-4DB2-BD59-A6C34878D82A}">
                    <a16:rowId xmlns:a16="http://schemas.microsoft.com/office/drawing/2014/main" val="10002"/>
                  </a:ext>
                </a:extLst>
              </a:tr>
              <a:tr h="324060">
                <a:tc>
                  <a:txBody>
                    <a:bodyPr/>
                    <a:lstStyle/>
                    <a:p>
                      <a:r>
                        <a:rPr lang="en-US" sz="1400" dirty="0"/>
                        <a:t>13</a:t>
                      </a:r>
                    </a:p>
                  </a:txBody>
                  <a:tcPr/>
                </a:tc>
                <a:tc>
                  <a:txBody>
                    <a:bodyPr/>
                    <a:lstStyle/>
                    <a:p>
                      <a:r>
                        <a:rPr lang="en-US" sz="1400" dirty="0"/>
                        <a:t>Peanuts</a:t>
                      </a:r>
                    </a:p>
                  </a:txBody>
                  <a:tcPr/>
                </a:tc>
                <a:tc>
                  <a:txBody>
                    <a:bodyPr/>
                    <a:lstStyle/>
                    <a:p>
                      <a:r>
                        <a:rPr lang="en-US" sz="1400" dirty="0"/>
                        <a:t>Food</a:t>
                      </a:r>
                    </a:p>
                  </a:txBody>
                  <a:tcPr/>
                </a:tc>
                <a:tc>
                  <a:txBody>
                    <a:bodyPr/>
                    <a:lstStyle/>
                    <a:p>
                      <a:r>
                        <a:rPr lang="en-US" sz="1400" dirty="0"/>
                        <a:t>2</a:t>
                      </a:r>
                    </a:p>
                  </a:txBody>
                  <a:tcPr/>
                </a:tc>
                <a:extLst>
                  <a:ext uri="{0D108BD9-81ED-4DB2-BD59-A6C34878D82A}">
                    <a16:rowId xmlns:a16="http://schemas.microsoft.com/office/drawing/2014/main" val="10003"/>
                  </a:ext>
                </a:extLst>
              </a:tr>
            </a:tbl>
          </a:graphicData>
        </a:graphic>
      </p:graphicFrame>
      <p:graphicFrame>
        <p:nvGraphicFramePr>
          <p:cNvPr id="89" name="Table 88"/>
          <p:cNvGraphicFramePr>
            <a:graphicFrameLocks noGrp="1"/>
          </p:cNvGraphicFramePr>
          <p:nvPr/>
        </p:nvGraphicFramePr>
        <p:xfrm>
          <a:off x="3829533" y="5334277"/>
          <a:ext cx="3147183" cy="1306796"/>
        </p:xfrm>
        <a:graphic>
          <a:graphicData uri="http://schemas.openxmlformats.org/drawingml/2006/table">
            <a:tbl>
              <a:tblPr firstRow="1" bandRow="1">
                <a:tableStyleId>{93296810-A885-4BE3-A3E7-6D5BEEA58F35}</a:tableStyleId>
              </a:tblPr>
              <a:tblGrid>
                <a:gridCol w="1086898">
                  <a:extLst>
                    <a:ext uri="{9D8B030D-6E8A-4147-A177-3AD203B41FA5}">
                      <a16:colId xmlns:a16="http://schemas.microsoft.com/office/drawing/2014/main" val="20000"/>
                    </a:ext>
                  </a:extLst>
                </a:gridCol>
                <a:gridCol w="1123792">
                  <a:extLst>
                    <a:ext uri="{9D8B030D-6E8A-4147-A177-3AD203B41FA5}">
                      <a16:colId xmlns:a16="http://schemas.microsoft.com/office/drawing/2014/main" val="20001"/>
                    </a:ext>
                  </a:extLst>
                </a:gridCol>
                <a:gridCol w="936493">
                  <a:extLst>
                    <a:ext uri="{9D8B030D-6E8A-4147-A177-3AD203B41FA5}">
                      <a16:colId xmlns:a16="http://schemas.microsoft.com/office/drawing/2014/main" val="20002"/>
                    </a:ext>
                  </a:extLst>
                </a:gridCol>
              </a:tblGrid>
              <a:tr h="326699">
                <a:tc>
                  <a:txBody>
                    <a:bodyPr/>
                    <a:lstStyle/>
                    <a:p>
                      <a:r>
                        <a:rPr lang="en-US" sz="1400" dirty="0" err="1"/>
                        <a:t>timeid</a:t>
                      </a:r>
                      <a:endParaRPr lang="en-US" sz="1400" dirty="0"/>
                    </a:p>
                  </a:txBody>
                  <a:tcPr/>
                </a:tc>
                <a:tc>
                  <a:txBody>
                    <a:bodyPr/>
                    <a:lstStyle/>
                    <a:p>
                      <a:r>
                        <a:rPr lang="en-US" sz="1400" dirty="0"/>
                        <a:t>Date</a:t>
                      </a:r>
                    </a:p>
                  </a:txBody>
                  <a:tcPr/>
                </a:tc>
                <a:tc>
                  <a:txBody>
                    <a:bodyPr/>
                    <a:lstStyle/>
                    <a:p>
                      <a:r>
                        <a:rPr lang="en-US" sz="1400" dirty="0"/>
                        <a:t>Day</a:t>
                      </a:r>
                    </a:p>
                  </a:txBody>
                  <a:tcPr/>
                </a:tc>
                <a:extLst>
                  <a:ext uri="{0D108BD9-81ED-4DB2-BD59-A6C34878D82A}">
                    <a16:rowId xmlns:a16="http://schemas.microsoft.com/office/drawing/2014/main" val="10000"/>
                  </a:ext>
                </a:extLst>
              </a:tr>
              <a:tr h="326699">
                <a:tc>
                  <a:txBody>
                    <a:bodyPr/>
                    <a:lstStyle/>
                    <a:p>
                      <a:r>
                        <a:rPr lang="en-US" sz="1400" dirty="0"/>
                        <a:t>1</a:t>
                      </a:r>
                    </a:p>
                  </a:txBody>
                  <a:tcPr/>
                </a:tc>
                <a:tc>
                  <a:txBody>
                    <a:bodyPr/>
                    <a:lstStyle/>
                    <a:p>
                      <a:r>
                        <a:rPr lang="en-US" sz="1400" dirty="0"/>
                        <a:t>3/30/16</a:t>
                      </a:r>
                    </a:p>
                  </a:txBody>
                  <a:tcPr/>
                </a:tc>
                <a:tc>
                  <a:txBody>
                    <a:bodyPr/>
                    <a:lstStyle/>
                    <a:p>
                      <a:r>
                        <a:rPr lang="en-US" sz="1400" dirty="0"/>
                        <a:t>Wed.</a:t>
                      </a:r>
                    </a:p>
                  </a:txBody>
                  <a:tcPr/>
                </a:tc>
                <a:extLst>
                  <a:ext uri="{0D108BD9-81ED-4DB2-BD59-A6C34878D82A}">
                    <a16:rowId xmlns:a16="http://schemas.microsoft.com/office/drawing/2014/main" val="10001"/>
                  </a:ext>
                </a:extLst>
              </a:tr>
              <a:tr h="326699">
                <a:tc>
                  <a:txBody>
                    <a:bodyPr/>
                    <a:lstStyle/>
                    <a:p>
                      <a:r>
                        <a:rPr lang="en-US" sz="1400" dirty="0"/>
                        <a:t>2</a:t>
                      </a:r>
                    </a:p>
                  </a:txBody>
                  <a:tcPr/>
                </a:tc>
                <a:tc>
                  <a:txBody>
                    <a:bodyPr/>
                    <a:lstStyle/>
                    <a:p>
                      <a:r>
                        <a:rPr lang="en-US" sz="1400" dirty="0"/>
                        <a:t>3/31/16</a:t>
                      </a:r>
                    </a:p>
                  </a:txBody>
                  <a:tcPr/>
                </a:tc>
                <a:tc>
                  <a:txBody>
                    <a:bodyPr/>
                    <a:lstStyle/>
                    <a:p>
                      <a:r>
                        <a:rPr lang="en-US" sz="1400" dirty="0"/>
                        <a:t>Thu.</a:t>
                      </a:r>
                    </a:p>
                  </a:txBody>
                  <a:tcPr/>
                </a:tc>
                <a:extLst>
                  <a:ext uri="{0D108BD9-81ED-4DB2-BD59-A6C34878D82A}">
                    <a16:rowId xmlns:a16="http://schemas.microsoft.com/office/drawing/2014/main" val="10002"/>
                  </a:ext>
                </a:extLst>
              </a:tr>
              <a:tr h="326699">
                <a:tc>
                  <a:txBody>
                    <a:bodyPr/>
                    <a:lstStyle/>
                    <a:p>
                      <a:r>
                        <a:rPr lang="en-US" sz="1400" dirty="0"/>
                        <a:t>3</a:t>
                      </a:r>
                    </a:p>
                  </a:txBody>
                  <a:tcPr/>
                </a:tc>
                <a:tc>
                  <a:txBody>
                    <a:bodyPr/>
                    <a:lstStyle/>
                    <a:p>
                      <a:r>
                        <a:rPr lang="en-US" sz="1400" dirty="0"/>
                        <a:t>4/1/16</a:t>
                      </a:r>
                    </a:p>
                  </a:txBody>
                  <a:tcPr/>
                </a:tc>
                <a:tc>
                  <a:txBody>
                    <a:bodyPr/>
                    <a:lstStyle/>
                    <a:p>
                      <a:r>
                        <a:rPr lang="en-US" sz="1400" dirty="0"/>
                        <a:t>Fri.</a:t>
                      </a:r>
                    </a:p>
                  </a:txBody>
                  <a:tcPr/>
                </a:tc>
                <a:extLst>
                  <a:ext uri="{0D108BD9-81ED-4DB2-BD59-A6C34878D82A}">
                    <a16:rowId xmlns:a16="http://schemas.microsoft.com/office/drawing/2014/main" val="10003"/>
                  </a:ext>
                </a:extLst>
              </a:tr>
            </a:tbl>
          </a:graphicData>
        </a:graphic>
      </p:graphicFrame>
      <p:sp>
        <p:nvSpPr>
          <p:cNvPr id="90" name="TextBox 89"/>
          <p:cNvSpPr txBox="1"/>
          <p:nvPr/>
        </p:nvSpPr>
        <p:spPr>
          <a:xfrm>
            <a:off x="3829533" y="1248616"/>
            <a:ext cx="3502778" cy="461665"/>
          </a:xfrm>
          <a:prstGeom prst="rect">
            <a:avLst/>
          </a:prstGeom>
          <a:noFill/>
        </p:spPr>
        <p:txBody>
          <a:bodyPr wrap="square" rtlCol="0">
            <a:spAutoFit/>
          </a:bodyPr>
          <a:lstStyle/>
          <a:p>
            <a:r>
              <a:rPr lang="en-US" sz="2400" dirty="0"/>
              <a:t>Locations</a:t>
            </a:r>
            <a:endParaRPr lang="en-US" sz="2400" b="1" dirty="0"/>
          </a:p>
        </p:txBody>
      </p:sp>
      <p:sp>
        <p:nvSpPr>
          <p:cNvPr id="91" name="TextBox 90"/>
          <p:cNvSpPr txBox="1"/>
          <p:nvPr/>
        </p:nvSpPr>
        <p:spPr>
          <a:xfrm>
            <a:off x="3829533" y="3037484"/>
            <a:ext cx="2888225" cy="461665"/>
          </a:xfrm>
          <a:prstGeom prst="rect">
            <a:avLst/>
          </a:prstGeom>
          <a:noFill/>
        </p:spPr>
        <p:txBody>
          <a:bodyPr wrap="square" rtlCol="0">
            <a:spAutoFit/>
          </a:bodyPr>
          <a:lstStyle/>
          <a:p>
            <a:r>
              <a:rPr lang="en-US" sz="2400"/>
              <a:t>Products</a:t>
            </a:r>
            <a:endParaRPr lang="en-US" sz="2400" b="1" dirty="0"/>
          </a:p>
        </p:txBody>
      </p:sp>
      <p:sp>
        <p:nvSpPr>
          <p:cNvPr id="92" name="TextBox 91"/>
          <p:cNvSpPr txBox="1"/>
          <p:nvPr/>
        </p:nvSpPr>
        <p:spPr>
          <a:xfrm>
            <a:off x="3829533" y="4911721"/>
            <a:ext cx="2373716" cy="461665"/>
          </a:xfrm>
          <a:prstGeom prst="rect">
            <a:avLst/>
          </a:prstGeom>
          <a:noFill/>
        </p:spPr>
        <p:txBody>
          <a:bodyPr wrap="square" rtlCol="0">
            <a:spAutoFit/>
          </a:bodyPr>
          <a:lstStyle/>
          <a:p>
            <a:r>
              <a:rPr lang="en-US" sz="2400"/>
              <a:t>Time</a:t>
            </a:r>
            <a:endParaRPr lang="en-US" sz="2400" b="1" dirty="0"/>
          </a:p>
        </p:txBody>
      </p:sp>
      <p:sp>
        <p:nvSpPr>
          <p:cNvPr id="93" name="Rectangle 92"/>
          <p:cNvSpPr/>
          <p:nvPr/>
        </p:nvSpPr>
        <p:spPr>
          <a:xfrm>
            <a:off x="8175845" y="1586701"/>
            <a:ext cx="2369559" cy="1077218"/>
          </a:xfrm>
          <a:prstGeom prst="rect">
            <a:avLst/>
          </a:prstGeom>
        </p:spPr>
        <p:txBody>
          <a:bodyPr wrap="none">
            <a:spAutoFit/>
          </a:bodyPr>
          <a:lstStyle/>
          <a:p>
            <a:pPr lvl="0"/>
            <a:r>
              <a:rPr lang="en-US" sz="3200" b="1" dirty="0">
                <a:solidFill>
                  <a:schemeClr val="accent6">
                    <a:lumMod val="75000"/>
                  </a:schemeClr>
                </a:solidFill>
              </a:rPr>
              <a:t>Dimension </a:t>
            </a:r>
          </a:p>
          <a:p>
            <a:pPr lvl="0"/>
            <a:r>
              <a:rPr lang="en-US" sz="3200" b="1" dirty="0">
                <a:solidFill>
                  <a:schemeClr val="accent6">
                    <a:lumMod val="75000"/>
                  </a:schemeClr>
                </a:solidFill>
              </a:rPr>
              <a:t>Tables</a:t>
            </a:r>
          </a:p>
        </p:txBody>
      </p:sp>
      <p:sp>
        <p:nvSpPr>
          <p:cNvPr id="70" name="Content Placeholder 3">
            <a:extLst>
              <a:ext uri="{FF2B5EF4-FFF2-40B4-BE49-F238E27FC236}">
                <a16:creationId xmlns:a16="http://schemas.microsoft.com/office/drawing/2014/main" id="{45C67AA3-6517-4C49-9350-3004271DDE3A}"/>
              </a:ext>
            </a:extLst>
          </p:cNvPr>
          <p:cNvSpPr>
            <a:spLocks noGrp="1"/>
          </p:cNvSpPr>
          <p:nvPr>
            <p:ph idx="1"/>
          </p:nvPr>
        </p:nvSpPr>
        <p:spPr>
          <a:xfrm>
            <a:off x="7440706" y="3224276"/>
            <a:ext cx="4541057" cy="3416798"/>
          </a:xfrm>
        </p:spPr>
        <p:txBody>
          <a:bodyPr>
            <a:normAutofit fontScale="92500" lnSpcReduction="10000"/>
          </a:bodyPr>
          <a:lstStyle/>
          <a:p>
            <a:r>
              <a:rPr lang="en-US" sz="2000" dirty="0"/>
              <a:t>Fact Table</a:t>
            </a:r>
          </a:p>
          <a:p>
            <a:pPr lvl="1"/>
            <a:r>
              <a:rPr lang="en-US" sz="1800" dirty="0"/>
              <a:t>Minimizes redundant info</a:t>
            </a:r>
          </a:p>
          <a:p>
            <a:pPr lvl="1"/>
            <a:r>
              <a:rPr lang="en-US" sz="1800" dirty="0"/>
              <a:t>Reduces data errors</a:t>
            </a:r>
          </a:p>
          <a:p>
            <a:r>
              <a:rPr lang="en-US" sz="2000" dirty="0"/>
              <a:t>Dimensions</a:t>
            </a:r>
          </a:p>
          <a:p>
            <a:pPr lvl="1"/>
            <a:r>
              <a:rPr lang="en-US" sz="1800" dirty="0"/>
              <a:t>Easy to manage and summarize</a:t>
            </a:r>
          </a:p>
          <a:p>
            <a:pPr lvl="1"/>
            <a:r>
              <a:rPr lang="en-US" sz="1800" dirty="0"/>
              <a:t>Rename: Galaxy1 </a:t>
            </a:r>
            <a:r>
              <a:rPr lang="en-US" sz="1800" dirty="0">
                <a:sym typeface="Wingdings"/>
              </a:rPr>
              <a:t> </a:t>
            </a:r>
            <a:r>
              <a:rPr lang="en-US" sz="1800" dirty="0"/>
              <a:t>Phablet</a:t>
            </a:r>
          </a:p>
          <a:p>
            <a:r>
              <a:rPr lang="en-US" sz="2200" dirty="0"/>
              <a:t>Normalized Representation</a:t>
            </a:r>
            <a:endParaRPr lang="en-US" sz="1800" dirty="0"/>
          </a:p>
          <a:p>
            <a:r>
              <a:rPr lang="en-US" sz="2000" dirty="0"/>
              <a:t>How do we do analysis?</a:t>
            </a:r>
          </a:p>
          <a:p>
            <a:pPr lvl="1"/>
            <a:r>
              <a:rPr lang="en-US" sz="1600" b="1" dirty="0"/>
              <a:t>Joins!</a:t>
            </a:r>
          </a:p>
          <a:p>
            <a:endParaRPr lang="en-US" sz="2000" dirty="0"/>
          </a:p>
        </p:txBody>
      </p:sp>
    </p:spTree>
    <p:extLst>
      <p:ext uri="{BB962C8B-B14F-4D97-AF65-F5344CB8AC3E}">
        <p14:creationId xmlns:p14="http://schemas.microsoft.com/office/powerpoint/2010/main" val="3371277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500"/>
                                        <p:tgtEl>
                                          <p:spTgt spid="86"/>
                                        </p:tgtEl>
                                      </p:cBhvr>
                                    </p:animEffect>
                                  </p:childTnLst>
                                </p:cTn>
                              </p:par>
                              <p:par>
                                <p:cTn id="8" presetID="10" presetClass="entr" presetSubtype="0" fill="hold" nodeType="withEffect">
                                  <p:stCondLst>
                                    <p:cond delay="0"/>
                                  </p:stCondLst>
                                  <p:childTnLst>
                                    <p:set>
                                      <p:cBhvr>
                                        <p:cTn id="9" dur="1" fill="hold">
                                          <p:stCondLst>
                                            <p:cond delay="0"/>
                                          </p:stCondLst>
                                        </p:cTn>
                                        <p:tgtEl>
                                          <p:spTgt spid="85"/>
                                        </p:tgtEl>
                                        <p:attrNameLst>
                                          <p:attrName>style.visibility</p:attrName>
                                        </p:attrNameLst>
                                      </p:cBhvr>
                                      <p:to>
                                        <p:strVal val="visible"/>
                                      </p:to>
                                    </p:set>
                                    <p:animEffect transition="in" filter="fade">
                                      <p:cBhvr>
                                        <p:cTn id="10" dur="500"/>
                                        <p:tgtEl>
                                          <p:spTgt spid="8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0"/>
                                        </p:tgtEl>
                                        <p:attrNameLst>
                                          <p:attrName>style.visibility</p:attrName>
                                        </p:attrNameLst>
                                      </p:cBhvr>
                                      <p:to>
                                        <p:strVal val="visible"/>
                                      </p:to>
                                    </p:set>
                                    <p:animEffect transition="in" filter="fade">
                                      <p:cBhvr>
                                        <p:cTn id="15" dur="500"/>
                                        <p:tgtEl>
                                          <p:spTgt spid="90"/>
                                        </p:tgtEl>
                                      </p:cBhvr>
                                    </p:animEffect>
                                  </p:childTnLst>
                                </p:cTn>
                              </p:par>
                              <p:par>
                                <p:cTn id="16" presetID="10" presetClass="entr" presetSubtype="0" fill="hold" nodeType="withEffect">
                                  <p:stCondLst>
                                    <p:cond delay="0"/>
                                  </p:stCondLst>
                                  <p:childTnLst>
                                    <p:set>
                                      <p:cBhvr>
                                        <p:cTn id="17" dur="1" fill="hold">
                                          <p:stCondLst>
                                            <p:cond delay="0"/>
                                          </p:stCondLst>
                                        </p:cTn>
                                        <p:tgtEl>
                                          <p:spTgt spid="87"/>
                                        </p:tgtEl>
                                        <p:attrNameLst>
                                          <p:attrName>style.visibility</p:attrName>
                                        </p:attrNameLst>
                                      </p:cBhvr>
                                      <p:to>
                                        <p:strVal val="visible"/>
                                      </p:to>
                                    </p:set>
                                    <p:animEffect transition="in" filter="fade">
                                      <p:cBhvr>
                                        <p:cTn id="18" dur="500"/>
                                        <p:tgtEl>
                                          <p:spTgt spid="8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3"/>
                                        </p:tgtEl>
                                        <p:attrNameLst>
                                          <p:attrName>style.visibility</p:attrName>
                                        </p:attrNameLst>
                                      </p:cBhvr>
                                      <p:to>
                                        <p:strVal val="visible"/>
                                      </p:to>
                                    </p:set>
                                    <p:animEffect transition="in" filter="fade">
                                      <p:cBhvr>
                                        <p:cTn id="21" dur="500"/>
                                        <p:tgtEl>
                                          <p:spTgt spid="9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1"/>
                                        </p:tgtEl>
                                        <p:attrNameLst>
                                          <p:attrName>style.visibility</p:attrName>
                                        </p:attrNameLst>
                                      </p:cBhvr>
                                      <p:to>
                                        <p:strVal val="visible"/>
                                      </p:to>
                                    </p:set>
                                    <p:animEffect transition="in" filter="fade">
                                      <p:cBhvr>
                                        <p:cTn id="26" dur="500"/>
                                        <p:tgtEl>
                                          <p:spTgt spid="91"/>
                                        </p:tgtEl>
                                      </p:cBhvr>
                                    </p:animEffect>
                                  </p:childTnLst>
                                </p:cTn>
                              </p:par>
                              <p:par>
                                <p:cTn id="27" presetID="10" presetClass="entr" presetSubtype="0" fill="hold" nodeType="withEffect">
                                  <p:stCondLst>
                                    <p:cond delay="0"/>
                                  </p:stCondLst>
                                  <p:childTnLst>
                                    <p:set>
                                      <p:cBhvr>
                                        <p:cTn id="28" dur="1" fill="hold">
                                          <p:stCondLst>
                                            <p:cond delay="0"/>
                                          </p:stCondLst>
                                        </p:cTn>
                                        <p:tgtEl>
                                          <p:spTgt spid="88"/>
                                        </p:tgtEl>
                                        <p:attrNameLst>
                                          <p:attrName>style.visibility</p:attrName>
                                        </p:attrNameLst>
                                      </p:cBhvr>
                                      <p:to>
                                        <p:strVal val="visible"/>
                                      </p:to>
                                    </p:set>
                                    <p:animEffect transition="in" filter="fade">
                                      <p:cBhvr>
                                        <p:cTn id="29" dur="500"/>
                                        <p:tgtEl>
                                          <p:spTgt spid="8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89"/>
                                        </p:tgtEl>
                                        <p:attrNameLst>
                                          <p:attrName>style.visibility</p:attrName>
                                        </p:attrNameLst>
                                      </p:cBhvr>
                                      <p:to>
                                        <p:strVal val="visible"/>
                                      </p:to>
                                    </p:set>
                                    <p:animEffect transition="in" filter="fade">
                                      <p:cBhvr>
                                        <p:cTn id="34" dur="500"/>
                                        <p:tgtEl>
                                          <p:spTgt spid="8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92"/>
                                        </p:tgtEl>
                                        <p:attrNameLst>
                                          <p:attrName>style.visibility</p:attrName>
                                        </p:attrNameLst>
                                      </p:cBhvr>
                                      <p:to>
                                        <p:strVal val="visible"/>
                                      </p:to>
                                    </p:set>
                                    <p:animEffect transition="in" filter="fade">
                                      <p:cBhvr>
                                        <p:cTn id="37" dur="500"/>
                                        <p:tgtEl>
                                          <p:spTgt spid="9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70">
                                            <p:txEl>
                                              <p:pRg st="0" end="0"/>
                                            </p:txEl>
                                          </p:spTgt>
                                        </p:tgtEl>
                                        <p:attrNameLst>
                                          <p:attrName>style.visibility</p:attrName>
                                        </p:attrNameLst>
                                      </p:cBhvr>
                                      <p:to>
                                        <p:strVal val="visible"/>
                                      </p:to>
                                    </p:set>
                                    <p:animEffect transition="in" filter="fade">
                                      <p:cBhvr>
                                        <p:cTn id="42" dur="500"/>
                                        <p:tgtEl>
                                          <p:spTgt spid="70">
                                            <p:txEl>
                                              <p:pRg st="0" end="0"/>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70">
                                            <p:txEl>
                                              <p:pRg st="1" end="1"/>
                                            </p:txEl>
                                          </p:spTgt>
                                        </p:tgtEl>
                                        <p:attrNameLst>
                                          <p:attrName>style.visibility</p:attrName>
                                        </p:attrNameLst>
                                      </p:cBhvr>
                                      <p:to>
                                        <p:strVal val="visible"/>
                                      </p:to>
                                    </p:set>
                                    <p:animEffect transition="in" filter="fade">
                                      <p:cBhvr>
                                        <p:cTn id="45" dur="500"/>
                                        <p:tgtEl>
                                          <p:spTgt spid="70">
                                            <p:txEl>
                                              <p:pRg st="1" end="1"/>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70">
                                            <p:txEl>
                                              <p:pRg st="2" end="2"/>
                                            </p:txEl>
                                          </p:spTgt>
                                        </p:tgtEl>
                                        <p:attrNameLst>
                                          <p:attrName>style.visibility</p:attrName>
                                        </p:attrNameLst>
                                      </p:cBhvr>
                                      <p:to>
                                        <p:strVal val="visible"/>
                                      </p:to>
                                    </p:set>
                                    <p:animEffect transition="in" filter="fade">
                                      <p:cBhvr>
                                        <p:cTn id="48" dur="500"/>
                                        <p:tgtEl>
                                          <p:spTgt spid="70">
                                            <p:txEl>
                                              <p:pRg st="2" end="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70">
                                            <p:txEl>
                                              <p:pRg st="3" end="3"/>
                                            </p:txEl>
                                          </p:spTgt>
                                        </p:tgtEl>
                                        <p:attrNameLst>
                                          <p:attrName>style.visibility</p:attrName>
                                        </p:attrNameLst>
                                      </p:cBhvr>
                                      <p:to>
                                        <p:strVal val="visible"/>
                                      </p:to>
                                    </p:set>
                                    <p:animEffect transition="in" filter="fade">
                                      <p:cBhvr>
                                        <p:cTn id="53" dur="500"/>
                                        <p:tgtEl>
                                          <p:spTgt spid="70">
                                            <p:txEl>
                                              <p:pRg st="3" end="3"/>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70">
                                            <p:txEl>
                                              <p:pRg st="4" end="4"/>
                                            </p:txEl>
                                          </p:spTgt>
                                        </p:tgtEl>
                                        <p:attrNameLst>
                                          <p:attrName>style.visibility</p:attrName>
                                        </p:attrNameLst>
                                      </p:cBhvr>
                                      <p:to>
                                        <p:strVal val="visible"/>
                                      </p:to>
                                    </p:set>
                                    <p:animEffect transition="in" filter="fade">
                                      <p:cBhvr>
                                        <p:cTn id="56" dur="500"/>
                                        <p:tgtEl>
                                          <p:spTgt spid="70">
                                            <p:txEl>
                                              <p:pRg st="4" end="4"/>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70">
                                            <p:txEl>
                                              <p:pRg st="5" end="5"/>
                                            </p:txEl>
                                          </p:spTgt>
                                        </p:tgtEl>
                                        <p:attrNameLst>
                                          <p:attrName>style.visibility</p:attrName>
                                        </p:attrNameLst>
                                      </p:cBhvr>
                                      <p:to>
                                        <p:strVal val="visible"/>
                                      </p:to>
                                    </p:set>
                                    <p:animEffect transition="in" filter="fade">
                                      <p:cBhvr>
                                        <p:cTn id="59" dur="500"/>
                                        <p:tgtEl>
                                          <p:spTgt spid="70">
                                            <p:txEl>
                                              <p:pRg st="5" end="5"/>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70">
                                            <p:txEl>
                                              <p:pRg st="6" end="6"/>
                                            </p:txEl>
                                          </p:spTgt>
                                        </p:tgtEl>
                                        <p:attrNameLst>
                                          <p:attrName>style.visibility</p:attrName>
                                        </p:attrNameLst>
                                      </p:cBhvr>
                                      <p:to>
                                        <p:strVal val="visible"/>
                                      </p:to>
                                    </p:set>
                                    <p:animEffect transition="in" filter="fade">
                                      <p:cBhvr>
                                        <p:cTn id="64" dur="500"/>
                                        <p:tgtEl>
                                          <p:spTgt spid="70">
                                            <p:txEl>
                                              <p:pRg st="6" end="6"/>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70">
                                            <p:txEl>
                                              <p:pRg st="7" end="7"/>
                                            </p:txEl>
                                          </p:spTgt>
                                        </p:tgtEl>
                                        <p:attrNameLst>
                                          <p:attrName>style.visibility</p:attrName>
                                        </p:attrNameLst>
                                      </p:cBhvr>
                                      <p:to>
                                        <p:strVal val="visible"/>
                                      </p:to>
                                    </p:set>
                                    <p:animEffect transition="in" filter="fade">
                                      <p:cBhvr>
                                        <p:cTn id="69" dur="500"/>
                                        <p:tgtEl>
                                          <p:spTgt spid="70">
                                            <p:txEl>
                                              <p:pRg st="7" end="7"/>
                                            </p:txEl>
                                          </p:spTgt>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70">
                                            <p:txEl>
                                              <p:pRg st="8" end="8"/>
                                            </p:txEl>
                                          </p:spTgt>
                                        </p:tgtEl>
                                        <p:attrNameLst>
                                          <p:attrName>style.visibility</p:attrName>
                                        </p:attrNameLst>
                                      </p:cBhvr>
                                      <p:to>
                                        <p:strVal val="visible"/>
                                      </p:to>
                                    </p:set>
                                    <p:animEffect transition="in" filter="fade">
                                      <p:cBhvr>
                                        <p:cTn id="72" dur="500"/>
                                        <p:tgtEl>
                                          <p:spTgt spid="7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p:bldP spid="90" grpId="0"/>
      <p:bldP spid="91" grpId="0"/>
      <p:bldP spid="92" grpId="0"/>
      <p:bldP spid="93" grpId="0"/>
      <p:bldP spid="70"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Star Schema</a:t>
            </a:r>
            <a:endParaRPr lang="en-US" i="1" dirty="0"/>
          </a:p>
        </p:txBody>
      </p:sp>
      <p:graphicFrame>
        <p:nvGraphicFramePr>
          <p:cNvPr id="14" name="Table 13"/>
          <p:cNvGraphicFramePr>
            <a:graphicFrameLocks noGrp="1"/>
          </p:cNvGraphicFramePr>
          <p:nvPr/>
        </p:nvGraphicFramePr>
        <p:xfrm>
          <a:off x="4402863" y="3977862"/>
          <a:ext cx="3143884" cy="370840"/>
        </p:xfrm>
        <a:graphic>
          <a:graphicData uri="http://schemas.openxmlformats.org/drawingml/2006/table">
            <a:tbl>
              <a:tblPr firstRow="1" bandRow="1">
                <a:tableStyleId>{5C22544A-7EE6-4342-B048-85BDC9FD1C3A}</a:tableStyleId>
              </a:tblPr>
              <a:tblGrid>
                <a:gridCol w="646535">
                  <a:extLst>
                    <a:ext uri="{9D8B030D-6E8A-4147-A177-3AD203B41FA5}">
                      <a16:colId xmlns:a16="http://schemas.microsoft.com/office/drawing/2014/main" val="20000"/>
                    </a:ext>
                  </a:extLst>
                </a:gridCol>
                <a:gridCol w="948993">
                  <a:extLst>
                    <a:ext uri="{9D8B030D-6E8A-4147-A177-3AD203B41FA5}">
                      <a16:colId xmlns:a16="http://schemas.microsoft.com/office/drawing/2014/main" val="20001"/>
                    </a:ext>
                  </a:extLst>
                </a:gridCol>
                <a:gridCol w="782503">
                  <a:extLst>
                    <a:ext uri="{9D8B030D-6E8A-4147-A177-3AD203B41FA5}">
                      <a16:colId xmlns:a16="http://schemas.microsoft.com/office/drawing/2014/main" val="20002"/>
                    </a:ext>
                  </a:extLst>
                </a:gridCol>
                <a:gridCol w="765853">
                  <a:extLst>
                    <a:ext uri="{9D8B030D-6E8A-4147-A177-3AD203B41FA5}">
                      <a16:colId xmlns:a16="http://schemas.microsoft.com/office/drawing/2014/main" val="20003"/>
                    </a:ext>
                  </a:extLst>
                </a:gridCol>
              </a:tblGrid>
              <a:tr h="370840">
                <a:tc>
                  <a:txBody>
                    <a:bodyPr/>
                    <a:lstStyle/>
                    <a:p>
                      <a:r>
                        <a:rPr lang="en-US" sz="1600" dirty="0" err="1"/>
                        <a:t>pid</a:t>
                      </a:r>
                      <a:endParaRPr lang="en-US" sz="1600" dirty="0"/>
                    </a:p>
                  </a:txBody>
                  <a:tcPr/>
                </a:tc>
                <a:tc>
                  <a:txBody>
                    <a:bodyPr/>
                    <a:lstStyle/>
                    <a:p>
                      <a:r>
                        <a:rPr lang="en-US" sz="1600" dirty="0" err="1"/>
                        <a:t>timeid</a:t>
                      </a:r>
                      <a:endParaRPr lang="en-US" sz="1600" dirty="0"/>
                    </a:p>
                  </a:txBody>
                  <a:tcPr/>
                </a:tc>
                <a:tc>
                  <a:txBody>
                    <a:bodyPr/>
                    <a:lstStyle/>
                    <a:p>
                      <a:r>
                        <a:rPr lang="en-US" sz="1600" dirty="0" err="1"/>
                        <a:t>locid</a:t>
                      </a:r>
                      <a:endParaRPr lang="en-US" sz="1600" dirty="0"/>
                    </a:p>
                  </a:txBody>
                  <a:tcPr/>
                </a:tc>
                <a:tc>
                  <a:txBody>
                    <a:bodyPr/>
                    <a:lstStyle/>
                    <a:p>
                      <a:r>
                        <a:rPr lang="en-US" sz="1600" dirty="0"/>
                        <a:t>sales</a:t>
                      </a:r>
                    </a:p>
                  </a:txBody>
                  <a:tcPr/>
                </a:tc>
                <a:extLst>
                  <a:ext uri="{0D108BD9-81ED-4DB2-BD59-A6C34878D82A}">
                    <a16:rowId xmlns:a16="http://schemas.microsoft.com/office/drawing/2014/main" val="10000"/>
                  </a:ext>
                </a:extLst>
              </a:tr>
            </a:tbl>
          </a:graphicData>
        </a:graphic>
      </p:graphicFrame>
      <p:sp>
        <p:nvSpPr>
          <p:cNvPr id="15" name="TextBox 14"/>
          <p:cNvSpPr txBox="1"/>
          <p:nvPr/>
        </p:nvSpPr>
        <p:spPr>
          <a:xfrm>
            <a:off x="4580882" y="3580219"/>
            <a:ext cx="2550698" cy="461665"/>
          </a:xfrm>
          <a:prstGeom prst="rect">
            <a:avLst/>
          </a:prstGeom>
          <a:noFill/>
        </p:spPr>
        <p:txBody>
          <a:bodyPr wrap="none" rtlCol="0">
            <a:spAutoFit/>
          </a:bodyPr>
          <a:lstStyle/>
          <a:p>
            <a:r>
              <a:rPr lang="en-US" sz="2400" dirty="0"/>
              <a:t>Sales </a:t>
            </a:r>
            <a:r>
              <a:rPr lang="en-US" sz="2400" b="1" dirty="0"/>
              <a:t>Fact Table</a:t>
            </a:r>
          </a:p>
        </p:txBody>
      </p:sp>
      <p:graphicFrame>
        <p:nvGraphicFramePr>
          <p:cNvPr id="16" name="Table 15"/>
          <p:cNvGraphicFramePr>
            <a:graphicFrameLocks noGrp="1"/>
          </p:cNvGraphicFramePr>
          <p:nvPr/>
        </p:nvGraphicFramePr>
        <p:xfrm>
          <a:off x="3985934" y="5630393"/>
          <a:ext cx="4502346" cy="326699"/>
        </p:xfrm>
        <a:graphic>
          <a:graphicData uri="http://schemas.openxmlformats.org/drawingml/2006/table">
            <a:tbl>
              <a:tblPr firstRow="1" bandRow="1">
                <a:tableStyleId>{93296810-A885-4BE3-A3E7-6D5BEEA58F35}</a:tableStyleId>
              </a:tblPr>
              <a:tblGrid>
                <a:gridCol w="821699">
                  <a:extLst>
                    <a:ext uri="{9D8B030D-6E8A-4147-A177-3AD203B41FA5}">
                      <a16:colId xmlns:a16="http://schemas.microsoft.com/office/drawing/2014/main" val="20000"/>
                    </a:ext>
                  </a:extLst>
                </a:gridCol>
                <a:gridCol w="1378012">
                  <a:extLst>
                    <a:ext uri="{9D8B030D-6E8A-4147-A177-3AD203B41FA5}">
                      <a16:colId xmlns:a16="http://schemas.microsoft.com/office/drawing/2014/main" val="20001"/>
                    </a:ext>
                  </a:extLst>
                </a:gridCol>
                <a:gridCol w="1258491">
                  <a:extLst>
                    <a:ext uri="{9D8B030D-6E8A-4147-A177-3AD203B41FA5}">
                      <a16:colId xmlns:a16="http://schemas.microsoft.com/office/drawing/2014/main" val="20002"/>
                    </a:ext>
                  </a:extLst>
                </a:gridCol>
                <a:gridCol w="1044144">
                  <a:extLst>
                    <a:ext uri="{9D8B030D-6E8A-4147-A177-3AD203B41FA5}">
                      <a16:colId xmlns:a16="http://schemas.microsoft.com/office/drawing/2014/main" val="20003"/>
                    </a:ext>
                  </a:extLst>
                </a:gridCol>
              </a:tblGrid>
              <a:tr h="326699">
                <a:tc>
                  <a:txBody>
                    <a:bodyPr/>
                    <a:lstStyle/>
                    <a:p>
                      <a:r>
                        <a:rPr lang="en-US" sz="1400" dirty="0" err="1"/>
                        <a:t>locid</a:t>
                      </a:r>
                      <a:endParaRPr lang="en-US" sz="1400" dirty="0"/>
                    </a:p>
                  </a:txBody>
                  <a:tcPr/>
                </a:tc>
                <a:tc>
                  <a:txBody>
                    <a:bodyPr/>
                    <a:lstStyle/>
                    <a:p>
                      <a:r>
                        <a:rPr lang="en-US" sz="1400" dirty="0"/>
                        <a:t>city</a:t>
                      </a:r>
                    </a:p>
                  </a:txBody>
                  <a:tcPr/>
                </a:tc>
                <a:tc>
                  <a:txBody>
                    <a:bodyPr/>
                    <a:lstStyle/>
                    <a:p>
                      <a:r>
                        <a:rPr lang="en-US" sz="1400" dirty="0"/>
                        <a:t>state</a:t>
                      </a:r>
                    </a:p>
                  </a:txBody>
                  <a:tcPr/>
                </a:tc>
                <a:tc>
                  <a:txBody>
                    <a:bodyPr/>
                    <a:lstStyle/>
                    <a:p>
                      <a:r>
                        <a:rPr lang="en-US" sz="1400" dirty="0"/>
                        <a:t>country</a:t>
                      </a:r>
                    </a:p>
                  </a:txBody>
                  <a:tcPr/>
                </a:tc>
                <a:extLst>
                  <a:ext uri="{0D108BD9-81ED-4DB2-BD59-A6C34878D82A}">
                    <a16:rowId xmlns:a16="http://schemas.microsoft.com/office/drawing/2014/main" val="10000"/>
                  </a:ext>
                </a:extLst>
              </a:tr>
            </a:tbl>
          </a:graphicData>
        </a:graphic>
      </p:graphicFrame>
      <p:graphicFrame>
        <p:nvGraphicFramePr>
          <p:cNvPr id="17" name="Table 16"/>
          <p:cNvGraphicFramePr>
            <a:graphicFrameLocks noGrp="1"/>
          </p:cNvGraphicFramePr>
          <p:nvPr/>
        </p:nvGraphicFramePr>
        <p:xfrm>
          <a:off x="1873623" y="2255290"/>
          <a:ext cx="3385933" cy="324060"/>
        </p:xfrm>
        <a:graphic>
          <a:graphicData uri="http://schemas.openxmlformats.org/drawingml/2006/table">
            <a:tbl>
              <a:tblPr firstRow="1" bandRow="1">
                <a:tableStyleId>{93296810-A885-4BE3-A3E7-6D5BEEA58F35}</a:tableStyleId>
              </a:tblPr>
              <a:tblGrid>
                <a:gridCol w="573698">
                  <a:extLst>
                    <a:ext uri="{9D8B030D-6E8A-4147-A177-3AD203B41FA5}">
                      <a16:colId xmlns:a16="http://schemas.microsoft.com/office/drawing/2014/main" val="20000"/>
                    </a:ext>
                  </a:extLst>
                </a:gridCol>
                <a:gridCol w="1011466">
                  <a:extLst>
                    <a:ext uri="{9D8B030D-6E8A-4147-A177-3AD203B41FA5}">
                      <a16:colId xmlns:a16="http://schemas.microsoft.com/office/drawing/2014/main" val="20001"/>
                    </a:ext>
                  </a:extLst>
                </a:gridCol>
                <a:gridCol w="1067122">
                  <a:extLst>
                    <a:ext uri="{9D8B030D-6E8A-4147-A177-3AD203B41FA5}">
                      <a16:colId xmlns:a16="http://schemas.microsoft.com/office/drawing/2014/main" val="20002"/>
                    </a:ext>
                  </a:extLst>
                </a:gridCol>
                <a:gridCol w="733647">
                  <a:extLst>
                    <a:ext uri="{9D8B030D-6E8A-4147-A177-3AD203B41FA5}">
                      <a16:colId xmlns:a16="http://schemas.microsoft.com/office/drawing/2014/main" val="20003"/>
                    </a:ext>
                  </a:extLst>
                </a:gridCol>
              </a:tblGrid>
              <a:tr h="324060">
                <a:tc>
                  <a:txBody>
                    <a:bodyPr/>
                    <a:lstStyle/>
                    <a:p>
                      <a:r>
                        <a:rPr lang="en-US" sz="1400" dirty="0" err="1"/>
                        <a:t>pid</a:t>
                      </a:r>
                      <a:endParaRPr lang="en-US" sz="1400" dirty="0"/>
                    </a:p>
                  </a:txBody>
                  <a:tcPr/>
                </a:tc>
                <a:tc>
                  <a:txBody>
                    <a:bodyPr/>
                    <a:lstStyle/>
                    <a:p>
                      <a:r>
                        <a:rPr lang="en-US" sz="1400" dirty="0" err="1"/>
                        <a:t>pname</a:t>
                      </a:r>
                      <a:endParaRPr lang="en-US" sz="1400" dirty="0"/>
                    </a:p>
                  </a:txBody>
                  <a:tcPr/>
                </a:tc>
                <a:tc>
                  <a:txBody>
                    <a:bodyPr/>
                    <a:lstStyle/>
                    <a:p>
                      <a:r>
                        <a:rPr lang="en-US" sz="1400" dirty="0"/>
                        <a:t>category</a:t>
                      </a:r>
                    </a:p>
                  </a:txBody>
                  <a:tcPr/>
                </a:tc>
                <a:tc>
                  <a:txBody>
                    <a:bodyPr/>
                    <a:lstStyle/>
                    <a:p>
                      <a:r>
                        <a:rPr lang="en-US" sz="1400" dirty="0"/>
                        <a:t>price</a:t>
                      </a:r>
                    </a:p>
                  </a:txBody>
                  <a:tcPr/>
                </a:tc>
                <a:extLst>
                  <a:ext uri="{0D108BD9-81ED-4DB2-BD59-A6C34878D82A}">
                    <a16:rowId xmlns:a16="http://schemas.microsoft.com/office/drawing/2014/main" val="10000"/>
                  </a:ext>
                </a:extLst>
              </a:tr>
            </a:tbl>
          </a:graphicData>
        </a:graphic>
      </p:graphicFrame>
      <p:graphicFrame>
        <p:nvGraphicFramePr>
          <p:cNvPr id="18" name="Table 17"/>
          <p:cNvGraphicFramePr>
            <a:graphicFrameLocks noGrp="1"/>
          </p:cNvGraphicFramePr>
          <p:nvPr/>
        </p:nvGraphicFramePr>
        <p:xfrm>
          <a:off x="6245263" y="2275727"/>
          <a:ext cx="2243018" cy="326699"/>
        </p:xfrm>
        <a:graphic>
          <a:graphicData uri="http://schemas.openxmlformats.org/drawingml/2006/table">
            <a:tbl>
              <a:tblPr firstRow="1" bandRow="1">
                <a:tableStyleId>{93296810-A885-4BE3-A3E7-6D5BEEA58F35}</a:tableStyleId>
              </a:tblPr>
              <a:tblGrid>
                <a:gridCol w="774639">
                  <a:extLst>
                    <a:ext uri="{9D8B030D-6E8A-4147-A177-3AD203B41FA5}">
                      <a16:colId xmlns:a16="http://schemas.microsoft.com/office/drawing/2014/main" val="20000"/>
                    </a:ext>
                  </a:extLst>
                </a:gridCol>
                <a:gridCol w="800934">
                  <a:extLst>
                    <a:ext uri="{9D8B030D-6E8A-4147-A177-3AD203B41FA5}">
                      <a16:colId xmlns:a16="http://schemas.microsoft.com/office/drawing/2014/main" val="20001"/>
                    </a:ext>
                  </a:extLst>
                </a:gridCol>
                <a:gridCol w="667445">
                  <a:extLst>
                    <a:ext uri="{9D8B030D-6E8A-4147-A177-3AD203B41FA5}">
                      <a16:colId xmlns:a16="http://schemas.microsoft.com/office/drawing/2014/main" val="20002"/>
                    </a:ext>
                  </a:extLst>
                </a:gridCol>
              </a:tblGrid>
              <a:tr h="326699">
                <a:tc>
                  <a:txBody>
                    <a:bodyPr/>
                    <a:lstStyle/>
                    <a:p>
                      <a:r>
                        <a:rPr lang="en-US" sz="1400" dirty="0" err="1"/>
                        <a:t>timeid</a:t>
                      </a:r>
                      <a:endParaRPr lang="en-US" sz="1400" dirty="0"/>
                    </a:p>
                  </a:txBody>
                  <a:tcPr/>
                </a:tc>
                <a:tc>
                  <a:txBody>
                    <a:bodyPr/>
                    <a:lstStyle/>
                    <a:p>
                      <a:r>
                        <a:rPr lang="en-US" sz="1400" dirty="0"/>
                        <a:t>Date</a:t>
                      </a:r>
                    </a:p>
                  </a:txBody>
                  <a:tcPr/>
                </a:tc>
                <a:tc>
                  <a:txBody>
                    <a:bodyPr/>
                    <a:lstStyle/>
                    <a:p>
                      <a:r>
                        <a:rPr lang="en-US" sz="1400" dirty="0"/>
                        <a:t>Day</a:t>
                      </a:r>
                    </a:p>
                  </a:txBody>
                  <a:tcPr/>
                </a:tc>
                <a:extLst>
                  <a:ext uri="{0D108BD9-81ED-4DB2-BD59-A6C34878D82A}">
                    <a16:rowId xmlns:a16="http://schemas.microsoft.com/office/drawing/2014/main" val="10000"/>
                  </a:ext>
                </a:extLst>
              </a:tr>
            </a:tbl>
          </a:graphicData>
        </a:graphic>
      </p:graphicFrame>
      <p:sp>
        <p:nvSpPr>
          <p:cNvPr id="19" name="TextBox 18"/>
          <p:cNvSpPr txBox="1"/>
          <p:nvPr/>
        </p:nvSpPr>
        <p:spPr>
          <a:xfrm>
            <a:off x="5070702" y="5199917"/>
            <a:ext cx="1612942" cy="461665"/>
          </a:xfrm>
          <a:prstGeom prst="rect">
            <a:avLst/>
          </a:prstGeom>
          <a:noFill/>
        </p:spPr>
        <p:txBody>
          <a:bodyPr wrap="none" rtlCol="0">
            <a:spAutoFit/>
          </a:bodyPr>
          <a:lstStyle/>
          <a:p>
            <a:r>
              <a:rPr lang="en-US" sz="2400" dirty="0"/>
              <a:t>Locations</a:t>
            </a:r>
            <a:endParaRPr lang="en-US" sz="2400" b="1" dirty="0"/>
          </a:p>
        </p:txBody>
      </p:sp>
      <p:sp>
        <p:nvSpPr>
          <p:cNvPr id="20" name="TextBox 19"/>
          <p:cNvSpPr txBox="1"/>
          <p:nvPr/>
        </p:nvSpPr>
        <p:spPr>
          <a:xfrm>
            <a:off x="1868684" y="1825417"/>
            <a:ext cx="1484702" cy="461665"/>
          </a:xfrm>
          <a:prstGeom prst="rect">
            <a:avLst/>
          </a:prstGeom>
          <a:noFill/>
        </p:spPr>
        <p:txBody>
          <a:bodyPr wrap="none" rtlCol="0">
            <a:spAutoFit/>
          </a:bodyPr>
          <a:lstStyle/>
          <a:p>
            <a:r>
              <a:rPr lang="en-US" sz="2400" dirty="0"/>
              <a:t>Products</a:t>
            </a:r>
            <a:endParaRPr lang="en-US" sz="2400" b="1" dirty="0"/>
          </a:p>
        </p:txBody>
      </p:sp>
      <p:sp>
        <p:nvSpPr>
          <p:cNvPr id="21" name="TextBox 20"/>
          <p:cNvSpPr txBox="1"/>
          <p:nvPr/>
        </p:nvSpPr>
        <p:spPr>
          <a:xfrm>
            <a:off x="6303392" y="1876584"/>
            <a:ext cx="865943" cy="461665"/>
          </a:xfrm>
          <a:prstGeom prst="rect">
            <a:avLst/>
          </a:prstGeom>
          <a:noFill/>
        </p:spPr>
        <p:txBody>
          <a:bodyPr wrap="none" rtlCol="0">
            <a:spAutoFit/>
          </a:bodyPr>
          <a:lstStyle/>
          <a:p>
            <a:r>
              <a:rPr lang="en-US" sz="2400"/>
              <a:t>Time</a:t>
            </a:r>
            <a:endParaRPr lang="en-US" sz="2400" b="1" dirty="0"/>
          </a:p>
        </p:txBody>
      </p:sp>
      <p:sp>
        <p:nvSpPr>
          <p:cNvPr id="23" name="Freeform 22"/>
          <p:cNvSpPr/>
          <p:nvPr/>
        </p:nvSpPr>
        <p:spPr>
          <a:xfrm>
            <a:off x="2736973" y="2592611"/>
            <a:ext cx="1918888" cy="1918888"/>
          </a:xfrm>
          <a:custGeom>
            <a:avLst/>
            <a:gdLst>
              <a:gd name="connsiteX0" fmla="*/ 1918888 w 1918888"/>
              <a:gd name="connsiteY0" fmla="*/ 1747720 h 1918888"/>
              <a:gd name="connsiteX1" fmla="*/ 1918888 w 1918888"/>
              <a:gd name="connsiteY1" fmla="*/ 1918888 h 1918888"/>
              <a:gd name="connsiteX2" fmla="*/ 0 w 1918888"/>
              <a:gd name="connsiteY2" fmla="*/ 1918888 h 1918888"/>
              <a:gd name="connsiteX3" fmla="*/ 0 w 1918888"/>
              <a:gd name="connsiteY3" fmla="*/ 0 h 1918888"/>
            </a:gdLst>
            <a:ahLst/>
            <a:cxnLst>
              <a:cxn ang="0">
                <a:pos x="connsiteX0" y="connsiteY0"/>
              </a:cxn>
              <a:cxn ang="0">
                <a:pos x="connsiteX1" y="connsiteY1"/>
              </a:cxn>
              <a:cxn ang="0">
                <a:pos x="connsiteX2" y="connsiteY2"/>
              </a:cxn>
              <a:cxn ang="0">
                <a:pos x="connsiteX3" y="connsiteY3"/>
              </a:cxn>
            </a:cxnLst>
            <a:rect l="l" t="t" r="r" b="b"/>
            <a:pathLst>
              <a:path w="1918888" h="1918888">
                <a:moveTo>
                  <a:pt x="1918888" y="1747720"/>
                </a:moveTo>
                <a:lnTo>
                  <a:pt x="1918888" y="1918888"/>
                </a:lnTo>
                <a:lnTo>
                  <a:pt x="0" y="1918888"/>
                </a:lnTo>
                <a:lnTo>
                  <a:pt x="0" y="0"/>
                </a:ln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24" name="Freeform 23"/>
          <p:cNvSpPr/>
          <p:nvPr/>
        </p:nvSpPr>
        <p:spPr>
          <a:xfrm>
            <a:off x="5423647" y="2624097"/>
            <a:ext cx="2393576" cy="1887402"/>
          </a:xfrm>
          <a:custGeom>
            <a:avLst/>
            <a:gdLst>
              <a:gd name="connsiteX0" fmla="*/ 0 w 1896366"/>
              <a:gd name="connsiteY0" fmla="*/ 1729702 h 1896366"/>
              <a:gd name="connsiteX1" fmla="*/ 0 w 1896366"/>
              <a:gd name="connsiteY1" fmla="*/ 1896366 h 1896366"/>
              <a:gd name="connsiteX2" fmla="*/ 1896366 w 1896366"/>
              <a:gd name="connsiteY2" fmla="*/ 1896366 h 1896366"/>
              <a:gd name="connsiteX3" fmla="*/ 1896366 w 1896366"/>
              <a:gd name="connsiteY3" fmla="*/ 657647 h 1896366"/>
              <a:gd name="connsiteX4" fmla="*/ 1783755 w 1896366"/>
              <a:gd name="connsiteY4" fmla="*/ 657647 h 1896366"/>
              <a:gd name="connsiteX5" fmla="*/ 1342321 w 1896366"/>
              <a:gd name="connsiteY5" fmla="*/ 657647 h 1896366"/>
              <a:gd name="connsiteX6" fmla="*/ 1342321 w 1896366"/>
              <a:gd name="connsiteY6" fmla="*/ 0 h 1896366"/>
              <a:gd name="connsiteX0" fmla="*/ 0 w 1896366"/>
              <a:gd name="connsiteY0" fmla="*/ 1729702 h 1896366"/>
              <a:gd name="connsiteX1" fmla="*/ 0 w 1896366"/>
              <a:gd name="connsiteY1" fmla="*/ 1896366 h 1896366"/>
              <a:gd name="connsiteX2" fmla="*/ 1896366 w 1896366"/>
              <a:gd name="connsiteY2" fmla="*/ 1896366 h 1896366"/>
              <a:gd name="connsiteX3" fmla="*/ 1896366 w 1896366"/>
              <a:gd name="connsiteY3" fmla="*/ 657647 h 1896366"/>
              <a:gd name="connsiteX4" fmla="*/ 1783755 w 1896366"/>
              <a:gd name="connsiteY4" fmla="*/ 657647 h 1896366"/>
              <a:gd name="connsiteX5" fmla="*/ 930376 w 1896366"/>
              <a:gd name="connsiteY5" fmla="*/ 684541 h 1896366"/>
              <a:gd name="connsiteX6" fmla="*/ 1342321 w 1896366"/>
              <a:gd name="connsiteY6" fmla="*/ 0 h 1896366"/>
              <a:gd name="connsiteX0" fmla="*/ 0 w 1896366"/>
              <a:gd name="connsiteY0" fmla="*/ 1720738 h 1887402"/>
              <a:gd name="connsiteX1" fmla="*/ 0 w 1896366"/>
              <a:gd name="connsiteY1" fmla="*/ 1887402 h 1887402"/>
              <a:gd name="connsiteX2" fmla="*/ 1896366 w 1896366"/>
              <a:gd name="connsiteY2" fmla="*/ 1887402 h 1887402"/>
              <a:gd name="connsiteX3" fmla="*/ 1896366 w 1896366"/>
              <a:gd name="connsiteY3" fmla="*/ 648683 h 1887402"/>
              <a:gd name="connsiteX4" fmla="*/ 1783755 w 1896366"/>
              <a:gd name="connsiteY4" fmla="*/ 648683 h 1887402"/>
              <a:gd name="connsiteX5" fmla="*/ 930376 w 1896366"/>
              <a:gd name="connsiteY5" fmla="*/ 675577 h 1887402"/>
              <a:gd name="connsiteX6" fmla="*/ 937479 w 1896366"/>
              <a:gd name="connsiteY6" fmla="*/ 0 h 1887402"/>
              <a:gd name="connsiteX0" fmla="*/ 0 w 1896366"/>
              <a:gd name="connsiteY0" fmla="*/ 1720738 h 1887402"/>
              <a:gd name="connsiteX1" fmla="*/ 0 w 1896366"/>
              <a:gd name="connsiteY1" fmla="*/ 1887402 h 1887402"/>
              <a:gd name="connsiteX2" fmla="*/ 1896366 w 1896366"/>
              <a:gd name="connsiteY2" fmla="*/ 1887402 h 1887402"/>
              <a:gd name="connsiteX3" fmla="*/ 1896366 w 1896366"/>
              <a:gd name="connsiteY3" fmla="*/ 648683 h 1887402"/>
              <a:gd name="connsiteX4" fmla="*/ 1783755 w 1896366"/>
              <a:gd name="connsiteY4" fmla="*/ 648683 h 1887402"/>
              <a:gd name="connsiteX5" fmla="*/ 923273 w 1896366"/>
              <a:gd name="connsiteY5" fmla="*/ 657647 h 1887402"/>
              <a:gd name="connsiteX6" fmla="*/ 937479 w 1896366"/>
              <a:gd name="connsiteY6" fmla="*/ 0 h 1887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6366" h="1887402">
                <a:moveTo>
                  <a:pt x="0" y="1720738"/>
                </a:moveTo>
                <a:lnTo>
                  <a:pt x="0" y="1887402"/>
                </a:lnTo>
                <a:lnTo>
                  <a:pt x="1896366" y="1887402"/>
                </a:lnTo>
                <a:lnTo>
                  <a:pt x="1896366" y="648683"/>
                </a:lnTo>
                <a:lnTo>
                  <a:pt x="1783755" y="648683"/>
                </a:lnTo>
                <a:lnTo>
                  <a:pt x="923273" y="657647"/>
                </a:lnTo>
                <a:cubicBezTo>
                  <a:pt x="923273" y="438431"/>
                  <a:pt x="937479" y="219216"/>
                  <a:pt x="937479" y="0"/>
                </a:cubicBez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25" name="Freeform 24"/>
          <p:cNvSpPr/>
          <p:nvPr/>
        </p:nvSpPr>
        <p:spPr>
          <a:xfrm>
            <a:off x="4308307" y="4348701"/>
            <a:ext cx="2013444" cy="1270091"/>
          </a:xfrm>
          <a:custGeom>
            <a:avLst/>
            <a:gdLst>
              <a:gd name="connsiteX0" fmla="*/ 1667107 w 1667107"/>
              <a:gd name="connsiteY0" fmla="*/ 0 h 1276814"/>
              <a:gd name="connsiteX1" fmla="*/ 1667107 w 1667107"/>
              <a:gd name="connsiteY1" fmla="*/ 819614 h 1276814"/>
              <a:gd name="connsiteX2" fmla="*/ 0 w 1667107"/>
              <a:gd name="connsiteY2" fmla="*/ 819614 h 1276814"/>
              <a:gd name="connsiteX3" fmla="*/ 0 w 1667107"/>
              <a:gd name="connsiteY3" fmla="*/ 897673 h 1276814"/>
              <a:gd name="connsiteX4" fmla="*/ 0 w 1667107"/>
              <a:gd name="connsiteY4" fmla="*/ 1276814 h 1276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7107" h="1276814">
                <a:moveTo>
                  <a:pt x="1667107" y="0"/>
                </a:moveTo>
                <a:lnTo>
                  <a:pt x="1667107" y="819614"/>
                </a:lnTo>
                <a:lnTo>
                  <a:pt x="0" y="819614"/>
                </a:lnTo>
                <a:lnTo>
                  <a:pt x="0" y="897673"/>
                </a:lnTo>
                <a:lnTo>
                  <a:pt x="0" y="1276814"/>
                </a:lnTo>
              </a:path>
            </a:pathLst>
          </a:cu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26" name="TextBox 25"/>
          <p:cNvSpPr txBox="1"/>
          <p:nvPr/>
        </p:nvSpPr>
        <p:spPr>
          <a:xfrm>
            <a:off x="8153960" y="3931743"/>
            <a:ext cx="2864887" cy="369332"/>
          </a:xfrm>
          <a:prstGeom prst="rect">
            <a:avLst/>
          </a:prstGeom>
          <a:noFill/>
        </p:spPr>
        <p:txBody>
          <a:bodyPr wrap="none" rtlCol="0">
            <a:spAutoFit/>
          </a:bodyPr>
          <a:lstStyle/>
          <a:p>
            <a:r>
              <a:rPr lang="en-US" dirty="0">
                <a:sym typeface="Wingdings"/>
              </a:rPr>
              <a:t> </a:t>
            </a:r>
            <a:r>
              <a:rPr lang="en-US" dirty="0"/>
              <a:t>This looks like a star </a:t>
            </a:r>
            <a:r>
              <a:rPr lang="is-IS" dirty="0"/>
              <a:t>…</a:t>
            </a:r>
            <a:endParaRPr lang="en-US" dirty="0"/>
          </a:p>
        </p:txBody>
      </p:sp>
    </p:spTree>
    <p:extLst>
      <p:ext uri="{BB962C8B-B14F-4D97-AF65-F5344CB8AC3E}">
        <p14:creationId xmlns:p14="http://schemas.microsoft.com/office/powerpoint/2010/main" val="1242944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2FE5C3-E6FB-FB4A-B3DC-5D9553A47E7E}"/>
              </a:ext>
            </a:extLst>
          </p:cNvPr>
          <p:cNvSpPr>
            <a:spLocks noGrp="1"/>
          </p:cNvSpPr>
          <p:nvPr>
            <p:ph type="title"/>
          </p:nvPr>
        </p:nvSpPr>
        <p:spPr/>
        <p:txBody>
          <a:bodyPr>
            <a:normAutofit/>
          </a:bodyPr>
          <a:lstStyle/>
          <a:p>
            <a:r>
              <a:rPr lang="en-US" sz="5400" dirty="0"/>
              <a:t>Big Ideas in Database Systems</a:t>
            </a:r>
          </a:p>
        </p:txBody>
      </p:sp>
      <p:sp>
        <p:nvSpPr>
          <p:cNvPr id="5" name="Text Placeholder 4">
            <a:extLst>
              <a:ext uri="{FF2B5EF4-FFF2-40B4-BE49-F238E27FC236}">
                <a16:creationId xmlns:a16="http://schemas.microsoft.com/office/drawing/2014/main" id="{D4929924-07C9-A347-BF52-92F8F1879B0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9984641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7176" y="92824"/>
            <a:ext cx="9308826" cy="1325563"/>
          </a:xfrm>
        </p:spPr>
        <p:txBody>
          <a:bodyPr/>
          <a:lstStyle/>
          <a:p>
            <a:r>
              <a:rPr lang="en-US" dirty="0"/>
              <a:t>Multidimensional Data Model</a:t>
            </a:r>
            <a:endParaRPr lang="en-US" i="1" dirty="0"/>
          </a:p>
        </p:txBody>
      </p:sp>
      <p:graphicFrame>
        <p:nvGraphicFramePr>
          <p:cNvPr id="85" name="Table 84"/>
          <p:cNvGraphicFramePr>
            <a:graphicFrameLocks noGrp="1"/>
          </p:cNvGraphicFramePr>
          <p:nvPr/>
        </p:nvGraphicFramePr>
        <p:xfrm>
          <a:off x="403412" y="1667933"/>
          <a:ext cx="3106969" cy="7045960"/>
        </p:xfrm>
        <a:graphic>
          <a:graphicData uri="http://schemas.openxmlformats.org/drawingml/2006/table">
            <a:tbl>
              <a:tblPr firstRow="1" bandRow="1">
                <a:tableStyleId>{5C22544A-7EE6-4342-B048-85BDC9FD1C3A}</a:tableStyleId>
              </a:tblPr>
              <a:tblGrid>
                <a:gridCol w="638944">
                  <a:extLst>
                    <a:ext uri="{9D8B030D-6E8A-4147-A177-3AD203B41FA5}">
                      <a16:colId xmlns:a16="http://schemas.microsoft.com/office/drawing/2014/main" val="20000"/>
                    </a:ext>
                  </a:extLst>
                </a:gridCol>
                <a:gridCol w="937850">
                  <a:extLst>
                    <a:ext uri="{9D8B030D-6E8A-4147-A177-3AD203B41FA5}">
                      <a16:colId xmlns:a16="http://schemas.microsoft.com/office/drawing/2014/main" val="20001"/>
                    </a:ext>
                  </a:extLst>
                </a:gridCol>
                <a:gridCol w="773315">
                  <a:extLst>
                    <a:ext uri="{9D8B030D-6E8A-4147-A177-3AD203B41FA5}">
                      <a16:colId xmlns:a16="http://schemas.microsoft.com/office/drawing/2014/main" val="20002"/>
                    </a:ext>
                  </a:extLst>
                </a:gridCol>
                <a:gridCol w="756860">
                  <a:extLst>
                    <a:ext uri="{9D8B030D-6E8A-4147-A177-3AD203B41FA5}">
                      <a16:colId xmlns:a16="http://schemas.microsoft.com/office/drawing/2014/main" val="20003"/>
                    </a:ext>
                  </a:extLst>
                </a:gridCol>
              </a:tblGrid>
              <a:tr h="370840">
                <a:tc>
                  <a:txBody>
                    <a:bodyPr/>
                    <a:lstStyle/>
                    <a:p>
                      <a:r>
                        <a:rPr lang="en-US" sz="1600" dirty="0" err="1"/>
                        <a:t>pid</a:t>
                      </a:r>
                      <a:endParaRPr lang="en-US" sz="1600" dirty="0"/>
                    </a:p>
                  </a:txBody>
                  <a:tcPr/>
                </a:tc>
                <a:tc>
                  <a:txBody>
                    <a:bodyPr/>
                    <a:lstStyle/>
                    <a:p>
                      <a:r>
                        <a:rPr lang="en-US" sz="1600" dirty="0" err="1"/>
                        <a:t>timeid</a:t>
                      </a:r>
                      <a:endParaRPr lang="en-US" sz="1600" dirty="0"/>
                    </a:p>
                  </a:txBody>
                  <a:tcPr/>
                </a:tc>
                <a:tc>
                  <a:txBody>
                    <a:bodyPr/>
                    <a:lstStyle/>
                    <a:p>
                      <a:r>
                        <a:rPr lang="en-US" sz="1600" dirty="0" err="1"/>
                        <a:t>locid</a:t>
                      </a:r>
                      <a:endParaRPr lang="en-US" sz="1600" dirty="0"/>
                    </a:p>
                  </a:txBody>
                  <a:tcPr/>
                </a:tc>
                <a:tc>
                  <a:txBody>
                    <a:bodyPr/>
                    <a:lstStyle/>
                    <a:p>
                      <a:r>
                        <a:rPr lang="en-US" sz="1600" dirty="0"/>
                        <a:t>sales</a:t>
                      </a:r>
                    </a:p>
                  </a:txBody>
                  <a:tcPr/>
                </a:tc>
                <a:extLst>
                  <a:ext uri="{0D108BD9-81ED-4DB2-BD59-A6C34878D82A}">
                    <a16:rowId xmlns:a16="http://schemas.microsoft.com/office/drawing/2014/main" val="10000"/>
                  </a:ext>
                </a:extLst>
              </a:tr>
              <a:tr h="370840">
                <a:tc>
                  <a:txBody>
                    <a:bodyPr/>
                    <a:lstStyle/>
                    <a:p>
                      <a:r>
                        <a:rPr lang="en-US" sz="1600" dirty="0"/>
                        <a:t>11</a:t>
                      </a:r>
                    </a:p>
                  </a:txBody>
                  <a:tcPr/>
                </a:tc>
                <a:tc>
                  <a:txBody>
                    <a:bodyPr/>
                    <a:lstStyle/>
                    <a:p>
                      <a:r>
                        <a:rPr lang="en-US" sz="1600" dirty="0"/>
                        <a:t>1</a:t>
                      </a:r>
                    </a:p>
                  </a:txBody>
                  <a:tcPr/>
                </a:tc>
                <a:tc>
                  <a:txBody>
                    <a:bodyPr/>
                    <a:lstStyle/>
                    <a:p>
                      <a:r>
                        <a:rPr lang="en-US" sz="1600" dirty="0"/>
                        <a:t>1</a:t>
                      </a:r>
                    </a:p>
                  </a:txBody>
                  <a:tcPr/>
                </a:tc>
                <a:tc>
                  <a:txBody>
                    <a:bodyPr/>
                    <a:lstStyle/>
                    <a:p>
                      <a:r>
                        <a:rPr lang="en-US" sz="1600" dirty="0"/>
                        <a:t>25</a:t>
                      </a:r>
                    </a:p>
                  </a:txBody>
                  <a:tcPr/>
                </a:tc>
                <a:extLst>
                  <a:ext uri="{0D108BD9-81ED-4DB2-BD59-A6C34878D82A}">
                    <a16:rowId xmlns:a16="http://schemas.microsoft.com/office/drawing/2014/main" val="10001"/>
                  </a:ext>
                </a:extLst>
              </a:tr>
              <a:tr h="370840">
                <a:tc>
                  <a:txBody>
                    <a:bodyPr/>
                    <a:lstStyle/>
                    <a:p>
                      <a:r>
                        <a:rPr lang="en-US" sz="1600" dirty="0"/>
                        <a:t>11</a:t>
                      </a:r>
                    </a:p>
                  </a:txBody>
                  <a:tcPr/>
                </a:tc>
                <a:tc>
                  <a:txBody>
                    <a:bodyPr/>
                    <a:lstStyle/>
                    <a:p>
                      <a:r>
                        <a:rPr lang="en-US" sz="1600" dirty="0"/>
                        <a:t>2</a:t>
                      </a:r>
                    </a:p>
                  </a:txBody>
                  <a:tcPr/>
                </a:tc>
                <a:tc>
                  <a:txBody>
                    <a:bodyPr/>
                    <a:lstStyle/>
                    <a:p>
                      <a:r>
                        <a:rPr lang="en-US" sz="1600" dirty="0"/>
                        <a:t>1</a:t>
                      </a:r>
                    </a:p>
                  </a:txBody>
                  <a:tcPr/>
                </a:tc>
                <a:tc>
                  <a:txBody>
                    <a:bodyPr/>
                    <a:lstStyle/>
                    <a:p>
                      <a:r>
                        <a:rPr lang="en-US" sz="1600" dirty="0"/>
                        <a:t>8</a:t>
                      </a:r>
                    </a:p>
                  </a:txBody>
                  <a:tcPr/>
                </a:tc>
                <a:extLst>
                  <a:ext uri="{0D108BD9-81ED-4DB2-BD59-A6C34878D82A}">
                    <a16:rowId xmlns:a16="http://schemas.microsoft.com/office/drawing/2014/main" val="10002"/>
                  </a:ext>
                </a:extLst>
              </a:tr>
              <a:tr h="370840">
                <a:tc>
                  <a:txBody>
                    <a:bodyPr/>
                    <a:lstStyle/>
                    <a:p>
                      <a:r>
                        <a:rPr lang="en-US" sz="1600" dirty="0"/>
                        <a:t>11</a:t>
                      </a:r>
                    </a:p>
                  </a:txBody>
                  <a:tcPr/>
                </a:tc>
                <a:tc>
                  <a:txBody>
                    <a:bodyPr/>
                    <a:lstStyle/>
                    <a:p>
                      <a:r>
                        <a:rPr lang="en-US" sz="1600" dirty="0"/>
                        <a:t>3</a:t>
                      </a:r>
                    </a:p>
                  </a:txBody>
                  <a:tcPr/>
                </a:tc>
                <a:tc>
                  <a:txBody>
                    <a:bodyPr/>
                    <a:lstStyle/>
                    <a:p>
                      <a:r>
                        <a:rPr lang="en-US" sz="1600" dirty="0"/>
                        <a:t>1</a:t>
                      </a:r>
                    </a:p>
                  </a:txBody>
                  <a:tcPr/>
                </a:tc>
                <a:tc>
                  <a:txBody>
                    <a:bodyPr/>
                    <a:lstStyle/>
                    <a:p>
                      <a:r>
                        <a:rPr lang="en-US" sz="1600" dirty="0"/>
                        <a:t>15</a:t>
                      </a:r>
                    </a:p>
                  </a:txBody>
                  <a:tcPr/>
                </a:tc>
                <a:extLst>
                  <a:ext uri="{0D108BD9-81ED-4DB2-BD59-A6C34878D82A}">
                    <a16:rowId xmlns:a16="http://schemas.microsoft.com/office/drawing/2014/main" val="10003"/>
                  </a:ext>
                </a:extLst>
              </a:tr>
              <a:tr h="370840">
                <a:tc>
                  <a:txBody>
                    <a:bodyPr/>
                    <a:lstStyle/>
                    <a:p>
                      <a:r>
                        <a:rPr lang="en-US" sz="1600" dirty="0"/>
                        <a:t>12</a:t>
                      </a:r>
                    </a:p>
                  </a:txBody>
                  <a:tcPr/>
                </a:tc>
                <a:tc>
                  <a:txBody>
                    <a:bodyPr/>
                    <a:lstStyle/>
                    <a:p>
                      <a:r>
                        <a:rPr lang="en-US" sz="1600" dirty="0"/>
                        <a:t>1</a:t>
                      </a:r>
                    </a:p>
                  </a:txBody>
                  <a:tcPr/>
                </a:tc>
                <a:tc>
                  <a:txBody>
                    <a:bodyPr/>
                    <a:lstStyle/>
                    <a:p>
                      <a:r>
                        <a:rPr lang="en-US" sz="1600" dirty="0"/>
                        <a:t>1</a:t>
                      </a:r>
                    </a:p>
                  </a:txBody>
                  <a:tcPr/>
                </a:tc>
                <a:tc>
                  <a:txBody>
                    <a:bodyPr/>
                    <a:lstStyle/>
                    <a:p>
                      <a:r>
                        <a:rPr lang="en-US" sz="1600" dirty="0"/>
                        <a:t>30</a:t>
                      </a:r>
                    </a:p>
                  </a:txBody>
                  <a:tcPr/>
                </a:tc>
                <a:extLst>
                  <a:ext uri="{0D108BD9-81ED-4DB2-BD59-A6C34878D82A}">
                    <a16:rowId xmlns:a16="http://schemas.microsoft.com/office/drawing/2014/main" val="10004"/>
                  </a:ext>
                </a:extLst>
              </a:tr>
              <a:tr h="370840">
                <a:tc>
                  <a:txBody>
                    <a:bodyPr/>
                    <a:lstStyle/>
                    <a:p>
                      <a:r>
                        <a:rPr lang="en-US" sz="1600" dirty="0"/>
                        <a:t>12</a:t>
                      </a:r>
                    </a:p>
                  </a:txBody>
                  <a:tcPr/>
                </a:tc>
                <a:tc>
                  <a:txBody>
                    <a:bodyPr/>
                    <a:lstStyle/>
                    <a:p>
                      <a:r>
                        <a:rPr lang="en-US" sz="1600" dirty="0"/>
                        <a:t>2</a:t>
                      </a:r>
                    </a:p>
                  </a:txBody>
                  <a:tcPr/>
                </a:tc>
                <a:tc>
                  <a:txBody>
                    <a:bodyPr/>
                    <a:lstStyle/>
                    <a:p>
                      <a:r>
                        <a:rPr lang="en-US" sz="1600" dirty="0"/>
                        <a:t>1</a:t>
                      </a:r>
                    </a:p>
                  </a:txBody>
                  <a:tcPr/>
                </a:tc>
                <a:tc>
                  <a:txBody>
                    <a:bodyPr/>
                    <a:lstStyle/>
                    <a:p>
                      <a:r>
                        <a:rPr lang="en-US" sz="1600" dirty="0"/>
                        <a:t>20</a:t>
                      </a:r>
                    </a:p>
                  </a:txBody>
                  <a:tcPr/>
                </a:tc>
                <a:extLst>
                  <a:ext uri="{0D108BD9-81ED-4DB2-BD59-A6C34878D82A}">
                    <a16:rowId xmlns:a16="http://schemas.microsoft.com/office/drawing/2014/main" val="10005"/>
                  </a:ext>
                </a:extLst>
              </a:tr>
              <a:tr h="370840">
                <a:tc>
                  <a:txBody>
                    <a:bodyPr/>
                    <a:lstStyle/>
                    <a:p>
                      <a:r>
                        <a:rPr lang="en-US" sz="1600" dirty="0"/>
                        <a:t>12</a:t>
                      </a:r>
                    </a:p>
                  </a:txBody>
                  <a:tcPr/>
                </a:tc>
                <a:tc>
                  <a:txBody>
                    <a:bodyPr/>
                    <a:lstStyle/>
                    <a:p>
                      <a:r>
                        <a:rPr lang="en-US" sz="1600" dirty="0"/>
                        <a:t>3</a:t>
                      </a:r>
                    </a:p>
                  </a:txBody>
                  <a:tcPr/>
                </a:tc>
                <a:tc>
                  <a:txBody>
                    <a:bodyPr/>
                    <a:lstStyle/>
                    <a:p>
                      <a:r>
                        <a:rPr lang="en-US" sz="1600" dirty="0"/>
                        <a:t>1</a:t>
                      </a:r>
                    </a:p>
                  </a:txBody>
                  <a:tcPr/>
                </a:tc>
                <a:tc>
                  <a:txBody>
                    <a:bodyPr/>
                    <a:lstStyle/>
                    <a:p>
                      <a:r>
                        <a:rPr lang="en-US" sz="1600" dirty="0"/>
                        <a:t>50</a:t>
                      </a:r>
                    </a:p>
                  </a:txBody>
                  <a:tcPr/>
                </a:tc>
                <a:extLst>
                  <a:ext uri="{0D108BD9-81ED-4DB2-BD59-A6C34878D82A}">
                    <a16:rowId xmlns:a16="http://schemas.microsoft.com/office/drawing/2014/main" val="10006"/>
                  </a:ext>
                </a:extLst>
              </a:tr>
              <a:tr h="370840">
                <a:tc>
                  <a:txBody>
                    <a:bodyPr/>
                    <a:lstStyle/>
                    <a:p>
                      <a:r>
                        <a:rPr lang="en-US" sz="1600" dirty="0"/>
                        <a:t>12</a:t>
                      </a:r>
                    </a:p>
                  </a:txBody>
                  <a:tcPr/>
                </a:tc>
                <a:tc>
                  <a:txBody>
                    <a:bodyPr/>
                    <a:lstStyle/>
                    <a:p>
                      <a:r>
                        <a:rPr lang="en-US" sz="1600" dirty="0"/>
                        <a:t>1</a:t>
                      </a:r>
                    </a:p>
                  </a:txBody>
                  <a:tcPr/>
                </a:tc>
                <a:tc>
                  <a:txBody>
                    <a:bodyPr/>
                    <a:lstStyle/>
                    <a:p>
                      <a:r>
                        <a:rPr lang="en-US" sz="1600" dirty="0"/>
                        <a:t>1</a:t>
                      </a:r>
                    </a:p>
                  </a:txBody>
                  <a:tcPr/>
                </a:tc>
                <a:tc>
                  <a:txBody>
                    <a:bodyPr/>
                    <a:lstStyle/>
                    <a:p>
                      <a:r>
                        <a:rPr lang="en-US" sz="1600" dirty="0"/>
                        <a:t>8</a:t>
                      </a:r>
                    </a:p>
                  </a:txBody>
                  <a:tcPr/>
                </a:tc>
                <a:extLst>
                  <a:ext uri="{0D108BD9-81ED-4DB2-BD59-A6C34878D82A}">
                    <a16:rowId xmlns:a16="http://schemas.microsoft.com/office/drawing/2014/main" val="10007"/>
                  </a:ext>
                </a:extLst>
              </a:tr>
              <a:tr h="370840">
                <a:tc>
                  <a:txBody>
                    <a:bodyPr/>
                    <a:lstStyle/>
                    <a:p>
                      <a:r>
                        <a:rPr lang="en-US" sz="1600" dirty="0"/>
                        <a:t>13</a:t>
                      </a:r>
                    </a:p>
                  </a:txBody>
                  <a:tcPr/>
                </a:tc>
                <a:tc>
                  <a:txBody>
                    <a:bodyPr/>
                    <a:lstStyle/>
                    <a:p>
                      <a:r>
                        <a:rPr lang="en-US" sz="1600" dirty="0"/>
                        <a:t>2</a:t>
                      </a:r>
                    </a:p>
                  </a:txBody>
                  <a:tcPr/>
                </a:tc>
                <a:tc>
                  <a:txBody>
                    <a:bodyPr/>
                    <a:lstStyle/>
                    <a:p>
                      <a:r>
                        <a:rPr lang="en-US" sz="1600" dirty="0"/>
                        <a:t>1</a:t>
                      </a:r>
                    </a:p>
                  </a:txBody>
                  <a:tcPr/>
                </a:tc>
                <a:tc>
                  <a:txBody>
                    <a:bodyPr/>
                    <a:lstStyle/>
                    <a:p>
                      <a:r>
                        <a:rPr lang="en-US" sz="1600" dirty="0"/>
                        <a:t>10</a:t>
                      </a:r>
                    </a:p>
                  </a:txBody>
                  <a:tcPr/>
                </a:tc>
                <a:extLst>
                  <a:ext uri="{0D108BD9-81ED-4DB2-BD59-A6C34878D82A}">
                    <a16:rowId xmlns:a16="http://schemas.microsoft.com/office/drawing/2014/main" val="10008"/>
                  </a:ext>
                </a:extLst>
              </a:tr>
              <a:tr h="370840">
                <a:tc>
                  <a:txBody>
                    <a:bodyPr/>
                    <a:lstStyle/>
                    <a:p>
                      <a:r>
                        <a:rPr lang="en-US" sz="1600" dirty="0"/>
                        <a:t>13</a:t>
                      </a:r>
                    </a:p>
                  </a:txBody>
                  <a:tcPr/>
                </a:tc>
                <a:tc>
                  <a:txBody>
                    <a:bodyPr/>
                    <a:lstStyle/>
                    <a:p>
                      <a:r>
                        <a:rPr lang="en-US" sz="1600" dirty="0"/>
                        <a:t>3</a:t>
                      </a:r>
                    </a:p>
                  </a:txBody>
                  <a:tcPr/>
                </a:tc>
                <a:tc>
                  <a:txBody>
                    <a:bodyPr/>
                    <a:lstStyle/>
                    <a:p>
                      <a:r>
                        <a:rPr lang="en-US" sz="1600" dirty="0"/>
                        <a:t>1</a:t>
                      </a:r>
                    </a:p>
                  </a:txBody>
                  <a:tcPr/>
                </a:tc>
                <a:tc>
                  <a:txBody>
                    <a:bodyPr/>
                    <a:lstStyle/>
                    <a:p>
                      <a:r>
                        <a:rPr lang="en-US" sz="1600" dirty="0"/>
                        <a:t>10</a:t>
                      </a:r>
                    </a:p>
                  </a:txBody>
                  <a:tcPr/>
                </a:tc>
                <a:extLst>
                  <a:ext uri="{0D108BD9-81ED-4DB2-BD59-A6C34878D82A}">
                    <a16:rowId xmlns:a16="http://schemas.microsoft.com/office/drawing/2014/main" val="10009"/>
                  </a:ext>
                </a:extLst>
              </a:tr>
              <a:tr h="370840">
                <a:tc>
                  <a:txBody>
                    <a:bodyPr/>
                    <a:lstStyle/>
                    <a:p>
                      <a:r>
                        <a:rPr lang="en-US" sz="1600" dirty="0"/>
                        <a:t>11</a:t>
                      </a:r>
                    </a:p>
                  </a:txBody>
                  <a:tcPr/>
                </a:tc>
                <a:tc>
                  <a:txBody>
                    <a:bodyPr/>
                    <a:lstStyle/>
                    <a:p>
                      <a:r>
                        <a:rPr lang="en-US" sz="1600" dirty="0"/>
                        <a:t>1</a:t>
                      </a:r>
                    </a:p>
                  </a:txBody>
                  <a:tcPr/>
                </a:tc>
                <a:tc>
                  <a:txBody>
                    <a:bodyPr/>
                    <a:lstStyle/>
                    <a:p>
                      <a:r>
                        <a:rPr lang="en-US" sz="1600" dirty="0"/>
                        <a:t>2</a:t>
                      </a:r>
                    </a:p>
                  </a:txBody>
                  <a:tcPr/>
                </a:tc>
                <a:tc>
                  <a:txBody>
                    <a:bodyPr/>
                    <a:lstStyle/>
                    <a:p>
                      <a:r>
                        <a:rPr lang="en-US" sz="1600" dirty="0"/>
                        <a:t>35</a:t>
                      </a:r>
                    </a:p>
                  </a:txBody>
                  <a:tcPr/>
                </a:tc>
                <a:extLst>
                  <a:ext uri="{0D108BD9-81ED-4DB2-BD59-A6C34878D82A}">
                    <a16:rowId xmlns:a16="http://schemas.microsoft.com/office/drawing/2014/main" val="10010"/>
                  </a:ext>
                </a:extLst>
              </a:tr>
              <a:tr h="370840">
                <a:tc>
                  <a:txBody>
                    <a:bodyPr/>
                    <a:lstStyle/>
                    <a:p>
                      <a:r>
                        <a:rPr lang="en-US" sz="1600" dirty="0"/>
                        <a:t>11</a:t>
                      </a:r>
                    </a:p>
                  </a:txBody>
                  <a:tcPr/>
                </a:tc>
                <a:tc>
                  <a:txBody>
                    <a:bodyPr/>
                    <a:lstStyle/>
                    <a:p>
                      <a:r>
                        <a:rPr lang="en-US" sz="1600" dirty="0"/>
                        <a:t>2</a:t>
                      </a:r>
                    </a:p>
                  </a:txBody>
                  <a:tcPr/>
                </a:tc>
                <a:tc>
                  <a:txBody>
                    <a:bodyPr/>
                    <a:lstStyle/>
                    <a:p>
                      <a:r>
                        <a:rPr lang="en-US" sz="1600" dirty="0"/>
                        <a:t>2</a:t>
                      </a:r>
                    </a:p>
                  </a:txBody>
                  <a:tcPr/>
                </a:tc>
                <a:tc>
                  <a:txBody>
                    <a:bodyPr/>
                    <a:lstStyle/>
                    <a:p>
                      <a:r>
                        <a:rPr lang="en-US" sz="1600" dirty="0"/>
                        <a:t>22</a:t>
                      </a:r>
                    </a:p>
                  </a:txBody>
                  <a:tcPr/>
                </a:tc>
                <a:extLst>
                  <a:ext uri="{0D108BD9-81ED-4DB2-BD59-A6C34878D82A}">
                    <a16:rowId xmlns:a16="http://schemas.microsoft.com/office/drawing/2014/main" val="10011"/>
                  </a:ext>
                </a:extLst>
              </a:tr>
              <a:tr h="370840">
                <a:tc>
                  <a:txBody>
                    <a:bodyPr/>
                    <a:lstStyle/>
                    <a:p>
                      <a:r>
                        <a:rPr lang="en-US" sz="1600" dirty="0"/>
                        <a:t>11</a:t>
                      </a:r>
                    </a:p>
                  </a:txBody>
                  <a:tcPr/>
                </a:tc>
                <a:tc>
                  <a:txBody>
                    <a:bodyPr/>
                    <a:lstStyle/>
                    <a:p>
                      <a:r>
                        <a:rPr lang="en-US" sz="1600" dirty="0"/>
                        <a:t>3</a:t>
                      </a:r>
                    </a:p>
                  </a:txBody>
                  <a:tcPr/>
                </a:tc>
                <a:tc>
                  <a:txBody>
                    <a:bodyPr/>
                    <a:lstStyle/>
                    <a:p>
                      <a:r>
                        <a:rPr lang="en-US" sz="1600" dirty="0"/>
                        <a:t>2</a:t>
                      </a:r>
                    </a:p>
                  </a:txBody>
                  <a:tcPr/>
                </a:tc>
                <a:tc>
                  <a:txBody>
                    <a:bodyPr/>
                    <a:lstStyle/>
                    <a:p>
                      <a:r>
                        <a:rPr lang="en-US" sz="1600" dirty="0"/>
                        <a:t>10</a:t>
                      </a:r>
                    </a:p>
                  </a:txBody>
                  <a:tcPr/>
                </a:tc>
                <a:extLst>
                  <a:ext uri="{0D108BD9-81ED-4DB2-BD59-A6C34878D82A}">
                    <a16:rowId xmlns:a16="http://schemas.microsoft.com/office/drawing/2014/main" val="10012"/>
                  </a:ext>
                </a:extLst>
              </a:tr>
              <a:tr h="370840">
                <a:tc>
                  <a:txBody>
                    <a:bodyPr/>
                    <a:lstStyle/>
                    <a:p>
                      <a:r>
                        <a:rPr lang="en-US" sz="1600" dirty="0"/>
                        <a:t>12</a:t>
                      </a:r>
                    </a:p>
                  </a:txBody>
                  <a:tcPr/>
                </a:tc>
                <a:tc>
                  <a:txBody>
                    <a:bodyPr/>
                    <a:lstStyle/>
                    <a:p>
                      <a:r>
                        <a:rPr lang="en-US" sz="1600" dirty="0"/>
                        <a:t>1</a:t>
                      </a:r>
                    </a:p>
                  </a:txBody>
                  <a:tcPr/>
                </a:tc>
                <a:tc>
                  <a:txBody>
                    <a:bodyPr/>
                    <a:lstStyle/>
                    <a:p>
                      <a:r>
                        <a:rPr lang="en-US" sz="1600" dirty="0"/>
                        <a:t>2</a:t>
                      </a:r>
                    </a:p>
                  </a:txBody>
                  <a:tcPr/>
                </a:tc>
                <a:tc>
                  <a:txBody>
                    <a:bodyPr/>
                    <a:lstStyle/>
                    <a:p>
                      <a:r>
                        <a:rPr lang="en-US" sz="1600" dirty="0"/>
                        <a:t>26</a:t>
                      </a:r>
                    </a:p>
                  </a:txBody>
                  <a:tcPr/>
                </a:tc>
                <a:extLst>
                  <a:ext uri="{0D108BD9-81ED-4DB2-BD59-A6C34878D82A}">
                    <a16:rowId xmlns:a16="http://schemas.microsoft.com/office/drawing/2014/main" val="10013"/>
                  </a:ext>
                </a:extLst>
              </a:tr>
              <a:tr h="370840">
                <a:tc>
                  <a:txBody>
                    <a:bodyPr/>
                    <a:lstStyle/>
                    <a:p>
                      <a:r>
                        <a:rPr lang="en-US" sz="1600" dirty="0"/>
                        <a:t>12</a:t>
                      </a:r>
                    </a:p>
                  </a:txBody>
                  <a:tcPr/>
                </a:tc>
                <a:tc>
                  <a:txBody>
                    <a:bodyPr/>
                    <a:lstStyle/>
                    <a:p>
                      <a:r>
                        <a:rPr lang="en-US" sz="1600" dirty="0"/>
                        <a:t>2</a:t>
                      </a:r>
                    </a:p>
                  </a:txBody>
                  <a:tcPr/>
                </a:tc>
                <a:tc>
                  <a:txBody>
                    <a:bodyPr/>
                    <a:lstStyle/>
                    <a:p>
                      <a:r>
                        <a:rPr lang="en-US" sz="1600" dirty="0"/>
                        <a:t>2</a:t>
                      </a:r>
                    </a:p>
                  </a:txBody>
                  <a:tcPr/>
                </a:tc>
                <a:tc>
                  <a:txBody>
                    <a:bodyPr/>
                    <a:lstStyle/>
                    <a:p>
                      <a:r>
                        <a:rPr lang="en-US" sz="1600" dirty="0"/>
                        <a:t>45</a:t>
                      </a:r>
                    </a:p>
                  </a:txBody>
                  <a:tcPr/>
                </a:tc>
                <a:extLst>
                  <a:ext uri="{0D108BD9-81ED-4DB2-BD59-A6C34878D82A}">
                    <a16:rowId xmlns:a16="http://schemas.microsoft.com/office/drawing/2014/main" val="10014"/>
                  </a:ext>
                </a:extLst>
              </a:tr>
              <a:tr h="370840">
                <a:tc>
                  <a:txBody>
                    <a:bodyPr/>
                    <a:lstStyle/>
                    <a:p>
                      <a:r>
                        <a:rPr lang="en-US" sz="1600" dirty="0"/>
                        <a:t>12</a:t>
                      </a:r>
                    </a:p>
                  </a:txBody>
                  <a:tcPr/>
                </a:tc>
                <a:tc>
                  <a:txBody>
                    <a:bodyPr/>
                    <a:lstStyle/>
                    <a:p>
                      <a:r>
                        <a:rPr lang="en-US" sz="1600" dirty="0"/>
                        <a:t>3</a:t>
                      </a:r>
                    </a:p>
                  </a:txBody>
                  <a:tcPr/>
                </a:tc>
                <a:tc>
                  <a:txBody>
                    <a:bodyPr/>
                    <a:lstStyle/>
                    <a:p>
                      <a:r>
                        <a:rPr lang="en-US" sz="1600" dirty="0"/>
                        <a:t>2</a:t>
                      </a:r>
                    </a:p>
                  </a:txBody>
                  <a:tcPr/>
                </a:tc>
                <a:tc>
                  <a:txBody>
                    <a:bodyPr/>
                    <a:lstStyle/>
                    <a:p>
                      <a:r>
                        <a:rPr lang="en-US" sz="1600" dirty="0"/>
                        <a:t>20</a:t>
                      </a:r>
                    </a:p>
                  </a:txBody>
                  <a:tcPr/>
                </a:tc>
                <a:extLst>
                  <a:ext uri="{0D108BD9-81ED-4DB2-BD59-A6C34878D82A}">
                    <a16:rowId xmlns:a16="http://schemas.microsoft.com/office/drawing/2014/main" val="10015"/>
                  </a:ext>
                </a:extLst>
              </a:tr>
              <a:tr h="370840">
                <a:tc>
                  <a:txBody>
                    <a:bodyPr/>
                    <a:lstStyle/>
                    <a:p>
                      <a:r>
                        <a:rPr lang="en-US" sz="1600" dirty="0"/>
                        <a:t>13</a:t>
                      </a:r>
                    </a:p>
                  </a:txBody>
                  <a:tcPr/>
                </a:tc>
                <a:tc>
                  <a:txBody>
                    <a:bodyPr/>
                    <a:lstStyle/>
                    <a:p>
                      <a:r>
                        <a:rPr lang="en-US" sz="1600" dirty="0"/>
                        <a:t>1</a:t>
                      </a:r>
                    </a:p>
                  </a:txBody>
                  <a:tcPr/>
                </a:tc>
                <a:tc>
                  <a:txBody>
                    <a:bodyPr/>
                    <a:lstStyle/>
                    <a:p>
                      <a:r>
                        <a:rPr lang="en-US" sz="1600" dirty="0"/>
                        <a:t>2</a:t>
                      </a:r>
                    </a:p>
                  </a:txBody>
                  <a:tcPr/>
                </a:tc>
                <a:tc>
                  <a:txBody>
                    <a:bodyPr/>
                    <a:lstStyle/>
                    <a:p>
                      <a:r>
                        <a:rPr lang="en-US" sz="1600" dirty="0"/>
                        <a:t>20</a:t>
                      </a:r>
                    </a:p>
                  </a:txBody>
                  <a:tcPr/>
                </a:tc>
                <a:extLst>
                  <a:ext uri="{0D108BD9-81ED-4DB2-BD59-A6C34878D82A}">
                    <a16:rowId xmlns:a16="http://schemas.microsoft.com/office/drawing/2014/main" val="10016"/>
                  </a:ext>
                </a:extLst>
              </a:tr>
              <a:tr h="370840">
                <a:tc>
                  <a:txBody>
                    <a:bodyPr/>
                    <a:lstStyle/>
                    <a:p>
                      <a:r>
                        <a:rPr lang="en-US" sz="1600" dirty="0"/>
                        <a:t>13</a:t>
                      </a:r>
                    </a:p>
                  </a:txBody>
                  <a:tcPr/>
                </a:tc>
                <a:tc>
                  <a:txBody>
                    <a:bodyPr/>
                    <a:lstStyle/>
                    <a:p>
                      <a:r>
                        <a:rPr lang="en-US" sz="1600" dirty="0"/>
                        <a:t>2</a:t>
                      </a:r>
                    </a:p>
                  </a:txBody>
                  <a:tcPr/>
                </a:tc>
                <a:tc>
                  <a:txBody>
                    <a:bodyPr/>
                    <a:lstStyle/>
                    <a:p>
                      <a:r>
                        <a:rPr lang="en-US" sz="1600" dirty="0"/>
                        <a:t>2</a:t>
                      </a:r>
                    </a:p>
                  </a:txBody>
                  <a:tcPr/>
                </a:tc>
                <a:tc>
                  <a:txBody>
                    <a:bodyPr/>
                    <a:lstStyle/>
                    <a:p>
                      <a:r>
                        <a:rPr lang="en-US" sz="1600" dirty="0"/>
                        <a:t>40</a:t>
                      </a:r>
                    </a:p>
                  </a:txBody>
                  <a:tcPr/>
                </a:tc>
                <a:extLst>
                  <a:ext uri="{0D108BD9-81ED-4DB2-BD59-A6C34878D82A}">
                    <a16:rowId xmlns:a16="http://schemas.microsoft.com/office/drawing/2014/main" val="10017"/>
                  </a:ext>
                </a:extLst>
              </a:tr>
              <a:tr h="370840">
                <a:tc>
                  <a:txBody>
                    <a:bodyPr/>
                    <a:lstStyle/>
                    <a:p>
                      <a:r>
                        <a:rPr lang="en-US" sz="1600" dirty="0"/>
                        <a:t>13</a:t>
                      </a:r>
                    </a:p>
                  </a:txBody>
                  <a:tcPr/>
                </a:tc>
                <a:tc>
                  <a:txBody>
                    <a:bodyPr/>
                    <a:lstStyle/>
                    <a:p>
                      <a:r>
                        <a:rPr lang="en-US" sz="1600" dirty="0"/>
                        <a:t>3</a:t>
                      </a:r>
                    </a:p>
                  </a:txBody>
                  <a:tcPr/>
                </a:tc>
                <a:tc>
                  <a:txBody>
                    <a:bodyPr/>
                    <a:lstStyle/>
                    <a:p>
                      <a:r>
                        <a:rPr lang="en-US" sz="1600" dirty="0"/>
                        <a:t>2</a:t>
                      </a:r>
                    </a:p>
                  </a:txBody>
                  <a:tcPr/>
                </a:tc>
                <a:tc>
                  <a:txBody>
                    <a:bodyPr/>
                    <a:lstStyle/>
                    <a:p>
                      <a:r>
                        <a:rPr lang="en-US" sz="1600" dirty="0"/>
                        <a:t>5</a:t>
                      </a:r>
                    </a:p>
                  </a:txBody>
                  <a:tcPr/>
                </a:tc>
                <a:extLst>
                  <a:ext uri="{0D108BD9-81ED-4DB2-BD59-A6C34878D82A}">
                    <a16:rowId xmlns:a16="http://schemas.microsoft.com/office/drawing/2014/main" val="10018"/>
                  </a:ext>
                </a:extLst>
              </a:tr>
            </a:tbl>
          </a:graphicData>
        </a:graphic>
      </p:graphicFrame>
      <p:sp>
        <p:nvSpPr>
          <p:cNvPr id="86" name="TextBox 85"/>
          <p:cNvSpPr txBox="1"/>
          <p:nvPr/>
        </p:nvSpPr>
        <p:spPr>
          <a:xfrm>
            <a:off x="403412" y="1248616"/>
            <a:ext cx="3314968" cy="461665"/>
          </a:xfrm>
          <a:prstGeom prst="rect">
            <a:avLst/>
          </a:prstGeom>
          <a:noFill/>
        </p:spPr>
        <p:txBody>
          <a:bodyPr wrap="square" rtlCol="0">
            <a:spAutoFit/>
          </a:bodyPr>
          <a:lstStyle/>
          <a:p>
            <a:r>
              <a:rPr lang="en-US" sz="2400" i="1" dirty="0"/>
              <a:t>Sales</a:t>
            </a:r>
            <a:r>
              <a:rPr lang="en-US" sz="2400" dirty="0"/>
              <a:t> </a:t>
            </a:r>
            <a:r>
              <a:rPr lang="en-US" sz="2400" b="1" dirty="0">
                <a:solidFill>
                  <a:schemeClr val="accent1"/>
                </a:solidFill>
              </a:rPr>
              <a:t>Fact Table</a:t>
            </a:r>
          </a:p>
        </p:txBody>
      </p:sp>
      <p:graphicFrame>
        <p:nvGraphicFramePr>
          <p:cNvPr id="87" name="Table 86"/>
          <p:cNvGraphicFramePr>
            <a:graphicFrameLocks noGrp="1"/>
          </p:cNvGraphicFramePr>
          <p:nvPr/>
        </p:nvGraphicFramePr>
        <p:xfrm>
          <a:off x="3829533" y="1667933"/>
          <a:ext cx="4173372" cy="1306796"/>
        </p:xfrm>
        <a:graphic>
          <a:graphicData uri="http://schemas.openxmlformats.org/drawingml/2006/table">
            <a:tbl>
              <a:tblPr firstRow="1" bandRow="1">
                <a:tableStyleId>{93296810-A885-4BE3-A3E7-6D5BEEA58F35}</a:tableStyleId>
              </a:tblPr>
              <a:tblGrid>
                <a:gridCol w="761660">
                  <a:extLst>
                    <a:ext uri="{9D8B030D-6E8A-4147-A177-3AD203B41FA5}">
                      <a16:colId xmlns:a16="http://schemas.microsoft.com/office/drawing/2014/main" val="20000"/>
                    </a:ext>
                  </a:extLst>
                </a:gridCol>
                <a:gridCol w="1277325">
                  <a:extLst>
                    <a:ext uri="{9D8B030D-6E8A-4147-A177-3AD203B41FA5}">
                      <a16:colId xmlns:a16="http://schemas.microsoft.com/office/drawing/2014/main" val="20001"/>
                    </a:ext>
                  </a:extLst>
                </a:gridCol>
                <a:gridCol w="1166536">
                  <a:extLst>
                    <a:ext uri="{9D8B030D-6E8A-4147-A177-3AD203B41FA5}">
                      <a16:colId xmlns:a16="http://schemas.microsoft.com/office/drawing/2014/main" val="20002"/>
                    </a:ext>
                  </a:extLst>
                </a:gridCol>
                <a:gridCol w="967851">
                  <a:extLst>
                    <a:ext uri="{9D8B030D-6E8A-4147-A177-3AD203B41FA5}">
                      <a16:colId xmlns:a16="http://schemas.microsoft.com/office/drawing/2014/main" val="20003"/>
                    </a:ext>
                  </a:extLst>
                </a:gridCol>
              </a:tblGrid>
              <a:tr h="326699">
                <a:tc>
                  <a:txBody>
                    <a:bodyPr/>
                    <a:lstStyle/>
                    <a:p>
                      <a:r>
                        <a:rPr lang="en-US" sz="1400" dirty="0" err="1"/>
                        <a:t>locid</a:t>
                      </a:r>
                      <a:endParaRPr lang="en-US" sz="1400" dirty="0"/>
                    </a:p>
                  </a:txBody>
                  <a:tcPr/>
                </a:tc>
                <a:tc>
                  <a:txBody>
                    <a:bodyPr/>
                    <a:lstStyle/>
                    <a:p>
                      <a:r>
                        <a:rPr lang="en-US" sz="1400" dirty="0"/>
                        <a:t>city</a:t>
                      </a:r>
                    </a:p>
                  </a:txBody>
                  <a:tcPr/>
                </a:tc>
                <a:tc>
                  <a:txBody>
                    <a:bodyPr/>
                    <a:lstStyle/>
                    <a:p>
                      <a:r>
                        <a:rPr lang="en-US" sz="1400" dirty="0"/>
                        <a:t>state</a:t>
                      </a:r>
                    </a:p>
                  </a:txBody>
                  <a:tcPr/>
                </a:tc>
                <a:tc>
                  <a:txBody>
                    <a:bodyPr/>
                    <a:lstStyle/>
                    <a:p>
                      <a:r>
                        <a:rPr lang="en-US" sz="1400" dirty="0"/>
                        <a:t>country</a:t>
                      </a:r>
                    </a:p>
                  </a:txBody>
                  <a:tcPr/>
                </a:tc>
                <a:extLst>
                  <a:ext uri="{0D108BD9-81ED-4DB2-BD59-A6C34878D82A}">
                    <a16:rowId xmlns:a16="http://schemas.microsoft.com/office/drawing/2014/main" val="10000"/>
                  </a:ext>
                </a:extLst>
              </a:tr>
              <a:tr h="326699">
                <a:tc>
                  <a:txBody>
                    <a:bodyPr/>
                    <a:lstStyle/>
                    <a:p>
                      <a:r>
                        <a:rPr lang="en-US" sz="1400" dirty="0"/>
                        <a:t>1</a:t>
                      </a:r>
                    </a:p>
                  </a:txBody>
                  <a:tcPr/>
                </a:tc>
                <a:tc>
                  <a:txBody>
                    <a:bodyPr/>
                    <a:lstStyle/>
                    <a:p>
                      <a:r>
                        <a:rPr lang="en-US" sz="1400" dirty="0"/>
                        <a:t>Omaha</a:t>
                      </a:r>
                    </a:p>
                  </a:txBody>
                  <a:tcPr/>
                </a:tc>
                <a:tc>
                  <a:txBody>
                    <a:bodyPr/>
                    <a:lstStyle/>
                    <a:p>
                      <a:r>
                        <a:rPr lang="en-US" sz="1400" dirty="0"/>
                        <a:t>Nebraska</a:t>
                      </a:r>
                    </a:p>
                  </a:txBody>
                  <a:tcPr/>
                </a:tc>
                <a:tc>
                  <a:txBody>
                    <a:bodyPr/>
                    <a:lstStyle/>
                    <a:p>
                      <a:r>
                        <a:rPr lang="en-US" sz="1400" dirty="0"/>
                        <a:t>USA</a:t>
                      </a:r>
                    </a:p>
                  </a:txBody>
                  <a:tcPr/>
                </a:tc>
                <a:extLst>
                  <a:ext uri="{0D108BD9-81ED-4DB2-BD59-A6C34878D82A}">
                    <a16:rowId xmlns:a16="http://schemas.microsoft.com/office/drawing/2014/main" val="10001"/>
                  </a:ext>
                </a:extLst>
              </a:tr>
              <a:tr h="326699">
                <a:tc>
                  <a:txBody>
                    <a:bodyPr/>
                    <a:lstStyle/>
                    <a:p>
                      <a:r>
                        <a:rPr lang="en-US" sz="1400" dirty="0"/>
                        <a:t>2</a:t>
                      </a:r>
                    </a:p>
                  </a:txBody>
                  <a:tcPr/>
                </a:tc>
                <a:tc>
                  <a:txBody>
                    <a:bodyPr/>
                    <a:lstStyle/>
                    <a:p>
                      <a:r>
                        <a:rPr lang="en-US" sz="1400" dirty="0"/>
                        <a:t>Seoul</a:t>
                      </a:r>
                    </a:p>
                  </a:txBody>
                  <a:tcPr/>
                </a:tc>
                <a:tc>
                  <a:txBody>
                    <a:bodyPr/>
                    <a:lstStyle/>
                    <a:p>
                      <a:endParaRPr lang="en-US" sz="1400" dirty="0"/>
                    </a:p>
                  </a:txBody>
                  <a:tcPr/>
                </a:tc>
                <a:tc>
                  <a:txBody>
                    <a:bodyPr/>
                    <a:lstStyle/>
                    <a:p>
                      <a:r>
                        <a:rPr lang="en-US" sz="1400" dirty="0"/>
                        <a:t>Korea</a:t>
                      </a:r>
                    </a:p>
                  </a:txBody>
                  <a:tcPr/>
                </a:tc>
                <a:extLst>
                  <a:ext uri="{0D108BD9-81ED-4DB2-BD59-A6C34878D82A}">
                    <a16:rowId xmlns:a16="http://schemas.microsoft.com/office/drawing/2014/main" val="10002"/>
                  </a:ext>
                </a:extLst>
              </a:tr>
              <a:tr h="326699">
                <a:tc>
                  <a:txBody>
                    <a:bodyPr/>
                    <a:lstStyle/>
                    <a:p>
                      <a:r>
                        <a:rPr lang="en-US" sz="1400" dirty="0"/>
                        <a:t>5</a:t>
                      </a:r>
                    </a:p>
                  </a:txBody>
                  <a:tcPr/>
                </a:tc>
                <a:tc>
                  <a:txBody>
                    <a:bodyPr/>
                    <a:lstStyle/>
                    <a:p>
                      <a:r>
                        <a:rPr lang="en-US" sz="1400" dirty="0"/>
                        <a:t>Richmond</a:t>
                      </a:r>
                    </a:p>
                  </a:txBody>
                  <a:tcPr/>
                </a:tc>
                <a:tc>
                  <a:txBody>
                    <a:bodyPr/>
                    <a:lstStyle/>
                    <a:p>
                      <a:r>
                        <a:rPr lang="en-US" sz="1400" dirty="0"/>
                        <a:t>Virginia</a:t>
                      </a:r>
                    </a:p>
                  </a:txBody>
                  <a:tcPr/>
                </a:tc>
                <a:tc>
                  <a:txBody>
                    <a:bodyPr/>
                    <a:lstStyle/>
                    <a:p>
                      <a:r>
                        <a:rPr lang="en-US" sz="1400" dirty="0"/>
                        <a:t>USA</a:t>
                      </a:r>
                    </a:p>
                  </a:txBody>
                  <a:tcPr/>
                </a:tc>
                <a:extLst>
                  <a:ext uri="{0D108BD9-81ED-4DB2-BD59-A6C34878D82A}">
                    <a16:rowId xmlns:a16="http://schemas.microsoft.com/office/drawing/2014/main" val="10003"/>
                  </a:ext>
                </a:extLst>
              </a:tr>
            </a:tbl>
          </a:graphicData>
        </a:graphic>
      </p:graphicFrame>
      <p:graphicFrame>
        <p:nvGraphicFramePr>
          <p:cNvPr id="88" name="Table 87"/>
          <p:cNvGraphicFramePr>
            <a:graphicFrameLocks noGrp="1"/>
          </p:cNvGraphicFramePr>
          <p:nvPr/>
        </p:nvGraphicFramePr>
        <p:xfrm>
          <a:off x="3829533" y="3467357"/>
          <a:ext cx="3499311" cy="1296240"/>
        </p:xfrm>
        <a:graphic>
          <a:graphicData uri="http://schemas.openxmlformats.org/drawingml/2006/table">
            <a:tbl>
              <a:tblPr firstRow="1" bandRow="1">
                <a:tableStyleId>{93296810-A885-4BE3-A3E7-6D5BEEA58F35}</a:tableStyleId>
              </a:tblPr>
              <a:tblGrid>
                <a:gridCol w="592908">
                  <a:extLst>
                    <a:ext uri="{9D8B030D-6E8A-4147-A177-3AD203B41FA5}">
                      <a16:colId xmlns:a16="http://schemas.microsoft.com/office/drawing/2014/main" val="20000"/>
                    </a:ext>
                  </a:extLst>
                </a:gridCol>
                <a:gridCol w="1045335">
                  <a:extLst>
                    <a:ext uri="{9D8B030D-6E8A-4147-A177-3AD203B41FA5}">
                      <a16:colId xmlns:a16="http://schemas.microsoft.com/office/drawing/2014/main" val="20001"/>
                    </a:ext>
                  </a:extLst>
                </a:gridCol>
                <a:gridCol w="1102855">
                  <a:extLst>
                    <a:ext uri="{9D8B030D-6E8A-4147-A177-3AD203B41FA5}">
                      <a16:colId xmlns:a16="http://schemas.microsoft.com/office/drawing/2014/main" val="20002"/>
                    </a:ext>
                  </a:extLst>
                </a:gridCol>
                <a:gridCol w="758213">
                  <a:extLst>
                    <a:ext uri="{9D8B030D-6E8A-4147-A177-3AD203B41FA5}">
                      <a16:colId xmlns:a16="http://schemas.microsoft.com/office/drawing/2014/main" val="20003"/>
                    </a:ext>
                  </a:extLst>
                </a:gridCol>
              </a:tblGrid>
              <a:tr h="324060">
                <a:tc>
                  <a:txBody>
                    <a:bodyPr/>
                    <a:lstStyle/>
                    <a:p>
                      <a:r>
                        <a:rPr lang="en-US" sz="1400" dirty="0" err="1"/>
                        <a:t>pid</a:t>
                      </a:r>
                      <a:endParaRPr lang="en-US" sz="1400" dirty="0"/>
                    </a:p>
                  </a:txBody>
                  <a:tcPr/>
                </a:tc>
                <a:tc>
                  <a:txBody>
                    <a:bodyPr/>
                    <a:lstStyle/>
                    <a:p>
                      <a:r>
                        <a:rPr lang="en-US" sz="1400" dirty="0" err="1"/>
                        <a:t>pname</a:t>
                      </a:r>
                      <a:endParaRPr lang="en-US" sz="1400" dirty="0"/>
                    </a:p>
                  </a:txBody>
                  <a:tcPr/>
                </a:tc>
                <a:tc>
                  <a:txBody>
                    <a:bodyPr/>
                    <a:lstStyle/>
                    <a:p>
                      <a:r>
                        <a:rPr lang="en-US" sz="1400" dirty="0"/>
                        <a:t>category</a:t>
                      </a:r>
                    </a:p>
                  </a:txBody>
                  <a:tcPr/>
                </a:tc>
                <a:tc>
                  <a:txBody>
                    <a:bodyPr/>
                    <a:lstStyle/>
                    <a:p>
                      <a:r>
                        <a:rPr lang="en-US" sz="1400" dirty="0"/>
                        <a:t>price</a:t>
                      </a:r>
                    </a:p>
                  </a:txBody>
                  <a:tcPr/>
                </a:tc>
                <a:extLst>
                  <a:ext uri="{0D108BD9-81ED-4DB2-BD59-A6C34878D82A}">
                    <a16:rowId xmlns:a16="http://schemas.microsoft.com/office/drawing/2014/main" val="10000"/>
                  </a:ext>
                </a:extLst>
              </a:tr>
              <a:tr h="324060">
                <a:tc>
                  <a:txBody>
                    <a:bodyPr/>
                    <a:lstStyle/>
                    <a:p>
                      <a:r>
                        <a:rPr lang="en-US" sz="1400" dirty="0"/>
                        <a:t>11</a:t>
                      </a:r>
                    </a:p>
                  </a:txBody>
                  <a:tcPr/>
                </a:tc>
                <a:tc>
                  <a:txBody>
                    <a:bodyPr/>
                    <a:lstStyle/>
                    <a:p>
                      <a:r>
                        <a:rPr lang="en-US" sz="1400" dirty="0"/>
                        <a:t>Corn </a:t>
                      </a:r>
                    </a:p>
                  </a:txBody>
                  <a:tcPr/>
                </a:tc>
                <a:tc>
                  <a:txBody>
                    <a:bodyPr/>
                    <a:lstStyle/>
                    <a:p>
                      <a:r>
                        <a:rPr lang="en-US" sz="1400" dirty="0"/>
                        <a:t>Food</a:t>
                      </a:r>
                    </a:p>
                  </a:txBody>
                  <a:tcPr/>
                </a:tc>
                <a:tc>
                  <a:txBody>
                    <a:bodyPr/>
                    <a:lstStyle/>
                    <a:p>
                      <a:r>
                        <a:rPr lang="en-US" sz="1400" dirty="0"/>
                        <a:t>25</a:t>
                      </a:r>
                    </a:p>
                  </a:txBody>
                  <a:tcPr/>
                </a:tc>
                <a:extLst>
                  <a:ext uri="{0D108BD9-81ED-4DB2-BD59-A6C34878D82A}">
                    <a16:rowId xmlns:a16="http://schemas.microsoft.com/office/drawing/2014/main" val="10001"/>
                  </a:ext>
                </a:extLst>
              </a:tr>
              <a:tr h="324060">
                <a:tc>
                  <a:txBody>
                    <a:bodyPr/>
                    <a:lstStyle/>
                    <a:p>
                      <a:r>
                        <a:rPr lang="en-US" sz="1400" dirty="0"/>
                        <a:t>12</a:t>
                      </a:r>
                    </a:p>
                  </a:txBody>
                  <a:tcPr/>
                </a:tc>
                <a:tc>
                  <a:txBody>
                    <a:bodyPr/>
                    <a:lstStyle/>
                    <a:p>
                      <a:r>
                        <a:rPr lang="en-US" sz="1400" dirty="0"/>
                        <a:t>Galaxy</a:t>
                      </a:r>
                      <a:r>
                        <a:rPr lang="en-US" sz="1400" baseline="0" dirty="0"/>
                        <a:t> 1</a:t>
                      </a:r>
                      <a:endParaRPr lang="en-US" sz="1400" dirty="0"/>
                    </a:p>
                  </a:txBody>
                  <a:tcPr/>
                </a:tc>
                <a:tc>
                  <a:txBody>
                    <a:bodyPr/>
                    <a:lstStyle/>
                    <a:p>
                      <a:r>
                        <a:rPr lang="en-US" sz="1400" dirty="0"/>
                        <a:t>Phones</a:t>
                      </a:r>
                    </a:p>
                  </a:txBody>
                  <a:tcPr/>
                </a:tc>
                <a:tc>
                  <a:txBody>
                    <a:bodyPr/>
                    <a:lstStyle/>
                    <a:p>
                      <a:r>
                        <a:rPr lang="en-US" sz="1400" dirty="0"/>
                        <a:t>18</a:t>
                      </a:r>
                    </a:p>
                  </a:txBody>
                  <a:tcPr/>
                </a:tc>
                <a:extLst>
                  <a:ext uri="{0D108BD9-81ED-4DB2-BD59-A6C34878D82A}">
                    <a16:rowId xmlns:a16="http://schemas.microsoft.com/office/drawing/2014/main" val="10002"/>
                  </a:ext>
                </a:extLst>
              </a:tr>
              <a:tr h="324060">
                <a:tc>
                  <a:txBody>
                    <a:bodyPr/>
                    <a:lstStyle/>
                    <a:p>
                      <a:r>
                        <a:rPr lang="en-US" sz="1400" dirty="0"/>
                        <a:t>13</a:t>
                      </a:r>
                    </a:p>
                  </a:txBody>
                  <a:tcPr/>
                </a:tc>
                <a:tc>
                  <a:txBody>
                    <a:bodyPr/>
                    <a:lstStyle/>
                    <a:p>
                      <a:r>
                        <a:rPr lang="en-US" sz="1400" dirty="0"/>
                        <a:t>Peanuts</a:t>
                      </a:r>
                    </a:p>
                  </a:txBody>
                  <a:tcPr/>
                </a:tc>
                <a:tc>
                  <a:txBody>
                    <a:bodyPr/>
                    <a:lstStyle/>
                    <a:p>
                      <a:r>
                        <a:rPr lang="en-US" sz="1400" dirty="0"/>
                        <a:t>Food</a:t>
                      </a:r>
                    </a:p>
                  </a:txBody>
                  <a:tcPr/>
                </a:tc>
                <a:tc>
                  <a:txBody>
                    <a:bodyPr/>
                    <a:lstStyle/>
                    <a:p>
                      <a:r>
                        <a:rPr lang="en-US" sz="1400" dirty="0"/>
                        <a:t>2</a:t>
                      </a:r>
                    </a:p>
                  </a:txBody>
                  <a:tcPr/>
                </a:tc>
                <a:extLst>
                  <a:ext uri="{0D108BD9-81ED-4DB2-BD59-A6C34878D82A}">
                    <a16:rowId xmlns:a16="http://schemas.microsoft.com/office/drawing/2014/main" val="10003"/>
                  </a:ext>
                </a:extLst>
              </a:tr>
            </a:tbl>
          </a:graphicData>
        </a:graphic>
      </p:graphicFrame>
      <p:graphicFrame>
        <p:nvGraphicFramePr>
          <p:cNvPr id="89" name="Table 88"/>
          <p:cNvGraphicFramePr>
            <a:graphicFrameLocks noGrp="1"/>
          </p:cNvGraphicFramePr>
          <p:nvPr/>
        </p:nvGraphicFramePr>
        <p:xfrm>
          <a:off x="3829533" y="5334277"/>
          <a:ext cx="3147183" cy="1306796"/>
        </p:xfrm>
        <a:graphic>
          <a:graphicData uri="http://schemas.openxmlformats.org/drawingml/2006/table">
            <a:tbl>
              <a:tblPr firstRow="1" bandRow="1">
                <a:tableStyleId>{93296810-A885-4BE3-A3E7-6D5BEEA58F35}</a:tableStyleId>
              </a:tblPr>
              <a:tblGrid>
                <a:gridCol w="1086898">
                  <a:extLst>
                    <a:ext uri="{9D8B030D-6E8A-4147-A177-3AD203B41FA5}">
                      <a16:colId xmlns:a16="http://schemas.microsoft.com/office/drawing/2014/main" val="20000"/>
                    </a:ext>
                  </a:extLst>
                </a:gridCol>
                <a:gridCol w="1123792">
                  <a:extLst>
                    <a:ext uri="{9D8B030D-6E8A-4147-A177-3AD203B41FA5}">
                      <a16:colId xmlns:a16="http://schemas.microsoft.com/office/drawing/2014/main" val="20001"/>
                    </a:ext>
                  </a:extLst>
                </a:gridCol>
                <a:gridCol w="936493">
                  <a:extLst>
                    <a:ext uri="{9D8B030D-6E8A-4147-A177-3AD203B41FA5}">
                      <a16:colId xmlns:a16="http://schemas.microsoft.com/office/drawing/2014/main" val="20002"/>
                    </a:ext>
                  </a:extLst>
                </a:gridCol>
              </a:tblGrid>
              <a:tr h="326699">
                <a:tc>
                  <a:txBody>
                    <a:bodyPr/>
                    <a:lstStyle/>
                    <a:p>
                      <a:r>
                        <a:rPr lang="en-US" sz="1400" dirty="0" err="1"/>
                        <a:t>timeid</a:t>
                      </a:r>
                      <a:endParaRPr lang="en-US" sz="1400" dirty="0"/>
                    </a:p>
                  </a:txBody>
                  <a:tcPr/>
                </a:tc>
                <a:tc>
                  <a:txBody>
                    <a:bodyPr/>
                    <a:lstStyle/>
                    <a:p>
                      <a:r>
                        <a:rPr lang="en-US" sz="1400" dirty="0"/>
                        <a:t>Date</a:t>
                      </a:r>
                    </a:p>
                  </a:txBody>
                  <a:tcPr/>
                </a:tc>
                <a:tc>
                  <a:txBody>
                    <a:bodyPr/>
                    <a:lstStyle/>
                    <a:p>
                      <a:r>
                        <a:rPr lang="en-US" sz="1400" dirty="0"/>
                        <a:t>Day</a:t>
                      </a:r>
                    </a:p>
                  </a:txBody>
                  <a:tcPr/>
                </a:tc>
                <a:extLst>
                  <a:ext uri="{0D108BD9-81ED-4DB2-BD59-A6C34878D82A}">
                    <a16:rowId xmlns:a16="http://schemas.microsoft.com/office/drawing/2014/main" val="10000"/>
                  </a:ext>
                </a:extLst>
              </a:tr>
              <a:tr h="326699">
                <a:tc>
                  <a:txBody>
                    <a:bodyPr/>
                    <a:lstStyle/>
                    <a:p>
                      <a:r>
                        <a:rPr lang="en-US" sz="1400" dirty="0"/>
                        <a:t>1</a:t>
                      </a:r>
                    </a:p>
                  </a:txBody>
                  <a:tcPr/>
                </a:tc>
                <a:tc>
                  <a:txBody>
                    <a:bodyPr/>
                    <a:lstStyle/>
                    <a:p>
                      <a:r>
                        <a:rPr lang="en-US" sz="1400" dirty="0"/>
                        <a:t>3/30/16</a:t>
                      </a:r>
                    </a:p>
                  </a:txBody>
                  <a:tcPr/>
                </a:tc>
                <a:tc>
                  <a:txBody>
                    <a:bodyPr/>
                    <a:lstStyle/>
                    <a:p>
                      <a:r>
                        <a:rPr lang="en-US" sz="1400" dirty="0"/>
                        <a:t>Wed.</a:t>
                      </a:r>
                    </a:p>
                  </a:txBody>
                  <a:tcPr/>
                </a:tc>
                <a:extLst>
                  <a:ext uri="{0D108BD9-81ED-4DB2-BD59-A6C34878D82A}">
                    <a16:rowId xmlns:a16="http://schemas.microsoft.com/office/drawing/2014/main" val="10001"/>
                  </a:ext>
                </a:extLst>
              </a:tr>
              <a:tr h="326699">
                <a:tc>
                  <a:txBody>
                    <a:bodyPr/>
                    <a:lstStyle/>
                    <a:p>
                      <a:r>
                        <a:rPr lang="en-US" sz="1400" dirty="0"/>
                        <a:t>2</a:t>
                      </a:r>
                    </a:p>
                  </a:txBody>
                  <a:tcPr/>
                </a:tc>
                <a:tc>
                  <a:txBody>
                    <a:bodyPr/>
                    <a:lstStyle/>
                    <a:p>
                      <a:r>
                        <a:rPr lang="en-US" sz="1400" dirty="0"/>
                        <a:t>3/31/16</a:t>
                      </a:r>
                    </a:p>
                  </a:txBody>
                  <a:tcPr/>
                </a:tc>
                <a:tc>
                  <a:txBody>
                    <a:bodyPr/>
                    <a:lstStyle/>
                    <a:p>
                      <a:r>
                        <a:rPr lang="en-US" sz="1400" dirty="0"/>
                        <a:t>Thu.</a:t>
                      </a:r>
                    </a:p>
                  </a:txBody>
                  <a:tcPr/>
                </a:tc>
                <a:extLst>
                  <a:ext uri="{0D108BD9-81ED-4DB2-BD59-A6C34878D82A}">
                    <a16:rowId xmlns:a16="http://schemas.microsoft.com/office/drawing/2014/main" val="10002"/>
                  </a:ext>
                </a:extLst>
              </a:tr>
              <a:tr h="326699">
                <a:tc>
                  <a:txBody>
                    <a:bodyPr/>
                    <a:lstStyle/>
                    <a:p>
                      <a:r>
                        <a:rPr lang="en-US" sz="1400" dirty="0"/>
                        <a:t>3</a:t>
                      </a:r>
                    </a:p>
                  </a:txBody>
                  <a:tcPr/>
                </a:tc>
                <a:tc>
                  <a:txBody>
                    <a:bodyPr/>
                    <a:lstStyle/>
                    <a:p>
                      <a:r>
                        <a:rPr lang="en-US" sz="1400" dirty="0"/>
                        <a:t>4/1/16</a:t>
                      </a:r>
                    </a:p>
                  </a:txBody>
                  <a:tcPr/>
                </a:tc>
                <a:tc>
                  <a:txBody>
                    <a:bodyPr/>
                    <a:lstStyle/>
                    <a:p>
                      <a:r>
                        <a:rPr lang="en-US" sz="1400" dirty="0"/>
                        <a:t>Fri.</a:t>
                      </a:r>
                    </a:p>
                  </a:txBody>
                  <a:tcPr/>
                </a:tc>
                <a:extLst>
                  <a:ext uri="{0D108BD9-81ED-4DB2-BD59-A6C34878D82A}">
                    <a16:rowId xmlns:a16="http://schemas.microsoft.com/office/drawing/2014/main" val="10003"/>
                  </a:ext>
                </a:extLst>
              </a:tr>
            </a:tbl>
          </a:graphicData>
        </a:graphic>
      </p:graphicFrame>
      <p:sp>
        <p:nvSpPr>
          <p:cNvPr id="90" name="TextBox 89"/>
          <p:cNvSpPr txBox="1"/>
          <p:nvPr/>
        </p:nvSpPr>
        <p:spPr>
          <a:xfrm>
            <a:off x="3829533" y="1248616"/>
            <a:ext cx="3502778" cy="461665"/>
          </a:xfrm>
          <a:prstGeom prst="rect">
            <a:avLst/>
          </a:prstGeom>
          <a:noFill/>
        </p:spPr>
        <p:txBody>
          <a:bodyPr wrap="square" rtlCol="0">
            <a:spAutoFit/>
          </a:bodyPr>
          <a:lstStyle/>
          <a:p>
            <a:r>
              <a:rPr lang="en-US" sz="2400" dirty="0"/>
              <a:t>Locations</a:t>
            </a:r>
            <a:endParaRPr lang="en-US" sz="2400" b="1" dirty="0"/>
          </a:p>
        </p:txBody>
      </p:sp>
      <p:sp>
        <p:nvSpPr>
          <p:cNvPr id="91" name="TextBox 90"/>
          <p:cNvSpPr txBox="1"/>
          <p:nvPr/>
        </p:nvSpPr>
        <p:spPr>
          <a:xfrm>
            <a:off x="3829533" y="3037484"/>
            <a:ext cx="2888225" cy="461665"/>
          </a:xfrm>
          <a:prstGeom prst="rect">
            <a:avLst/>
          </a:prstGeom>
          <a:noFill/>
        </p:spPr>
        <p:txBody>
          <a:bodyPr wrap="square" rtlCol="0">
            <a:spAutoFit/>
          </a:bodyPr>
          <a:lstStyle/>
          <a:p>
            <a:r>
              <a:rPr lang="en-US" sz="2400"/>
              <a:t>Products</a:t>
            </a:r>
            <a:endParaRPr lang="en-US" sz="2400" b="1" dirty="0"/>
          </a:p>
        </p:txBody>
      </p:sp>
      <p:sp>
        <p:nvSpPr>
          <p:cNvPr id="92" name="TextBox 91"/>
          <p:cNvSpPr txBox="1"/>
          <p:nvPr/>
        </p:nvSpPr>
        <p:spPr>
          <a:xfrm>
            <a:off x="3829533" y="4911721"/>
            <a:ext cx="2373716" cy="461665"/>
          </a:xfrm>
          <a:prstGeom prst="rect">
            <a:avLst/>
          </a:prstGeom>
          <a:noFill/>
        </p:spPr>
        <p:txBody>
          <a:bodyPr wrap="square" rtlCol="0">
            <a:spAutoFit/>
          </a:bodyPr>
          <a:lstStyle/>
          <a:p>
            <a:r>
              <a:rPr lang="en-US" sz="2400"/>
              <a:t>Time</a:t>
            </a:r>
            <a:endParaRPr lang="en-US" sz="2400" b="1" dirty="0"/>
          </a:p>
        </p:txBody>
      </p:sp>
      <p:sp>
        <p:nvSpPr>
          <p:cNvPr id="93" name="Rectangle 92"/>
          <p:cNvSpPr/>
          <p:nvPr/>
        </p:nvSpPr>
        <p:spPr>
          <a:xfrm>
            <a:off x="8175845" y="1586701"/>
            <a:ext cx="2369559" cy="1077218"/>
          </a:xfrm>
          <a:prstGeom prst="rect">
            <a:avLst/>
          </a:prstGeom>
        </p:spPr>
        <p:txBody>
          <a:bodyPr wrap="none">
            <a:spAutoFit/>
          </a:bodyPr>
          <a:lstStyle/>
          <a:p>
            <a:pPr lvl="0"/>
            <a:r>
              <a:rPr lang="en-US" sz="3200" b="1" dirty="0">
                <a:solidFill>
                  <a:schemeClr val="accent6">
                    <a:lumMod val="75000"/>
                  </a:schemeClr>
                </a:solidFill>
              </a:rPr>
              <a:t>Dimension </a:t>
            </a:r>
          </a:p>
          <a:p>
            <a:pPr lvl="0"/>
            <a:r>
              <a:rPr lang="en-US" sz="3200" b="1" dirty="0">
                <a:solidFill>
                  <a:schemeClr val="accent6">
                    <a:lumMod val="75000"/>
                  </a:schemeClr>
                </a:solidFill>
              </a:rPr>
              <a:t>Tables</a:t>
            </a:r>
          </a:p>
        </p:txBody>
      </p:sp>
      <p:sp>
        <p:nvSpPr>
          <p:cNvPr id="5" name="Content Placeholder 4">
            <a:extLst>
              <a:ext uri="{FF2B5EF4-FFF2-40B4-BE49-F238E27FC236}">
                <a16:creationId xmlns:a16="http://schemas.microsoft.com/office/drawing/2014/main" id="{C531E9FC-DFE2-A944-A603-43DBF00D6DA4}"/>
              </a:ext>
            </a:extLst>
          </p:cNvPr>
          <p:cNvSpPr>
            <a:spLocks noGrp="1"/>
          </p:cNvSpPr>
          <p:nvPr>
            <p:ph idx="1"/>
          </p:nvPr>
        </p:nvSpPr>
        <p:spPr>
          <a:xfrm>
            <a:off x="7647995" y="3224275"/>
            <a:ext cx="4301957" cy="2952689"/>
          </a:xfrm>
        </p:spPr>
        <p:txBody>
          <a:bodyPr>
            <a:normAutofit/>
          </a:bodyPr>
          <a:lstStyle/>
          <a:p>
            <a:r>
              <a:rPr lang="en-US" sz="2000" dirty="0"/>
              <a:t>Dimension tables contain </a:t>
            </a:r>
            <a:r>
              <a:rPr lang="en-US" sz="2000" b="1" dirty="0"/>
              <a:t>feature information</a:t>
            </a:r>
          </a:p>
          <a:p>
            <a:pPr marL="14287" indent="0">
              <a:buNone/>
            </a:pPr>
            <a:r>
              <a:rPr lang="en-US" sz="2400" b="1" dirty="0"/>
              <a:t>Idea:</a:t>
            </a:r>
            <a:r>
              <a:rPr lang="en-US" sz="2400" dirty="0"/>
              <a:t> Compute/store feature transformations for dimension tables? </a:t>
            </a:r>
          </a:p>
        </p:txBody>
      </p:sp>
    </p:spTree>
    <p:extLst>
      <p:ext uri="{BB962C8B-B14F-4D97-AF65-F5344CB8AC3E}">
        <p14:creationId xmlns:p14="http://schemas.microsoft.com/office/powerpoint/2010/main" val="299509294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 up of a map&#10;&#10;Description automatically generated">
            <a:extLst>
              <a:ext uri="{FF2B5EF4-FFF2-40B4-BE49-F238E27FC236}">
                <a16:creationId xmlns:a16="http://schemas.microsoft.com/office/drawing/2014/main" id="{25ACA65E-8EF2-4C4F-8777-EA1C225A7A6B}"/>
              </a:ext>
            </a:extLst>
          </p:cNvPr>
          <p:cNvPicPr>
            <a:picLocks noChangeAspect="1"/>
          </p:cNvPicPr>
          <p:nvPr/>
        </p:nvPicPr>
        <p:blipFill rotWithShape="1">
          <a:blip r:embed="rId3"/>
          <a:srcRect r="39997"/>
          <a:stretch/>
        </p:blipFill>
        <p:spPr>
          <a:xfrm>
            <a:off x="7462284" y="2997535"/>
            <a:ext cx="4430509" cy="3794105"/>
          </a:xfrm>
          <a:prstGeom prst="rect">
            <a:avLst/>
          </a:prstGeom>
        </p:spPr>
      </p:pic>
      <p:pic>
        <p:nvPicPr>
          <p:cNvPr id="12" name="Picture 11" descr="A close up of a map&#10;&#10;Description automatically generated">
            <a:extLst>
              <a:ext uri="{FF2B5EF4-FFF2-40B4-BE49-F238E27FC236}">
                <a16:creationId xmlns:a16="http://schemas.microsoft.com/office/drawing/2014/main" id="{FFEA8FE9-3C47-344F-8CB3-5C63ACE8A006}"/>
              </a:ext>
            </a:extLst>
          </p:cNvPr>
          <p:cNvPicPr>
            <a:picLocks noChangeAspect="1"/>
          </p:cNvPicPr>
          <p:nvPr/>
        </p:nvPicPr>
        <p:blipFill rotWithShape="1">
          <a:blip r:embed="rId3"/>
          <a:srcRect l="60003" b="30857"/>
          <a:stretch/>
        </p:blipFill>
        <p:spPr>
          <a:xfrm>
            <a:off x="9852210" y="1148996"/>
            <a:ext cx="2263588" cy="2010693"/>
          </a:xfrm>
          <a:prstGeom prst="rect">
            <a:avLst/>
          </a:prstGeom>
        </p:spPr>
      </p:pic>
      <p:sp>
        <p:nvSpPr>
          <p:cNvPr id="2" name="Title 1">
            <a:extLst>
              <a:ext uri="{FF2B5EF4-FFF2-40B4-BE49-F238E27FC236}">
                <a16:creationId xmlns:a16="http://schemas.microsoft.com/office/drawing/2014/main" id="{12D98DD9-9976-8340-9829-FA63BFCB64EB}"/>
              </a:ext>
            </a:extLst>
          </p:cNvPr>
          <p:cNvSpPr>
            <a:spLocks noGrp="1"/>
          </p:cNvSpPr>
          <p:nvPr>
            <p:ph type="title"/>
          </p:nvPr>
        </p:nvSpPr>
        <p:spPr>
          <a:xfrm>
            <a:off x="299207" y="0"/>
            <a:ext cx="10801350" cy="1325563"/>
          </a:xfrm>
        </p:spPr>
        <p:txBody>
          <a:bodyPr/>
          <a:lstStyle/>
          <a:p>
            <a:r>
              <a:rPr lang="en-US" dirty="0"/>
              <a:t>Factorize Algorithm</a:t>
            </a:r>
          </a:p>
        </p:txBody>
      </p:sp>
      <p:sp>
        <p:nvSpPr>
          <p:cNvPr id="3" name="Content Placeholder 2">
            <a:extLst>
              <a:ext uri="{FF2B5EF4-FFF2-40B4-BE49-F238E27FC236}">
                <a16:creationId xmlns:a16="http://schemas.microsoft.com/office/drawing/2014/main" id="{9FE74F80-5243-A54D-8F41-810B97096D7F}"/>
              </a:ext>
            </a:extLst>
          </p:cNvPr>
          <p:cNvSpPr>
            <a:spLocks noGrp="1"/>
          </p:cNvSpPr>
          <p:nvPr>
            <p:ph idx="1"/>
          </p:nvPr>
        </p:nvSpPr>
        <p:spPr>
          <a:xfrm>
            <a:off x="299206" y="1324350"/>
            <a:ext cx="7136240" cy="5237815"/>
          </a:xfrm>
        </p:spPr>
        <p:txBody>
          <a:bodyPr>
            <a:normAutofit/>
          </a:bodyPr>
          <a:lstStyle/>
          <a:p>
            <a:r>
              <a:rPr lang="en-US" dirty="0"/>
              <a:t>Compute </a:t>
            </a:r>
            <a:r>
              <a:rPr lang="en-US" b="1" dirty="0"/>
              <a:t>partial inner products</a:t>
            </a:r>
            <a:r>
              <a:rPr lang="en-US" dirty="0"/>
              <a:t> with features in </a:t>
            </a:r>
            <a:r>
              <a:rPr lang="en-US" b="1" dirty="0"/>
              <a:t>R</a:t>
            </a:r>
            <a:r>
              <a:rPr lang="en-US" dirty="0"/>
              <a:t> </a:t>
            </a:r>
            <a:r>
              <a:rPr lang="en-US" dirty="0">
                <a:sym typeface="Wingdings" pitchFamily="2" charset="2"/>
              </a:rPr>
              <a:t> </a:t>
            </a:r>
            <a:r>
              <a:rPr lang="en-US" b="1" dirty="0">
                <a:sym typeface="Wingdings" pitchFamily="2" charset="2"/>
              </a:rPr>
              <a:t>HR</a:t>
            </a:r>
          </a:p>
          <a:p>
            <a:r>
              <a:rPr lang="en-US" dirty="0">
                <a:sym typeface="Wingdings" pitchFamily="2" charset="2"/>
              </a:rPr>
              <a:t>Join </a:t>
            </a:r>
            <a:r>
              <a:rPr lang="en-US" b="1" dirty="0">
                <a:sym typeface="Wingdings" pitchFamily="2" charset="2"/>
              </a:rPr>
              <a:t>HR</a:t>
            </a:r>
            <a:r>
              <a:rPr lang="en-US" dirty="0">
                <a:sym typeface="Wingdings" pitchFamily="2" charset="2"/>
              </a:rPr>
              <a:t> with </a:t>
            </a:r>
            <a:r>
              <a:rPr lang="en-US" b="1" dirty="0">
                <a:sym typeface="Wingdings" pitchFamily="2" charset="2"/>
              </a:rPr>
              <a:t>S</a:t>
            </a:r>
          </a:p>
          <a:p>
            <a:pPr lvl="1"/>
            <a:r>
              <a:rPr lang="en-US" dirty="0">
                <a:sym typeface="Wingdings" pitchFamily="2" charset="2"/>
              </a:rPr>
              <a:t>Finish computing inner products</a:t>
            </a:r>
          </a:p>
          <a:p>
            <a:pPr lvl="1"/>
            <a:r>
              <a:rPr lang="en-US" dirty="0">
                <a:sym typeface="Wingdings" pitchFamily="2" charset="2"/>
              </a:rPr>
              <a:t>Aggregate sum of loss </a:t>
            </a:r>
            <a:r>
              <a:rPr lang="en-US" b="1" dirty="0">
                <a:sym typeface="Wingdings" pitchFamily="2" charset="2"/>
              </a:rPr>
              <a:t>F</a:t>
            </a:r>
          </a:p>
          <a:p>
            <a:pPr lvl="1"/>
            <a:r>
              <a:rPr lang="en-US" dirty="0">
                <a:sym typeface="Wingdings" pitchFamily="2" charset="2"/>
              </a:rPr>
              <a:t>Aggregate gradient of loss for </a:t>
            </a:r>
            <a:r>
              <a:rPr lang="en-US" b="1" dirty="0">
                <a:sym typeface="Wingdings" pitchFamily="2" charset="2"/>
              </a:rPr>
              <a:t>S weights</a:t>
            </a:r>
          </a:p>
          <a:p>
            <a:r>
              <a:rPr lang="en-US" dirty="0">
                <a:sym typeface="Wingdings" pitchFamily="2" charset="2"/>
              </a:rPr>
              <a:t>Group join result on </a:t>
            </a:r>
            <a:r>
              <a:rPr lang="en-US" b="1" dirty="0">
                <a:sym typeface="Wingdings" pitchFamily="2" charset="2"/>
              </a:rPr>
              <a:t>RID</a:t>
            </a:r>
            <a:r>
              <a:rPr lang="en-US" dirty="0">
                <a:sym typeface="Wingdings" pitchFamily="2" charset="2"/>
              </a:rPr>
              <a:t> (foreign key)</a:t>
            </a:r>
          </a:p>
          <a:p>
            <a:pPr lvl="1"/>
            <a:r>
              <a:rPr lang="en-US" dirty="0">
                <a:sym typeface="Wingdings" pitchFamily="2" charset="2"/>
              </a:rPr>
              <a:t>Aggregate gradients on </a:t>
            </a:r>
            <a:r>
              <a:rPr lang="en-US" b="1" dirty="0">
                <a:sym typeface="Wingdings" pitchFamily="2" charset="2"/>
              </a:rPr>
              <a:t>S</a:t>
            </a:r>
          </a:p>
          <a:p>
            <a:r>
              <a:rPr lang="en-US" dirty="0">
                <a:sym typeface="Wingdings" pitchFamily="2" charset="2"/>
              </a:rPr>
              <a:t>Join aggregated gradients with </a:t>
            </a:r>
            <a:r>
              <a:rPr lang="en-US" b="1" dirty="0">
                <a:sym typeface="Wingdings" pitchFamily="2" charset="2"/>
              </a:rPr>
              <a:t>R</a:t>
            </a:r>
          </a:p>
          <a:p>
            <a:pPr lvl="1"/>
            <a:r>
              <a:rPr lang="en-US" dirty="0">
                <a:sym typeface="Wingdings" pitchFamily="2" charset="2"/>
              </a:rPr>
              <a:t>Aggregate gradient of loss for </a:t>
            </a:r>
            <a:r>
              <a:rPr lang="en-US" b="1" dirty="0">
                <a:sym typeface="Wingdings" pitchFamily="2" charset="2"/>
              </a:rPr>
              <a:t>R weights</a:t>
            </a:r>
            <a:endParaRPr lang="en-US" b="1" dirty="0"/>
          </a:p>
        </p:txBody>
      </p:sp>
      <p:graphicFrame>
        <p:nvGraphicFramePr>
          <p:cNvPr id="4" name="Table 3">
            <a:extLst>
              <a:ext uri="{FF2B5EF4-FFF2-40B4-BE49-F238E27FC236}">
                <a16:creationId xmlns:a16="http://schemas.microsoft.com/office/drawing/2014/main" id="{C8918162-8EDF-9046-B586-27727CE47928}"/>
              </a:ext>
            </a:extLst>
          </p:cNvPr>
          <p:cNvGraphicFramePr>
            <a:graphicFrameLocks noGrp="1"/>
          </p:cNvGraphicFramePr>
          <p:nvPr>
            <p:extLst>
              <p:ext uri="{D42A27DB-BD31-4B8C-83A1-F6EECF244321}">
                <p14:modId xmlns:p14="http://schemas.microsoft.com/office/powerpoint/2010/main" val="1834578222"/>
              </p:ext>
            </p:extLst>
          </p:nvPr>
        </p:nvGraphicFramePr>
        <p:xfrm>
          <a:off x="7745506" y="320674"/>
          <a:ext cx="1945340" cy="2011680"/>
        </p:xfrm>
        <a:graphic>
          <a:graphicData uri="http://schemas.openxmlformats.org/drawingml/2006/table">
            <a:tbl>
              <a:tblPr firstRow="1" bandRow="1">
                <a:tableStyleId>{5C22544A-7EE6-4342-B048-85BDC9FD1C3A}</a:tableStyleId>
              </a:tblPr>
              <a:tblGrid>
                <a:gridCol w="555812">
                  <a:extLst>
                    <a:ext uri="{9D8B030D-6E8A-4147-A177-3AD203B41FA5}">
                      <a16:colId xmlns:a16="http://schemas.microsoft.com/office/drawing/2014/main" val="3397713672"/>
                    </a:ext>
                  </a:extLst>
                </a:gridCol>
                <a:gridCol w="322729">
                  <a:extLst>
                    <a:ext uri="{9D8B030D-6E8A-4147-A177-3AD203B41FA5}">
                      <a16:colId xmlns:a16="http://schemas.microsoft.com/office/drawing/2014/main" val="3514011033"/>
                    </a:ext>
                  </a:extLst>
                </a:gridCol>
                <a:gridCol w="457200">
                  <a:extLst>
                    <a:ext uri="{9D8B030D-6E8A-4147-A177-3AD203B41FA5}">
                      <a16:colId xmlns:a16="http://schemas.microsoft.com/office/drawing/2014/main" val="1322960849"/>
                    </a:ext>
                  </a:extLst>
                </a:gridCol>
                <a:gridCol w="609599">
                  <a:extLst>
                    <a:ext uri="{9D8B030D-6E8A-4147-A177-3AD203B41FA5}">
                      <a16:colId xmlns:a16="http://schemas.microsoft.com/office/drawing/2014/main" val="372531516"/>
                    </a:ext>
                  </a:extLst>
                </a:gridCol>
              </a:tblGrid>
              <a:tr h="324277">
                <a:tc>
                  <a:txBody>
                    <a:bodyPr/>
                    <a:lstStyle/>
                    <a:p>
                      <a:r>
                        <a:rPr lang="en-US" sz="1600" dirty="0"/>
                        <a:t>SID</a:t>
                      </a:r>
                    </a:p>
                  </a:txBody>
                  <a:tcPr/>
                </a:tc>
                <a:tc>
                  <a:txBody>
                    <a:bodyPr/>
                    <a:lstStyle/>
                    <a:p>
                      <a:r>
                        <a:rPr lang="en-US" sz="1600" dirty="0"/>
                        <a:t>Y</a:t>
                      </a:r>
                    </a:p>
                  </a:txBody>
                  <a:tcPr/>
                </a:tc>
                <a:tc>
                  <a:txBody>
                    <a:bodyPr/>
                    <a:lstStyle/>
                    <a:p>
                      <a:r>
                        <a:rPr lang="en-US" sz="1600" dirty="0"/>
                        <a:t>X</a:t>
                      </a:r>
                      <a:r>
                        <a:rPr lang="en-US" sz="1600" baseline="-25000" dirty="0"/>
                        <a:t>S</a:t>
                      </a:r>
                    </a:p>
                  </a:txBody>
                  <a:tcPr/>
                </a:tc>
                <a:tc>
                  <a:txBody>
                    <a:bodyPr/>
                    <a:lstStyle/>
                    <a:p>
                      <a:r>
                        <a:rPr lang="en-US" sz="1600" dirty="0"/>
                        <a:t>RID</a:t>
                      </a:r>
                    </a:p>
                  </a:txBody>
                  <a:tcPr/>
                </a:tc>
                <a:extLst>
                  <a:ext uri="{0D108BD9-81ED-4DB2-BD59-A6C34878D82A}">
                    <a16:rowId xmlns:a16="http://schemas.microsoft.com/office/drawing/2014/main" val="1780509420"/>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1761889095"/>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1521432714"/>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2127830514"/>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4268445778"/>
                  </a:ext>
                </a:extLst>
              </a:tr>
              <a:tr h="324277">
                <a:tc>
                  <a:txBody>
                    <a:bodyPr/>
                    <a:lstStyle/>
                    <a:p>
                      <a:endParaRPr lang="en-US" sz="1600" dirty="0"/>
                    </a:p>
                  </a:txBody>
                  <a:tcPr/>
                </a:tc>
                <a:tc>
                  <a:txBody>
                    <a:bodyPr/>
                    <a:lstStyle/>
                    <a:p>
                      <a:endParaRPr lang="en-US" sz="1600" dirty="0"/>
                    </a:p>
                  </a:txBody>
                  <a:tcPr/>
                </a:tc>
                <a:tc>
                  <a:txBody>
                    <a:bodyPr/>
                    <a:lstStyle/>
                    <a:p>
                      <a:endParaRPr lang="en-US" sz="1600"/>
                    </a:p>
                  </a:txBody>
                  <a:tcPr/>
                </a:tc>
                <a:tc>
                  <a:txBody>
                    <a:bodyPr/>
                    <a:lstStyle/>
                    <a:p>
                      <a:endParaRPr lang="en-US" sz="1600" dirty="0"/>
                    </a:p>
                  </a:txBody>
                  <a:tcPr/>
                </a:tc>
                <a:extLst>
                  <a:ext uri="{0D108BD9-81ED-4DB2-BD59-A6C34878D82A}">
                    <a16:rowId xmlns:a16="http://schemas.microsoft.com/office/drawing/2014/main" val="3184792302"/>
                  </a:ext>
                </a:extLst>
              </a:tr>
            </a:tbl>
          </a:graphicData>
        </a:graphic>
      </p:graphicFrame>
      <p:graphicFrame>
        <p:nvGraphicFramePr>
          <p:cNvPr id="5" name="Table 4">
            <a:extLst>
              <a:ext uri="{FF2B5EF4-FFF2-40B4-BE49-F238E27FC236}">
                <a16:creationId xmlns:a16="http://schemas.microsoft.com/office/drawing/2014/main" id="{06BC183E-9D3F-054C-BF5D-A8C04400F8C3}"/>
              </a:ext>
            </a:extLst>
          </p:cNvPr>
          <p:cNvGraphicFramePr>
            <a:graphicFrameLocks noGrp="1"/>
          </p:cNvGraphicFramePr>
          <p:nvPr>
            <p:extLst>
              <p:ext uri="{D42A27DB-BD31-4B8C-83A1-F6EECF244321}">
                <p14:modId xmlns:p14="http://schemas.microsoft.com/office/powerpoint/2010/main" val="2433383670"/>
              </p:ext>
            </p:extLst>
          </p:nvPr>
        </p:nvGraphicFramePr>
        <p:xfrm>
          <a:off x="10157385" y="329921"/>
          <a:ext cx="1335368" cy="994428"/>
        </p:xfrm>
        <a:graphic>
          <a:graphicData uri="http://schemas.openxmlformats.org/drawingml/2006/table">
            <a:tbl>
              <a:tblPr firstRow="1" bandRow="1">
                <a:tableStyleId>{93296810-A885-4BE3-A3E7-6D5BEEA58F35}</a:tableStyleId>
              </a:tblPr>
              <a:tblGrid>
                <a:gridCol w="667684">
                  <a:extLst>
                    <a:ext uri="{9D8B030D-6E8A-4147-A177-3AD203B41FA5}">
                      <a16:colId xmlns:a16="http://schemas.microsoft.com/office/drawing/2014/main" val="43012240"/>
                    </a:ext>
                  </a:extLst>
                </a:gridCol>
                <a:gridCol w="667684">
                  <a:extLst>
                    <a:ext uri="{9D8B030D-6E8A-4147-A177-3AD203B41FA5}">
                      <a16:colId xmlns:a16="http://schemas.microsoft.com/office/drawing/2014/main" val="2545074453"/>
                    </a:ext>
                  </a:extLst>
                </a:gridCol>
              </a:tblGrid>
              <a:tr h="331476">
                <a:tc>
                  <a:txBody>
                    <a:bodyPr/>
                    <a:lstStyle/>
                    <a:p>
                      <a:r>
                        <a:rPr lang="en-US" sz="1400" dirty="0"/>
                        <a:t>RID</a:t>
                      </a:r>
                    </a:p>
                  </a:txBody>
                  <a:tcPr/>
                </a:tc>
                <a:tc>
                  <a:txBody>
                    <a:bodyPr/>
                    <a:lstStyle/>
                    <a:p>
                      <a:r>
                        <a:rPr lang="en-US" sz="1400" dirty="0"/>
                        <a:t>X</a:t>
                      </a:r>
                      <a:r>
                        <a:rPr lang="en-US" sz="1400" baseline="-25000" dirty="0"/>
                        <a:t>R</a:t>
                      </a:r>
                    </a:p>
                  </a:txBody>
                  <a:tcPr/>
                </a:tc>
                <a:extLst>
                  <a:ext uri="{0D108BD9-81ED-4DB2-BD59-A6C34878D82A}">
                    <a16:rowId xmlns:a16="http://schemas.microsoft.com/office/drawing/2014/main" val="389574501"/>
                  </a:ext>
                </a:extLst>
              </a:tr>
              <a:tr h="331476">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920951682"/>
                  </a:ext>
                </a:extLst>
              </a:tr>
              <a:tr h="331476">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165106565"/>
                  </a:ext>
                </a:extLst>
              </a:tr>
            </a:tbl>
          </a:graphicData>
        </a:graphic>
      </p:graphicFrame>
      <p:cxnSp>
        <p:nvCxnSpPr>
          <p:cNvPr id="7" name="Elbow Connector 6">
            <a:extLst>
              <a:ext uri="{FF2B5EF4-FFF2-40B4-BE49-F238E27FC236}">
                <a16:creationId xmlns:a16="http://schemas.microsoft.com/office/drawing/2014/main" id="{84AB6AE3-E467-AD4E-B091-5FC685029F29}"/>
              </a:ext>
            </a:extLst>
          </p:cNvPr>
          <p:cNvCxnSpPr/>
          <p:nvPr/>
        </p:nvCxnSpPr>
        <p:spPr>
          <a:xfrm>
            <a:off x="9690846" y="466446"/>
            <a:ext cx="510989" cy="62753"/>
          </a:xfrm>
          <a:prstGeom prst="bentConnector3">
            <a:avLst/>
          </a:prstGeom>
          <a:ln>
            <a:tailEnd type="triangle"/>
          </a:ln>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7BE75395-1E27-C646-93D4-E0D93B0ABE60}"/>
              </a:ext>
            </a:extLst>
          </p:cNvPr>
          <p:cNvSpPr txBox="1"/>
          <p:nvPr/>
        </p:nvSpPr>
        <p:spPr>
          <a:xfrm>
            <a:off x="8331002" y="985855"/>
            <a:ext cx="529312" cy="923330"/>
          </a:xfrm>
          <a:prstGeom prst="rect">
            <a:avLst/>
          </a:prstGeom>
        </p:spPr>
        <p:txBody>
          <a:bodyPr wrap="none" rtlCol="0">
            <a:spAutoFit/>
          </a:bodyPr>
          <a:lstStyle/>
          <a:p>
            <a:r>
              <a:rPr lang="en-US" sz="5400" dirty="0"/>
              <a:t>S</a:t>
            </a:r>
          </a:p>
        </p:txBody>
      </p:sp>
      <p:sp>
        <p:nvSpPr>
          <p:cNvPr id="9" name="TextBox 8">
            <a:extLst>
              <a:ext uri="{FF2B5EF4-FFF2-40B4-BE49-F238E27FC236}">
                <a16:creationId xmlns:a16="http://schemas.microsoft.com/office/drawing/2014/main" id="{E1C08D4D-6F4E-DC43-83DA-0AE1433107FF}"/>
              </a:ext>
            </a:extLst>
          </p:cNvPr>
          <p:cNvSpPr txBox="1"/>
          <p:nvPr/>
        </p:nvSpPr>
        <p:spPr>
          <a:xfrm>
            <a:off x="10522742" y="529199"/>
            <a:ext cx="604653" cy="923330"/>
          </a:xfrm>
          <a:prstGeom prst="rect">
            <a:avLst/>
          </a:prstGeom>
        </p:spPr>
        <p:txBody>
          <a:bodyPr wrap="none" rtlCol="0">
            <a:spAutoFit/>
          </a:bodyPr>
          <a:lstStyle/>
          <a:p>
            <a:r>
              <a:rPr lang="en-US" sz="5400" dirty="0"/>
              <a:t>R</a:t>
            </a:r>
          </a:p>
        </p:txBody>
      </p:sp>
      <p:sp>
        <p:nvSpPr>
          <p:cNvPr id="13" name="!!highlight">
            <a:extLst>
              <a:ext uri="{FF2B5EF4-FFF2-40B4-BE49-F238E27FC236}">
                <a16:creationId xmlns:a16="http://schemas.microsoft.com/office/drawing/2014/main" id="{0F95088F-8AD7-584D-BCE1-D2C0B7F33B24}"/>
              </a:ext>
            </a:extLst>
          </p:cNvPr>
          <p:cNvSpPr/>
          <p:nvPr/>
        </p:nvSpPr>
        <p:spPr>
          <a:xfrm>
            <a:off x="8130988" y="5898776"/>
            <a:ext cx="564777" cy="815789"/>
          </a:xfrm>
          <a:prstGeom prst="roundRect">
            <a:avLst/>
          </a:prstGeom>
          <a:solidFill>
            <a:srgbClr val="FFFF00">
              <a:alpha val="35000"/>
            </a:srgbClr>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D2A686FE-55C7-AA47-BE1B-4BAAED067B0A}"/>
              </a:ext>
            </a:extLst>
          </p:cNvPr>
          <p:cNvSpPr/>
          <p:nvPr/>
        </p:nvSpPr>
        <p:spPr>
          <a:xfrm>
            <a:off x="76202" y="2332354"/>
            <a:ext cx="7435446" cy="4920093"/>
          </a:xfrm>
          <a:prstGeom prst="rect">
            <a:avLst/>
          </a:prstGeom>
          <a:solidFill>
            <a:schemeClr val="bg1">
              <a:alpha val="90000"/>
            </a:schemeClr>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354302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 up of a map&#10;&#10;Description automatically generated">
            <a:extLst>
              <a:ext uri="{FF2B5EF4-FFF2-40B4-BE49-F238E27FC236}">
                <a16:creationId xmlns:a16="http://schemas.microsoft.com/office/drawing/2014/main" id="{25ACA65E-8EF2-4C4F-8777-EA1C225A7A6B}"/>
              </a:ext>
            </a:extLst>
          </p:cNvPr>
          <p:cNvPicPr>
            <a:picLocks noChangeAspect="1"/>
          </p:cNvPicPr>
          <p:nvPr/>
        </p:nvPicPr>
        <p:blipFill rotWithShape="1">
          <a:blip r:embed="rId3"/>
          <a:srcRect r="39997"/>
          <a:stretch/>
        </p:blipFill>
        <p:spPr>
          <a:xfrm>
            <a:off x="7462284" y="2997535"/>
            <a:ext cx="4430509" cy="3794105"/>
          </a:xfrm>
          <a:prstGeom prst="rect">
            <a:avLst/>
          </a:prstGeom>
        </p:spPr>
      </p:pic>
      <p:pic>
        <p:nvPicPr>
          <p:cNvPr id="12" name="Picture 11" descr="A close up of a map&#10;&#10;Description automatically generated">
            <a:extLst>
              <a:ext uri="{FF2B5EF4-FFF2-40B4-BE49-F238E27FC236}">
                <a16:creationId xmlns:a16="http://schemas.microsoft.com/office/drawing/2014/main" id="{FFEA8FE9-3C47-344F-8CB3-5C63ACE8A006}"/>
              </a:ext>
            </a:extLst>
          </p:cNvPr>
          <p:cNvPicPr>
            <a:picLocks noChangeAspect="1"/>
          </p:cNvPicPr>
          <p:nvPr/>
        </p:nvPicPr>
        <p:blipFill rotWithShape="1">
          <a:blip r:embed="rId3"/>
          <a:srcRect l="60003" b="30857"/>
          <a:stretch/>
        </p:blipFill>
        <p:spPr>
          <a:xfrm>
            <a:off x="9852210" y="1148996"/>
            <a:ext cx="2263588" cy="2010693"/>
          </a:xfrm>
          <a:prstGeom prst="rect">
            <a:avLst/>
          </a:prstGeom>
        </p:spPr>
      </p:pic>
      <p:sp>
        <p:nvSpPr>
          <p:cNvPr id="2" name="Title 1">
            <a:extLst>
              <a:ext uri="{FF2B5EF4-FFF2-40B4-BE49-F238E27FC236}">
                <a16:creationId xmlns:a16="http://schemas.microsoft.com/office/drawing/2014/main" id="{12D98DD9-9976-8340-9829-FA63BFCB64EB}"/>
              </a:ext>
            </a:extLst>
          </p:cNvPr>
          <p:cNvSpPr>
            <a:spLocks noGrp="1"/>
          </p:cNvSpPr>
          <p:nvPr>
            <p:ph type="title"/>
          </p:nvPr>
        </p:nvSpPr>
        <p:spPr>
          <a:xfrm>
            <a:off x="299207" y="0"/>
            <a:ext cx="10801350" cy="1325563"/>
          </a:xfrm>
        </p:spPr>
        <p:txBody>
          <a:bodyPr/>
          <a:lstStyle/>
          <a:p>
            <a:r>
              <a:rPr lang="en-US" dirty="0"/>
              <a:t>Factorize Algorithm</a:t>
            </a:r>
          </a:p>
        </p:txBody>
      </p:sp>
      <p:sp>
        <p:nvSpPr>
          <p:cNvPr id="3" name="Content Placeholder 2">
            <a:extLst>
              <a:ext uri="{FF2B5EF4-FFF2-40B4-BE49-F238E27FC236}">
                <a16:creationId xmlns:a16="http://schemas.microsoft.com/office/drawing/2014/main" id="{9FE74F80-5243-A54D-8F41-810B97096D7F}"/>
              </a:ext>
            </a:extLst>
          </p:cNvPr>
          <p:cNvSpPr>
            <a:spLocks noGrp="1"/>
          </p:cNvSpPr>
          <p:nvPr>
            <p:ph idx="1"/>
          </p:nvPr>
        </p:nvSpPr>
        <p:spPr>
          <a:xfrm>
            <a:off x="299206" y="1324350"/>
            <a:ext cx="7136240" cy="5237815"/>
          </a:xfrm>
        </p:spPr>
        <p:txBody>
          <a:bodyPr>
            <a:normAutofit/>
          </a:bodyPr>
          <a:lstStyle/>
          <a:p>
            <a:r>
              <a:rPr lang="en-US" dirty="0"/>
              <a:t>Compute </a:t>
            </a:r>
            <a:r>
              <a:rPr lang="en-US" b="1" dirty="0"/>
              <a:t>partial inner products</a:t>
            </a:r>
            <a:r>
              <a:rPr lang="en-US" dirty="0"/>
              <a:t> with features in </a:t>
            </a:r>
            <a:r>
              <a:rPr lang="en-US" b="1" dirty="0"/>
              <a:t>R</a:t>
            </a:r>
            <a:r>
              <a:rPr lang="en-US" dirty="0"/>
              <a:t> </a:t>
            </a:r>
            <a:r>
              <a:rPr lang="en-US" dirty="0">
                <a:sym typeface="Wingdings" pitchFamily="2" charset="2"/>
              </a:rPr>
              <a:t> </a:t>
            </a:r>
            <a:r>
              <a:rPr lang="en-US" b="1" dirty="0">
                <a:sym typeface="Wingdings" pitchFamily="2" charset="2"/>
              </a:rPr>
              <a:t>HR</a:t>
            </a:r>
          </a:p>
          <a:p>
            <a:r>
              <a:rPr lang="en-US" dirty="0">
                <a:sym typeface="Wingdings" pitchFamily="2" charset="2"/>
              </a:rPr>
              <a:t>Join </a:t>
            </a:r>
            <a:r>
              <a:rPr lang="en-US" b="1" dirty="0">
                <a:sym typeface="Wingdings" pitchFamily="2" charset="2"/>
              </a:rPr>
              <a:t>HR</a:t>
            </a:r>
            <a:r>
              <a:rPr lang="en-US" dirty="0">
                <a:sym typeface="Wingdings" pitchFamily="2" charset="2"/>
              </a:rPr>
              <a:t> with </a:t>
            </a:r>
            <a:r>
              <a:rPr lang="en-US" b="1" dirty="0">
                <a:sym typeface="Wingdings" pitchFamily="2" charset="2"/>
              </a:rPr>
              <a:t>S</a:t>
            </a:r>
          </a:p>
          <a:p>
            <a:pPr lvl="1"/>
            <a:r>
              <a:rPr lang="en-US" dirty="0">
                <a:sym typeface="Wingdings" pitchFamily="2" charset="2"/>
              </a:rPr>
              <a:t>Finish computing inner products</a:t>
            </a:r>
          </a:p>
          <a:p>
            <a:pPr lvl="1"/>
            <a:r>
              <a:rPr lang="en-US" dirty="0">
                <a:sym typeface="Wingdings" pitchFamily="2" charset="2"/>
              </a:rPr>
              <a:t>Aggregate sum of loss </a:t>
            </a:r>
            <a:r>
              <a:rPr lang="en-US" b="1" dirty="0">
                <a:sym typeface="Wingdings" pitchFamily="2" charset="2"/>
              </a:rPr>
              <a:t>F</a:t>
            </a:r>
          </a:p>
          <a:p>
            <a:pPr lvl="1"/>
            <a:r>
              <a:rPr lang="en-US" dirty="0">
                <a:sym typeface="Wingdings" pitchFamily="2" charset="2"/>
              </a:rPr>
              <a:t>Aggregate gradient of loss for </a:t>
            </a:r>
            <a:r>
              <a:rPr lang="en-US" b="1" dirty="0">
                <a:sym typeface="Wingdings" pitchFamily="2" charset="2"/>
              </a:rPr>
              <a:t>S weights</a:t>
            </a:r>
          </a:p>
          <a:p>
            <a:r>
              <a:rPr lang="en-US" dirty="0">
                <a:sym typeface="Wingdings" pitchFamily="2" charset="2"/>
              </a:rPr>
              <a:t>Group join result on </a:t>
            </a:r>
            <a:r>
              <a:rPr lang="en-US" b="1" dirty="0">
                <a:sym typeface="Wingdings" pitchFamily="2" charset="2"/>
              </a:rPr>
              <a:t>RID</a:t>
            </a:r>
            <a:r>
              <a:rPr lang="en-US" dirty="0">
                <a:sym typeface="Wingdings" pitchFamily="2" charset="2"/>
              </a:rPr>
              <a:t> (foreign key)</a:t>
            </a:r>
          </a:p>
          <a:p>
            <a:pPr lvl="1"/>
            <a:r>
              <a:rPr lang="en-US" dirty="0">
                <a:sym typeface="Wingdings" pitchFamily="2" charset="2"/>
              </a:rPr>
              <a:t>Aggregate gradients on </a:t>
            </a:r>
            <a:r>
              <a:rPr lang="en-US" b="1" dirty="0">
                <a:sym typeface="Wingdings" pitchFamily="2" charset="2"/>
              </a:rPr>
              <a:t>S</a:t>
            </a:r>
          </a:p>
          <a:p>
            <a:r>
              <a:rPr lang="en-US" dirty="0">
                <a:sym typeface="Wingdings" pitchFamily="2" charset="2"/>
              </a:rPr>
              <a:t>Join aggregated gradients with </a:t>
            </a:r>
            <a:r>
              <a:rPr lang="en-US" b="1" dirty="0">
                <a:sym typeface="Wingdings" pitchFamily="2" charset="2"/>
              </a:rPr>
              <a:t>R</a:t>
            </a:r>
          </a:p>
          <a:p>
            <a:pPr lvl="1"/>
            <a:r>
              <a:rPr lang="en-US" dirty="0">
                <a:sym typeface="Wingdings" pitchFamily="2" charset="2"/>
              </a:rPr>
              <a:t>Aggregate gradient of loss for </a:t>
            </a:r>
            <a:r>
              <a:rPr lang="en-US" b="1" dirty="0">
                <a:sym typeface="Wingdings" pitchFamily="2" charset="2"/>
              </a:rPr>
              <a:t>R weights</a:t>
            </a:r>
            <a:endParaRPr lang="en-US" b="1" dirty="0"/>
          </a:p>
        </p:txBody>
      </p:sp>
      <p:graphicFrame>
        <p:nvGraphicFramePr>
          <p:cNvPr id="4" name="Table 3">
            <a:extLst>
              <a:ext uri="{FF2B5EF4-FFF2-40B4-BE49-F238E27FC236}">
                <a16:creationId xmlns:a16="http://schemas.microsoft.com/office/drawing/2014/main" id="{C8918162-8EDF-9046-B586-27727CE47928}"/>
              </a:ext>
            </a:extLst>
          </p:cNvPr>
          <p:cNvGraphicFramePr>
            <a:graphicFrameLocks noGrp="1"/>
          </p:cNvGraphicFramePr>
          <p:nvPr/>
        </p:nvGraphicFramePr>
        <p:xfrm>
          <a:off x="7745506" y="320674"/>
          <a:ext cx="1945340" cy="2011680"/>
        </p:xfrm>
        <a:graphic>
          <a:graphicData uri="http://schemas.openxmlformats.org/drawingml/2006/table">
            <a:tbl>
              <a:tblPr firstRow="1" bandRow="1">
                <a:tableStyleId>{5C22544A-7EE6-4342-B048-85BDC9FD1C3A}</a:tableStyleId>
              </a:tblPr>
              <a:tblGrid>
                <a:gridCol w="555812">
                  <a:extLst>
                    <a:ext uri="{9D8B030D-6E8A-4147-A177-3AD203B41FA5}">
                      <a16:colId xmlns:a16="http://schemas.microsoft.com/office/drawing/2014/main" val="3397713672"/>
                    </a:ext>
                  </a:extLst>
                </a:gridCol>
                <a:gridCol w="322729">
                  <a:extLst>
                    <a:ext uri="{9D8B030D-6E8A-4147-A177-3AD203B41FA5}">
                      <a16:colId xmlns:a16="http://schemas.microsoft.com/office/drawing/2014/main" val="3514011033"/>
                    </a:ext>
                  </a:extLst>
                </a:gridCol>
                <a:gridCol w="457200">
                  <a:extLst>
                    <a:ext uri="{9D8B030D-6E8A-4147-A177-3AD203B41FA5}">
                      <a16:colId xmlns:a16="http://schemas.microsoft.com/office/drawing/2014/main" val="1322960849"/>
                    </a:ext>
                  </a:extLst>
                </a:gridCol>
                <a:gridCol w="609599">
                  <a:extLst>
                    <a:ext uri="{9D8B030D-6E8A-4147-A177-3AD203B41FA5}">
                      <a16:colId xmlns:a16="http://schemas.microsoft.com/office/drawing/2014/main" val="372531516"/>
                    </a:ext>
                  </a:extLst>
                </a:gridCol>
              </a:tblGrid>
              <a:tr h="324277">
                <a:tc>
                  <a:txBody>
                    <a:bodyPr/>
                    <a:lstStyle/>
                    <a:p>
                      <a:r>
                        <a:rPr lang="en-US" sz="1600" dirty="0"/>
                        <a:t>SID</a:t>
                      </a:r>
                    </a:p>
                  </a:txBody>
                  <a:tcPr/>
                </a:tc>
                <a:tc>
                  <a:txBody>
                    <a:bodyPr/>
                    <a:lstStyle/>
                    <a:p>
                      <a:r>
                        <a:rPr lang="en-US" sz="1600" dirty="0"/>
                        <a:t>Y</a:t>
                      </a:r>
                    </a:p>
                  </a:txBody>
                  <a:tcPr/>
                </a:tc>
                <a:tc>
                  <a:txBody>
                    <a:bodyPr/>
                    <a:lstStyle/>
                    <a:p>
                      <a:r>
                        <a:rPr lang="en-US" sz="1600" dirty="0"/>
                        <a:t>X</a:t>
                      </a:r>
                      <a:r>
                        <a:rPr lang="en-US" sz="1600" baseline="-25000" dirty="0"/>
                        <a:t>S</a:t>
                      </a:r>
                    </a:p>
                  </a:txBody>
                  <a:tcPr/>
                </a:tc>
                <a:tc>
                  <a:txBody>
                    <a:bodyPr/>
                    <a:lstStyle/>
                    <a:p>
                      <a:r>
                        <a:rPr lang="en-US" sz="1600" dirty="0"/>
                        <a:t>RID</a:t>
                      </a:r>
                    </a:p>
                  </a:txBody>
                  <a:tcPr/>
                </a:tc>
                <a:extLst>
                  <a:ext uri="{0D108BD9-81ED-4DB2-BD59-A6C34878D82A}">
                    <a16:rowId xmlns:a16="http://schemas.microsoft.com/office/drawing/2014/main" val="1780509420"/>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1761889095"/>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1521432714"/>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2127830514"/>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4268445778"/>
                  </a:ext>
                </a:extLst>
              </a:tr>
              <a:tr h="324277">
                <a:tc>
                  <a:txBody>
                    <a:bodyPr/>
                    <a:lstStyle/>
                    <a:p>
                      <a:endParaRPr lang="en-US" sz="1600" dirty="0"/>
                    </a:p>
                  </a:txBody>
                  <a:tcPr/>
                </a:tc>
                <a:tc>
                  <a:txBody>
                    <a:bodyPr/>
                    <a:lstStyle/>
                    <a:p>
                      <a:endParaRPr lang="en-US" sz="1600" dirty="0"/>
                    </a:p>
                  </a:txBody>
                  <a:tcPr/>
                </a:tc>
                <a:tc>
                  <a:txBody>
                    <a:bodyPr/>
                    <a:lstStyle/>
                    <a:p>
                      <a:endParaRPr lang="en-US" sz="1600"/>
                    </a:p>
                  </a:txBody>
                  <a:tcPr/>
                </a:tc>
                <a:tc>
                  <a:txBody>
                    <a:bodyPr/>
                    <a:lstStyle/>
                    <a:p>
                      <a:endParaRPr lang="en-US" sz="1600" dirty="0"/>
                    </a:p>
                  </a:txBody>
                  <a:tcPr/>
                </a:tc>
                <a:extLst>
                  <a:ext uri="{0D108BD9-81ED-4DB2-BD59-A6C34878D82A}">
                    <a16:rowId xmlns:a16="http://schemas.microsoft.com/office/drawing/2014/main" val="3184792302"/>
                  </a:ext>
                </a:extLst>
              </a:tr>
            </a:tbl>
          </a:graphicData>
        </a:graphic>
      </p:graphicFrame>
      <p:graphicFrame>
        <p:nvGraphicFramePr>
          <p:cNvPr id="5" name="Table 4">
            <a:extLst>
              <a:ext uri="{FF2B5EF4-FFF2-40B4-BE49-F238E27FC236}">
                <a16:creationId xmlns:a16="http://schemas.microsoft.com/office/drawing/2014/main" id="{06BC183E-9D3F-054C-BF5D-A8C04400F8C3}"/>
              </a:ext>
            </a:extLst>
          </p:cNvPr>
          <p:cNvGraphicFramePr>
            <a:graphicFrameLocks noGrp="1"/>
          </p:cNvGraphicFramePr>
          <p:nvPr/>
        </p:nvGraphicFramePr>
        <p:xfrm>
          <a:off x="10157385" y="329921"/>
          <a:ext cx="1335368" cy="994428"/>
        </p:xfrm>
        <a:graphic>
          <a:graphicData uri="http://schemas.openxmlformats.org/drawingml/2006/table">
            <a:tbl>
              <a:tblPr firstRow="1" bandRow="1">
                <a:tableStyleId>{93296810-A885-4BE3-A3E7-6D5BEEA58F35}</a:tableStyleId>
              </a:tblPr>
              <a:tblGrid>
                <a:gridCol w="667684">
                  <a:extLst>
                    <a:ext uri="{9D8B030D-6E8A-4147-A177-3AD203B41FA5}">
                      <a16:colId xmlns:a16="http://schemas.microsoft.com/office/drawing/2014/main" val="43012240"/>
                    </a:ext>
                  </a:extLst>
                </a:gridCol>
                <a:gridCol w="667684">
                  <a:extLst>
                    <a:ext uri="{9D8B030D-6E8A-4147-A177-3AD203B41FA5}">
                      <a16:colId xmlns:a16="http://schemas.microsoft.com/office/drawing/2014/main" val="2545074453"/>
                    </a:ext>
                  </a:extLst>
                </a:gridCol>
              </a:tblGrid>
              <a:tr h="331476">
                <a:tc>
                  <a:txBody>
                    <a:bodyPr/>
                    <a:lstStyle/>
                    <a:p>
                      <a:r>
                        <a:rPr lang="en-US" sz="1400" dirty="0"/>
                        <a:t>RID</a:t>
                      </a:r>
                    </a:p>
                  </a:txBody>
                  <a:tcPr/>
                </a:tc>
                <a:tc>
                  <a:txBody>
                    <a:bodyPr/>
                    <a:lstStyle/>
                    <a:p>
                      <a:r>
                        <a:rPr lang="en-US" sz="1400" dirty="0"/>
                        <a:t>X</a:t>
                      </a:r>
                      <a:r>
                        <a:rPr lang="en-US" sz="1400" baseline="-25000" dirty="0"/>
                        <a:t>R</a:t>
                      </a:r>
                    </a:p>
                  </a:txBody>
                  <a:tcPr/>
                </a:tc>
                <a:extLst>
                  <a:ext uri="{0D108BD9-81ED-4DB2-BD59-A6C34878D82A}">
                    <a16:rowId xmlns:a16="http://schemas.microsoft.com/office/drawing/2014/main" val="389574501"/>
                  </a:ext>
                </a:extLst>
              </a:tr>
              <a:tr h="331476">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920951682"/>
                  </a:ext>
                </a:extLst>
              </a:tr>
              <a:tr h="331476">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165106565"/>
                  </a:ext>
                </a:extLst>
              </a:tr>
            </a:tbl>
          </a:graphicData>
        </a:graphic>
      </p:graphicFrame>
      <p:cxnSp>
        <p:nvCxnSpPr>
          <p:cNvPr id="7" name="Elbow Connector 6">
            <a:extLst>
              <a:ext uri="{FF2B5EF4-FFF2-40B4-BE49-F238E27FC236}">
                <a16:creationId xmlns:a16="http://schemas.microsoft.com/office/drawing/2014/main" id="{84AB6AE3-E467-AD4E-B091-5FC685029F29}"/>
              </a:ext>
            </a:extLst>
          </p:cNvPr>
          <p:cNvCxnSpPr/>
          <p:nvPr/>
        </p:nvCxnSpPr>
        <p:spPr>
          <a:xfrm>
            <a:off x="9690846" y="466446"/>
            <a:ext cx="510989" cy="62753"/>
          </a:xfrm>
          <a:prstGeom prst="bentConnector3">
            <a:avLst/>
          </a:prstGeom>
          <a:ln>
            <a:tailEnd type="triangle"/>
          </a:ln>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7BE75395-1E27-C646-93D4-E0D93B0ABE60}"/>
              </a:ext>
            </a:extLst>
          </p:cNvPr>
          <p:cNvSpPr txBox="1"/>
          <p:nvPr/>
        </p:nvSpPr>
        <p:spPr>
          <a:xfrm>
            <a:off x="8331002" y="985855"/>
            <a:ext cx="529312" cy="923330"/>
          </a:xfrm>
          <a:prstGeom prst="rect">
            <a:avLst/>
          </a:prstGeom>
        </p:spPr>
        <p:txBody>
          <a:bodyPr wrap="none" rtlCol="0">
            <a:spAutoFit/>
          </a:bodyPr>
          <a:lstStyle/>
          <a:p>
            <a:r>
              <a:rPr lang="en-US" sz="5400" dirty="0"/>
              <a:t>S</a:t>
            </a:r>
          </a:p>
        </p:txBody>
      </p:sp>
      <p:sp>
        <p:nvSpPr>
          <p:cNvPr id="9" name="TextBox 8">
            <a:extLst>
              <a:ext uri="{FF2B5EF4-FFF2-40B4-BE49-F238E27FC236}">
                <a16:creationId xmlns:a16="http://schemas.microsoft.com/office/drawing/2014/main" id="{E1C08D4D-6F4E-DC43-83DA-0AE1433107FF}"/>
              </a:ext>
            </a:extLst>
          </p:cNvPr>
          <p:cNvSpPr txBox="1"/>
          <p:nvPr/>
        </p:nvSpPr>
        <p:spPr>
          <a:xfrm>
            <a:off x="10522742" y="529199"/>
            <a:ext cx="604653" cy="923330"/>
          </a:xfrm>
          <a:prstGeom prst="rect">
            <a:avLst/>
          </a:prstGeom>
        </p:spPr>
        <p:txBody>
          <a:bodyPr wrap="none" rtlCol="0">
            <a:spAutoFit/>
          </a:bodyPr>
          <a:lstStyle/>
          <a:p>
            <a:r>
              <a:rPr lang="en-US" sz="5400" dirty="0"/>
              <a:t>R</a:t>
            </a:r>
          </a:p>
        </p:txBody>
      </p:sp>
      <p:sp>
        <p:nvSpPr>
          <p:cNvPr id="16" name="Rectangle 15">
            <a:extLst>
              <a:ext uri="{FF2B5EF4-FFF2-40B4-BE49-F238E27FC236}">
                <a16:creationId xmlns:a16="http://schemas.microsoft.com/office/drawing/2014/main" id="{D2A686FE-55C7-AA47-BE1B-4BAAED067B0A}"/>
              </a:ext>
            </a:extLst>
          </p:cNvPr>
          <p:cNvSpPr/>
          <p:nvPr/>
        </p:nvSpPr>
        <p:spPr>
          <a:xfrm>
            <a:off x="26838" y="4102118"/>
            <a:ext cx="7435446" cy="4920093"/>
          </a:xfrm>
          <a:prstGeom prst="rect">
            <a:avLst/>
          </a:prstGeom>
          <a:solidFill>
            <a:schemeClr val="bg1">
              <a:alpha val="90000"/>
            </a:schemeClr>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5" name="!!highlight">
            <a:extLst>
              <a:ext uri="{FF2B5EF4-FFF2-40B4-BE49-F238E27FC236}">
                <a16:creationId xmlns:a16="http://schemas.microsoft.com/office/drawing/2014/main" id="{6A6198C1-51DB-1747-BAC7-B14824852929}"/>
              </a:ext>
            </a:extLst>
          </p:cNvPr>
          <p:cNvSpPr/>
          <p:nvPr/>
        </p:nvSpPr>
        <p:spPr>
          <a:xfrm>
            <a:off x="7932270" y="4179661"/>
            <a:ext cx="2144433" cy="2049578"/>
          </a:xfrm>
          <a:custGeom>
            <a:avLst/>
            <a:gdLst>
              <a:gd name="connsiteX0" fmla="*/ 221134 w 2144433"/>
              <a:gd name="connsiteY0" fmla="*/ 0 h 2049578"/>
              <a:gd name="connsiteX1" fmla="*/ 1105642 w 2144433"/>
              <a:gd name="connsiteY1" fmla="*/ 0 h 2049578"/>
              <a:gd name="connsiteX2" fmla="*/ 1326776 w 2144433"/>
              <a:gd name="connsiteY2" fmla="*/ 221134 h 2049578"/>
              <a:gd name="connsiteX3" fmla="*/ 1326776 w 2144433"/>
              <a:gd name="connsiteY3" fmla="*/ 1177567 h 2049578"/>
              <a:gd name="connsiteX4" fmla="*/ 1855658 w 2144433"/>
              <a:gd name="connsiteY4" fmla="*/ 1177567 h 2049578"/>
              <a:gd name="connsiteX5" fmla="*/ 2144433 w 2144433"/>
              <a:gd name="connsiteY5" fmla="*/ 1466342 h 2049578"/>
              <a:gd name="connsiteX6" fmla="*/ 2144433 w 2144433"/>
              <a:gd name="connsiteY6" fmla="*/ 1760803 h 2049578"/>
              <a:gd name="connsiteX7" fmla="*/ 1855658 w 2144433"/>
              <a:gd name="connsiteY7" fmla="*/ 2049578 h 2049578"/>
              <a:gd name="connsiteX8" fmla="*/ 1106432 w 2144433"/>
              <a:gd name="connsiteY8" fmla="*/ 2049578 h 2049578"/>
              <a:gd name="connsiteX9" fmla="*/ 1106037 w 2144433"/>
              <a:gd name="connsiteY9" fmla="*/ 2049538 h 2049578"/>
              <a:gd name="connsiteX10" fmla="*/ 1105642 w 2144433"/>
              <a:gd name="connsiteY10" fmla="*/ 2049578 h 2049578"/>
              <a:gd name="connsiteX11" fmla="*/ 221134 w 2144433"/>
              <a:gd name="connsiteY11" fmla="*/ 2049578 h 2049578"/>
              <a:gd name="connsiteX12" fmla="*/ 0 w 2144433"/>
              <a:gd name="connsiteY12" fmla="*/ 1828444 h 2049578"/>
              <a:gd name="connsiteX13" fmla="*/ 0 w 2144433"/>
              <a:gd name="connsiteY13" fmla="*/ 221134 h 2049578"/>
              <a:gd name="connsiteX14" fmla="*/ 221134 w 2144433"/>
              <a:gd name="connsiteY14" fmla="*/ 0 h 2049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4433" h="2049578">
                <a:moveTo>
                  <a:pt x="221134" y="0"/>
                </a:moveTo>
                <a:lnTo>
                  <a:pt x="1105642" y="0"/>
                </a:lnTo>
                <a:cubicBezTo>
                  <a:pt x="1227771" y="0"/>
                  <a:pt x="1326776" y="99005"/>
                  <a:pt x="1326776" y="221134"/>
                </a:cubicBezTo>
                <a:lnTo>
                  <a:pt x="1326776" y="1177567"/>
                </a:lnTo>
                <a:lnTo>
                  <a:pt x="1855658" y="1177567"/>
                </a:lnTo>
                <a:cubicBezTo>
                  <a:pt x="2015144" y="1177567"/>
                  <a:pt x="2144433" y="1306856"/>
                  <a:pt x="2144433" y="1466342"/>
                </a:cubicBezTo>
                <a:lnTo>
                  <a:pt x="2144433" y="1760803"/>
                </a:lnTo>
                <a:cubicBezTo>
                  <a:pt x="2144433" y="1920289"/>
                  <a:pt x="2015144" y="2049578"/>
                  <a:pt x="1855658" y="2049578"/>
                </a:cubicBezTo>
                <a:lnTo>
                  <a:pt x="1106432" y="2049578"/>
                </a:lnTo>
                <a:lnTo>
                  <a:pt x="1106037" y="2049538"/>
                </a:lnTo>
                <a:lnTo>
                  <a:pt x="1105642" y="2049578"/>
                </a:lnTo>
                <a:lnTo>
                  <a:pt x="221134" y="2049578"/>
                </a:lnTo>
                <a:cubicBezTo>
                  <a:pt x="99005" y="2049578"/>
                  <a:pt x="0" y="1950573"/>
                  <a:pt x="0" y="1828444"/>
                </a:cubicBezTo>
                <a:lnTo>
                  <a:pt x="0" y="221134"/>
                </a:lnTo>
                <a:cubicBezTo>
                  <a:pt x="0" y="99005"/>
                  <a:pt x="99005" y="0"/>
                  <a:pt x="221134" y="0"/>
                </a:cubicBezTo>
                <a:close/>
              </a:path>
            </a:pathLst>
          </a:custGeom>
          <a:solidFill>
            <a:srgbClr val="FFFF00">
              <a:alpha val="35000"/>
            </a:srgbClr>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6247219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 up of a map&#10;&#10;Description automatically generated">
            <a:extLst>
              <a:ext uri="{FF2B5EF4-FFF2-40B4-BE49-F238E27FC236}">
                <a16:creationId xmlns:a16="http://schemas.microsoft.com/office/drawing/2014/main" id="{25ACA65E-8EF2-4C4F-8777-EA1C225A7A6B}"/>
              </a:ext>
            </a:extLst>
          </p:cNvPr>
          <p:cNvPicPr>
            <a:picLocks noChangeAspect="1"/>
          </p:cNvPicPr>
          <p:nvPr/>
        </p:nvPicPr>
        <p:blipFill rotWithShape="1">
          <a:blip r:embed="rId3"/>
          <a:srcRect r="39997"/>
          <a:stretch/>
        </p:blipFill>
        <p:spPr>
          <a:xfrm>
            <a:off x="7462284" y="2997535"/>
            <a:ext cx="4430509" cy="3794105"/>
          </a:xfrm>
          <a:prstGeom prst="rect">
            <a:avLst/>
          </a:prstGeom>
        </p:spPr>
      </p:pic>
      <p:pic>
        <p:nvPicPr>
          <p:cNvPr id="12" name="Picture 11" descr="A close up of a map&#10;&#10;Description automatically generated">
            <a:extLst>
              <a:ext uri="{FF2B5EF4-FFF2-40B4-BE49-F238E27FC236}">
                <a16:creationId xmlns:a16="http://schemas.microsoft.com/office/drawing/2014/main" id="{FFEA8FE9-3C47-344F-8CB3-5C63ACE8A006}"/>
              </a:ext>
            </a:extLst>
          </p:cNvPr>
          <p:cNvPicPr>
            <a:picLocks noChangeAspect="1"/>
          </p:cNvPicPr>
          <p:nvPr/>
        </p:nvPicPr>
        <p:blipFill rotWithShape="1">
          <a:blip r:embed="rId3"/>
          <a:srcRect l="60003" b="30857"/>
          <a:stretch/>
        </p:blipFill>
        <p:spPr>
          <a:xfrm>
            <a:off x="9852210" y="1148996"/>
            <a:ext cx="2263588" cy="2010693"/>
          </a:xfrm>
          <a:prstGeom prst="rect">
            <a:avLst/>
          </a:prstGeom>
        </p:spPr>
      </p:pic>
      <p:sp>
        <p:nvSpPr>
          <p:cNvPr id="2" name="Title 1">
            <a:extLst>
              <a:ext uri="{FF2B5EF4-FFF2-40B4-BE49-F238E27FC236}">
                <a16:creationId xmlns:a16="http://schemas.microsoft.com/office/drawing/2014/main" id="{12D98DD9-9976-8340-9829-FA63BFCB64EB}"/>
              </a:ext>
            </a:extLst>
          </p:cNvPr>
          <p:cNvSpPr>
            <a:spLocks noGrp="1"/>
          </p:cNvSpPr>
          <p:nvPr>
            <p:ph type="title"/>
          </p:nvPr>
        </p:nvSpPr>
        <p:spPr>
          <a:xfrm>
            <a:off x="299207" y="0"/>
            <a:ext cx="10801350" cy="1325563"/>
          </a:xfrm>
        </p:spPr>
        <p:txBody>
          <a:bodyPr/>
          <a:lstStyle/>
          <a:p>
            <a:r>
              <a:rPr lang="en-US" dirty="0"/>
              <a:t>Factorize Algorithm</a:t>
            </a:r>
          </a:p>
        </p:txBody>
      </p:sp>
      <p:sp>
        <p:nvSpPr>
          <p:cNvPr id="3" name="Content Placeholder 2">
            <a:extLst>
              <a:ext uri="{FF2B5EF4-FFF2-40B4-BE49-F238E27FC236}">
                <a16:creationId xmlns:a16="http://schemas.microsoft.com/office/drawing/2014/main" id="{9FE74F80-5243-A54D-8F41-810B97096D7F}"/>
              </a:ext>
            </a:extLst>
          </p:cNvPr>
          <p:cNvSpPr>
            <a:spLocks noGrp="1"/>
          </p:cNvSpPr>
          <p:nvPr>
            <p:ph idx="1"/>
          </p:nvPr>
        </p:nvSpPr>
        <p:spPr>
          <a:xfrm>
            <a:off x="299206" y="1324350"/>
            <a:ext cx="7136240" cy="5237815"/>
          </a:xfrm>
        </p:spPr>
        <p:txBody>
          <a:bodyPr>
            <a:normAutofit/>
          </a:bodyPr>
          <a:lstStyle/>
          <a:p>
            <a:r>
              <a:rPr lang="en-US" dirty="0"/>
              <a:t>Compute </a:t>
            </a:r>
            <a:r>
              <a:rPr lang="en-US" b="1" dirty="0"/>
              <a:t>partial inner products</a:t>
            </a:r>
            <a:r>
              <a:rPr lang="en-US" dirty="0"/>
              <a:t> with features in </a:t>
            </a:r>
            <a:r>
              <a:rPr lang="en-US" b="1" dirty="0"/>
              <a:t>R</a:t>
            </a:r>
            <a:r>
              <a:rPr lang="en-US" dirty="0"/>
              <a:t> </a:t>
            </a:r>
            <a:r>
              <a:rPr lang="en-US" dirty="0">
                <a:sym typeface="Wingdings" pitchFamily="2" charset="2"/>
              </a:rPr>
              <a:t> </a:t>
            </a:r>
            <a:r>
              <a:rPr lang="en-US" b="1" dirty="0">
                <a:sym typeface="Wingdings" pitchFamily="2" charset="2"/>
              </a:rPr>
              <a:t>HR</a:t>
            </a:r>
          </a:p>
          <a:p>
            <a:r>
              <a:rPr lang="en-US" dirty="0">
                <a:sym typeface="Wingdings" pitchFamily="2" charset="2"/>
              </a:rPr>
              <a:t>Join </a:t>
            </a:r>
            <a:r>
              <a:rPr lang="en-US" b="1" dirty="0">
                <a:sym typeface="Wingdings" pitchFamily="2" charset="2"/>
              </a:rPr>
              <a:t>HR</a:t>
            </a:r>
            <a:r>
              <a:rPr lang="en-US" dirty="0">
                <a:sym typeface="Wingdings" pitchFamily="2" charset="2"/>
              </a:rPr>
              <a:t> with </a:t>
            </a:r>
            <a:r>
              <a:rPr lang="en-US" b="1" dirty="0">
                <a:sym typeface="Wingdings" pitchFamily="2" charset="2"/>
              </a:rPr>
              <a:t>S</a:t>
            </a:r>
          </a:p>
          <a:p>
            <a:pPr lvl="1"/>
            <a:r>
              <a:rPr lang="en-US" dirty="0">
                <a:sym typeface="Wingdings" pitchFamily="2" charset="2"/>
              </a:rPr>
              <a:t>Finish computing inner products</a:t>
            </a:r>
          </a:p>
          <a:p>
            <a:pPr lvl="1"/>
            <a:r>
              <a:rPr lang="en-US" dirty="0">
                <a:sym typeface="Wingdings" pitchFamily="2" charset="2"/>
              </a:rPr>
              <a:t>Aggregate sum of loss </a:t>
            </a:r>
            <a:r>
              <a:rPr lang="en-US" b="1" dirty="0">
                <a:sym typeface="Wingdings" pitchFamily="2" charset="2"/>
              </a:rPr>
              <a:t>F</a:t>
            </a:r>
          </a:p>
          <a:p>
            <a:pPr lvl="1"/>
            <a:r>
              <a:rPr lang="en-US" dirty="0">
                <a:sym typeface="Wingdings" pitchFamily="2" charset="2"/>
              </a:rPr>
              <a:t>Aggregate gradient of loss for </a:t>
            </a:r>
            <a:r>
              <a:rPr lang="en-US" b="1" dirty="0">
                <a:sym typeface="Wingdings" pitchFamily="2" charset="2"/>
              </a:rPr>
              <a:t>S weights</a:t>
            </a:r>
          </a:p>
          <a:p>
            <a:r>
              <a:rPr lang="en-US" dirty="0">
                <a:sym typeface="Wingdings" pitchFamily="2" charset="2"/>
              </a:rPr>
              <a:t>Group join result on </a:t>
            </a:r>
            <a:r>
              <a:rPr lang="en-US" b="1" dirty="0">
                <a:sym typeface="Wingdings" pitchFamily="2" charset="2"/>
              </a:rPr>
              <a:t>RID</a:t>
            </a:r>
            <a:r>
              <a:rPr lang="en-US" dirty="0">
                <a:sym typeface="Wingdings" pitchFamily="2" charset="2"/>
              </a:rPr>
              <a:t> (foreign key)</a:t>
            </a:r>
          </a:p>
          <a:p>
            <a:pPr lvl="1"/>
            <a:r>
              <a:rPr lang="en-US" dirty="0">
                <a:sym typeface="Wingdings" pitchFamily="2" charset="2"/>
              </a:rPr>
              <a:t>Aggregate gradients on </a:t>
            </a:r>
            <a:r>
              <a:rPr lang="en-US" b="1" dirty="0">
                <a:sym typeface="Wingdings" pitchFamily="2" charset="2"/>
              </a:rPr>
              <a:t>S</a:t>
            </a:r>
          </a:p>
          <a:p>
            <a:r>
              <a:rPr lang="en-US" dirty="0">
                <a:sym typeface="Wingdings" pitchFamily="2" charset="2"/>
              </a:rPr>
              <a:t>Join aggregated gradients with </a:t>
            </a:r>
            <a:r>
              <a:rPr lang="en-US" b="1" dirty="0">
                <a:sym typeface="Wingdings" pitchFamily="2" charset="2"/>
              </a:rPr>
              <a:t>R</a:t>
            </a:r>
          </a:p>
          <a:p>
            <a:pPr lvl="1"/>
            <a:r>
              <a:rPr lang="en-US" dirty="0">
                <a:sym typeface="Wingdings" pitchFamily="2" charset="2"/>
              </a:rPr>
              <a:t>Aggregate gradient of loss for </a:t>
            </a:r>
            <a:r>
              <a:rPr lang="en-US" b="1" dirty="0">
                <a:sym typeface="Wingdings" pitchFamily="2" charset="2"/>
              </a:rPr>
              <a:t>R weights</a:t>
            </a:r>
            <a:endParaRPr lang="en-US" b="1" dirty="0"/>
          </a:p>
        </p:txBody>
      </p:sp>
      <p:graphicFrame>
        <p:nvGraphicFramePr>
          <p:cNvPr id="4" name="Table 3">
            <a:extLst>
              <a:ext uri="{FF2B5EF4-FFF2-40B4-BE49-F238E27FC236}">
                <a16:creationId xmlns:a16="http://schemas.microsoft.com/office/drawing/2014/main" id="{C8918162-8EDF-9046-B586-27727CE47928}"/>
              </a:ext>
            </a:extLst>
          </p:cNvPr>
          <p:cNvGraphicFramePr>
            <a:graphicFrameLocks noGrp="1"/>
          </p:cNvGraphicFramePr>
          <p:nvPr/>
        </p:nvGraphicFramePr>
        <p:xfrm>
          <a:off x="7745506" y="320674"/>
          <a:ext cx="1945340" cy="2011680"/>
        </p:xfrm>
        <a:graphic>
          <a:graphicData uri="http://schemas.openxmlformats.org/drawingml/2006/table">
            <a:tbl>
              <a:tblPr firstRow="1" bandRow="1">
                <a:tableStyleId>{5C22544A-7EE6-4342-B048-85BDC9FD1C3A}</a:tableStyleId>
              </a:tblPr>
              <a:tblGrid>
                <a:gridCol w="555812">
                  <a:extLst>
                    <a:ext uri="{9D8B030D-6E8A-4147-A177-3AD203B41FA5}">
                      <a16:colId xmlns:a16="http://schemas.microsoft.com/office/drawing/2014/main" val="3397713672"/>
                    </a:ext>
                  </a:extLst>
                </a:gridCol>
                <a:gridCol w="322729">
                  <a:extLst>
                    <a:ext uri="{9D8B030D-6E8A-4147-A177-3AD203B41FA5}">
                      <a16:colId xmlns:a16="http://schemas.microsoft.com/office/drawing/2014/main" val="3514011033"/>
                    </a:ext>
                  </a:extLst>
                </a:gridCol>
                <a:gridCol w="457200">
                  <a:extLst>
                    <a:ext uri="{9D8B030D-6E8A-4147-A177-3AD203B41FA5}">
                      <a16:colId xmlns:a16="http://schemas.microsoft.com/office/drawing/2014/main" val="1322960849"/>
                    </a:ext>
                  </a:extLst>
                </a:gridCol>
                <a:gridCol w="609599">
                  <a:extLst>
                    <a:ext uri="{9D8B030D-6E8A-4147-A177-3AD203B41FA5}">
                      <a16:colId xmlns:a16="http://schemas.microsoft.com/office/drawing/2014/main" val="372531516"/>
                    </a:ext>
                  </a:extLst>
                </a:gridCol>
              </a:tblGrid>
              <a:tr h="324277">
                <a:tc>
                  <a:txBody>
                    <a:bodyPr/>
                    <a:lstStyle/>
                    <a:p>
                      <a:r>
                        <a:rPr lang="en-US" sz="1600" dirty="0"/>
                        <a:t>SID</a:t>
                      </a:r>
                    </a:p>
                  </a:txBody>
                  <a:tcPr/>
                </a:tc>
                <a:tc>
                  <a:txBody>
                    <a:bodyPr/>
                    <a:lstStyle/>
                    <a:p>
                      <a:r>
                        <a:rPr lang="en-US" sz="1600" dirty="0"/>
                        <a:t>Y</a:t>
                      </a:r>
                    </a:p>
                  </a:txBody>
                  <a:tcPr/>
                </a:tc>
                <a:tc>
                  <a:txBody>
                    <a:bodyPr/>
                    <a:lstStyle/>
                    <a:p>
                      <a:r>
                        <a:rPr lang="en-US" sz="1600" dirty="0"/>
                        <a:t>X</a:t>
                      </a:r>
                      <a:r>
                        <a:rPr lang="en-US" sz="1600" baseline="-25000" dirty="0"/>
                        <a:t>S</a:t>
                      </a:r>
                    </a:p>
                  </a:txBody>
                  <a:tcPr/>
                </a:tc>
                <a:tc>
                  <a:txBody>
                    <a:bodyPr/>
                    <a:lstStyle/>
                    <a:p>
                      <a:r>
                        <a:rPr lang="en-US" sz="1600" dirty="0"/>
                        <a:t>RID</a:t>
                      </a:r>
                    </a:p>
                  </a:txBody>
                  <a:tcPr/>
                </a:tc>
                <a:extLst>
                  <a:ext uri="{0D108BD9-81ED-4DB2-BD59-A6C34878D82A}">
                    <a16:rowId xmlns:a16="http://schemas.microsoft.com/office/drawing/2014/main" val="1780509420"/>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1761889095"/>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1521432714"/>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2127830514"/>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4268445778"/>
                  </a:ext>
                </a:extLst>
              </a:tr>
              <a:tr h="324277">
                <a:tc>
                  <a:txBody>
                    <a:bodyPr/>
                    <a:lstStyle/>
                    <a:p>
                      <a:endParaRPr lang="en-US" sz="1600" dirty="0"/>
                    </a:p>
                  </a:txBody>
                  <a:tcPr/>
                </a:tc>
                <a:tc>
                  <a:txBody>
                    <a:bodyPr/>
                    <a:lstStyle/>
                    <a:p>
                      <a:endParaRPr lang="en-US" sz="1600" dirty="0"/>
                    </a:p>
                  </a:txBody>
                  <a:tcPr/>
                </a:tc>
                <a:tc>
                  <a:txBody>
                    <a:bodyPr/>
                    <a:lstStyle/>
                    <a:p>
                      <a:endParaRPr lang="en-US" sz="1600"/>
                    </a:p>
                  </a:txBody>
                  <a:tcPr/>
                </a:tc>
                <a:tc>
                  <a:txBody>
                    <a:bodyPr/>
                    <a:lstStyle/>
                    <a:p>
                      <a:endParaRPr lang="en-US" sz="1600" dirty="0"/>
                    </a:p>
                  </a:txBody>
                  <a:tcPr/>
                </a:tc>
                <a:extLst>
                  <a:ext uri="{0D108BD9-81ED-4DB2-BD59-A6C34878D82A}">
                    <a16:rowId xmlns:a16="http://schemas.microsoft.com/office/drawing/2014/main" val="3184792302"/>
                  </a:ext>
                </a:extLst>
              </a:tr>
            </a:tbl>
          </a:graphicData>
        </a:graphic>
      </p:graphicFrame>
      <p:graphicFrame>
        <p:nvGraphicFramePr>
          <p:cNvPr id="5" name="Table 4">
            <a:extLst>
              <a:ext uri="{FF2B5EF4-FFF2-40B4-BE49-F238E27FC236}">
                <a16:creationId xmlns:a16="http://schemas.microsoft.com/office/drawing/2014/main" id="{06BC183E-9D3F-054C-BF5D-A8C04400F8C3}"/>
              </a:ext>
            </a:extLst>
          </p:cNvPr>
          <p:cNvGraphicFramePr>
            <a:graphicFrameLocks noGrp="1"/>
          </p:cNvGraphicFramePr>
          <p:nvPr/>
        </p:nvGraphicFramePr>
        <p:xfrm>
          <a:off x="10157385" y="329921"/>
          <a:ext cx="1335368" cy="994428"/>
        </p:xfrm>
        <a:graphic>
          <a:graphicData uri="http://schemas.openxmlformats.org/drawingml/2006/table">
            <a:tbl>
              <a:tblPr firstRow="1" bandRow="1">
                <a:tableStyleId>{93296810-A885-4BE3-A3E7-6D5BEEA58F35}</a:tableStyleId>
              </a:tblPr>
              <a:tblGrid>
                <a:gridCol w="667684">
                  <a:extLst>
                    <a:ext uri="{9D8B030D-6E8A-4147-A177-3AD203B41FA5}">
                      <a16:colId xmlns:a16="http://schemas.microsoft.com/office/drawing/2014/main" val="43012240"/>
                    </a:ext>
                  </a:extLst>
                </a:gridCol>
                <a:gridCol w="667684">
                  <a:extLst>
                    <a:ext uri="{9D8B030D-6E8A-4147-A177-3AD203B41FA5}">
                      <a16:colId xmlns:a16="http://schemas.microsoft.com/office/drawing/2014/main" val="2545074453"/>
                    </a:ext>
                  </a:extLst>
                </a:gridCol>
              </a:tblGrid>
              <a:tr h="331476">
                <a:tc>
                  <a:txBody>
                    <a:bodyPr/>
                    <a:lstStyle/>
                    <a:p>
                      <a:r>
                        <a:rPr lang="en-US" sz="1400" dirty="0"/>
                        <a:t>RID</a:t>
                      </a:r>
                    </a:p>
                  </a:txBody>
                  <a:tcPr/>
                </a:tc>
                <a:tc>
                  <a:txBody>
                    <a:bodyPr/>
                    <a:lstStyle/>
                    <a:p>
                      <a:r>
                        <a:rPr lang="en-US" sz="1400" dirty="0"/>
                        <a:t>X</a:t>
                      </a:r>
                      <a:r>
                        <a:rPr lang="en-US" sz="1400" baseline="-25000" dirty="0"/>
                        <a:t>R</a:t>
                      </a:r>
                    </a:p>
                  </a:txBody>
                  <a:tcPr/>
                </a:tc>
                <a:extLst>
                  <a:ext uri="{0D108BD9-81ED-4DB2-BD59-A6C34878D82A}">
                    <a16:rowId xmlns:a16="http://schemas.microsoft.com/office/drawing/2014/main" val="389574501"/>
                  </a:ext>
                </a:extLst>
              </a:tr>
              <a:tr h="331476">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920951682"/>
                  </a:ext>
                </a:extLst>
              </a:tr>
              <a:tr h="331476">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165106565"/>
                  </a:ext>
                </a:extLst>
              </a:tr>
            </a:tbl>
          </a:graphicData>
        </a:graphic>
      </p:graphicFrame>
      <p:cxnSp>
        <p:nvCxnSpPr>
          <p:cNvPr id="7" name="Elbow Connector 6">
            <a:extLst>
              <a:ext uri="{FF2B5EF4-FFF2-40B4-BE49-F238E27FC236}">
                <a16:creationId xmlns:a16="http://schemas.microsoft.com/office/drawing/2014/main" id="{84AB6AE3-E467-AD4E-B091-5FC685029F29}"/>
              </a:ext>
            </a:extLst>
          </p:cNvPr>
          <p:cNvCxnSpPr/>
          <p:nvPr/>
        </p:nvCxnSpPr>
        <p:spPr>
          <a:xfrm>
            <a:off x="9690846" y="466446"/>
            <a:ext cx="510989" cy="62753"/>
          </a:xfrm>
          <a:prstGeom prst="bentConnector3">
            <a:avLst/>
          </a:prstGeom>
          <a:ln>
            <a:tailEnd type="triangle"/>
          </a:ln>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7BE75395-1E27-C646-93D4-E0D93B0ABE60}"/>
              </a:ext>
            </a:extLst>
          </p:cNvPr>
          <p:cNvSpPr txBox="1"/>
          <p:nvPr/>
        </p:nvSpPr>
        <p:spPr>
          <a:xfrm>
            <a:off x="8331002" y="985855"/>
            <a:ext cx="529312" cy="923330"/>
          </a:xfrm>
          <a:prstGeom prst="rect">
            <a:avLst/>
          </a:prstGeom>
        </p:spPr>
        <p:txBody>
          <a:bodyPr wrap="none" rtlCol="0">
            <a:spAutoFit/>
          </a:bodyPr>
          <a:lstStyle/>
          <a:p>
            <a:r>
              <a:rPr lang="en-US" sz="5400" dirty="0"/>
              <a:t>S</a:t>
            </a:r>
          </a:p>
        </p:txBody>
      </p:sp>
      <p:sp>
        <p:nvSpPr>
          <p:cNvPr id="9" name="TextBox 8">
            <a:extLst>
              <a:ext uri="{FF2B5EF4-FFF2-40B4-BE49-F238E27FC236}">
                <a16:creationId xmlns:a16="http://schemas.microsoft.com/office/drawing/2014/main" id="{E1C08D4D-6F4E-DC43-83DA-0AE1433107FF}"/>
              </a:ext>
            </a:extLst>
          </p:cNvPr>
          <p:cNvSpPr txBox="1"/>
          <p:nvPr/>
        </p:nvSpPr>
        <p:spPr>
          <a:xfrm>
            <a:off x="10522742" y="529199"/>
            <a:ext cx="604653" cy="923330"/>
          </a:xfrm>
          <a:prstGeom prst="rect">
            <a:avLst/>
          </a:prstGeom>
        </p:spPr>
        <p:txBody>
          <a:bodyPr wrap="none" rtlCol="0">
            <a:spAutoFit/>
          </a:bodyPr>
          <a:lstStyle/>
          <a:p>
            <a:r>
              <a:rPr lang="en-US" sz="5400" dirty="0"/>
              <a:t>R</a:t>
            </a:r>
          </a:p>
        </p:txBody>
      </p:sp>
      <p:sp>
        <p:nvSpPr>
          <p:cNvPr id="16" name="Rectangle 15">
            <a:extLst>
              <a:ext uri="{FF2B5EF4-FFF2-40B4-BE49-F238E27FC236}">
                <a16:creationId xmlns:a16="http://schemas.microsoft.com/office/drawing/2014/main" id="{D2A686FE-55C7-AA47-BE1B-4BAAED067B0A}"/>
              </a:ext>
            </a:extLst>
          </p:cNvPr>
          <p:cNvSpPr/>
          <p:nvPr/>
        </p:nvSpPr>
        <p:spPr>
          <a:xfrm>
            <a:off x="26838" y="5204450"/>
            <a:ext cx="7435446" cy="4920093"/>
          </a:xfrm>
          <a:prstGeom prst="rect">
            <a:avLst/>
          </a:prstGeom>
          <a:solidFill>
            <a:schemeClr val="bg1">
              <a:alpha val="90000"/>
            </a:schemeClr>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3" name="!!highlight">
            <a:extLst>
              <a:ext uri="{FF2B5EF4-FFF2-40B4-BE49-F238E27FC236}">
                <a16:creationId xmlns:a16="http://schemas.microsoft.com/office/drawing/2014/main" id="{7A130230-09B7-7044-BFF3-47CED67B2BC0}"/>
              </a:ext>
            </a:extLst>
          </p:cNvPr>
          <p:cNvSpPr/>
          <p:nvPr/>
        </p:nvSpPr>
        <p:spPr>
          <a:xfrm>
            <a:off x="9569821" y="4356847"/>
            <a:ext cx="1277473" cy="1163637"/>
          </a:xfrm>
          <a:prstGeom prst="roundRect">
            <a:avLst/>
          </a:prstGeom>
          <a:solidFill>
            <a:srgbClr val="FFFF00">
              <a:alpha val="35000"/>
            </a:srgbClr>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155634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 up of a map&#10;&#10;Description automatically generated">
            <a:extLst>
              <a:ext uri="{FF2B5EF4-FFF2-40B4-BE49-F238E27FC236}">
                <a16:creationId xmlns:a16="http://schemas.microsoft.com/office/drawing/2014/main" id="{25ACA65E-8EF2-4C4F-8777-EA1C225A7A6B}"/>
              </a:ext>
            </a:extLst>
          </p:cNvPr>
          <p:cNvPicPr>
            <a:picLocks noChangeAspect="1"/>
          </p:cNvPicPr>
          <p:nvPr/>
        </p:nvPicPr>
        <p:blipFill rotWithShape="1">
          <a:blip r:embed="rId3"/>
          <a:srcRect r="39997"/>
          <a:stretch/>
        </p:blipFill>
        <p:spPr>
          <a:xfrm>
            <a:off x="7462284" y="2997535"/>
            <a:ext cx="4430509" cy="3794105"/>
          </a:xfrm>
          <a:prstGeom prst="rect">
            <a:avLst/>
          </a:prstGeom>
        </p:spPr>
      </p:pic>
      <p:pic>
        <p:nvPicPr>
          <p:cNvPr id="12" name="Picture 11" descr="A close up of a map&#10;&#10;Description automatically generated">
            <a:extLst>
              <a:ext uri="{FF2B5EF4-FFF2-40B4-BE49-F238E27FC236}">
                <a16:creationId xmlns:a16="http://schemas.microsoft.com/office/drawing/2014/main" id="{FFEA8FE9-3C47-344F-8CB3-5C63ACE8A006}"/>
              </a:ext>
            </a:extLst>
          </p:cNvPr>
          <p:cNvPicPr>
            <a:picLocks noChangeAspect="1"/>
          </p:cNvPicPr>
          <p:nvPr/>
        </p:nvPicPr>
        <p:blipFill rotWithShape="1">
          <a:blip r:embed="rId3"/>
          <a:srcRect l="60003" b="30857"/>
          <a:stretch/>
        </p:blipFill>
        <p:spPr>
          <a:xfrm>
            <a:off x="9852210" y="1148996"/>
            <a:ext cx="2263588" cy="2010693"/>
          </a:xfrm>
          <a:prstGeom prst="rect">
            <a:avLst/>
          </a:prstGeom>
        </p:spPr>
      </p:pic>
      <p:sp>
        <p:nvSpPr>
          <p:cNvPr id="2" name="Title 1">
            <a:extLst>
              <a:ext uri="{FF2B5EF4-FFF2-40B4-BE49-F238E27FC236}">
                <a16:creationId xmlns:a16="http://schemas.microsoft.com/office/drawing/2014/main" id="{12D98DD9-9976-8340-9829-FA63BFCB64EB}"/>
              </a:ext>
            </a:extLst>
          </p:cNvPr>
          <p:cNvSpPr>
            <a:spLocks noGrp="1"/>
          </p:cNvSpPr>
          <p:nvPr>
            <p:ph type="title"/>
          </p:nvPr>
        </p:nvSpPr>
        <p:spPr>
          <a:xfrm>
            <a:off x="299207" y="0"/>
            <a:ext cx="10801350" cy="1325563"/>
          </a:xfrm>
        </p:spPr>
        <p:txBody>
          <a:bodyPr/>
          <a:lstStyle/>
          <a:p>
            <a:r>
              <a:rPr lang="en-US" dirty="0"/>
              <a:t>Factorize Algorithm</a:t>
            </a:r>
          </a:p>
        </p:txBody>
      </p:sp>
      <p:sp>
        <p:nvSpPr>
          <p:cNvPr id="3" name="Content Placeholder 2">
            <a:extLst>
              <a:ext uri="{FF2B5EF4-FFF2-40B4-BE49-F238E27FC236}">
                <a16:creationId xmlns:a16="http://schemas.microsoft.com/office/drawing/2014/main" id="{9FE74F80-5243-A54D-8F41-810B97096D7F}"/>
              </a:ext>
            </a:extLst>
          </p:cNvPr>
          <p:cNvSpPr>
            <a:spLocks noGrp="1"/>
          </p:cNvSpPr>
          <p:nvPr>
            <p:ph idx="1"/>
          </p:nvPr>
        </p:nvSpPr>
        <p:spPr>
          <a:xfrm>
            <a:off x="299206" y="1324350"/>
            <a:ext cx="7136240" cy="5237815"/>
          </a:xfrm>
        </p:spPr>
        <p:txBody>
          <a:bodyPr>
            <a:normAutofit/>
          </a:bodyPr>
          <a:lstStyle/>
          <a:p>
            <a:r>
              <a:rPr lang="en-US" dirty="0"/>
              <a:t>Compute </a:t>
            </a:r>
            <a:r>
              <a:rPr lang="en-US" b="1" dirty="0"/>
              <a:t>partial inner products</a:t>
            </a:r>
            <a:r>
              <a:rPr lang="en-US" dirty="0"/>
              <a:t> with features in </a:t>
            </a:r>
            <a:r>
              <a:rPr lang="en-US" b="1" dirty="0"/>
              <a:t>R</a:t>
            </a:r>
            <a:r>
              <a:rPr lang="en-US" dirty="0"/>
              <a:t> </a:t>
            </a:r>
            <a:r>
              <a:rPr lang="en-US" dirty="0">
                <a:sym typeface="Wingdings" pitchFamily="2" charset="2"/>
              </a:rPr>
              <a:t> </a:t>
            </a:r>
            <a:r>
              <a:rPr lang="en-US" b="1" dirty="0">
                <a:sym typeface="Wingdings" pitchFamily="2" charset="2"/>
              </a:rPr>
              <a:t>HR</a:t>
            </a:r>
          </a:p>
          <a:p>
            <a:r>
              <a:rPr lang="en-US" dirty="0">
                <a:sym typeface="Wingdings" pitchFamily="2" charset="2"/>
              </a:rPr>
              <a:t>Join </a:t>
            </a:r>
            <a:r>
              <a:rPr lang="en-US" b="1" dirty="0">
                <a:sym typeface="Wingdings" pitchFamily="2" charset="2"/>
              </a:rPr>
              <a:t>HR</a:t>
            </a:r>
            <a:r>
              <a:rPr lang="en-US" dirty="0">
                <a:sym typeface="Wingdings" pitchFamily="2" charset="2"/>
              </a:rPr>
              <a:t> with </a:t>
            </a:r>
            <a:r>
              <a:rPr lang="en-US" b="1" dirty="0">
                <a:sym typeface="Wingdings" pitchFamily="2" charset="2"/>
              </a:rPr>
              <a:t>S</a:t>
            </a:r>
          </a:p>
          <a:p>
            <a:pPr lvl="1"/>
            <a:r>
              <a:rPr lang="en-US" dirty="0">
                <a:sym typeface="Wingdings" pitchFamily="2" charset="2"/>
              </a:rPr>
              <a:t>Finish computing inner products</a:t>
            </a:r>
          </a:p>
          <a:p>
            <a:pPr lvl="1"/>
            <a:r>
              <a:rPr lang="en-US" dirty="0">
                <a:sym typeface="Wingdings" pitchFamily="2" charset="2"/>
              </a:rPr>
              <a:t>Aggregate sum of loss </a:t>
            </a:r>
            <a:r>
              <a:rPr lang="en-US" b="1" dirty="0">
                <a:sym typeface="Wingdings" pitchFamily="2" charset="2"/>
              </a:rPr>
              <a:t>F</a:t>
            </a:r>
          </a:p>
          <a:p>
            <a:pPr lvl="1"/>
            <a:r>
              <a:rPr lang="en-US" dirty="0">
                <a:sym typeface="Wingdings" pitchFamily="2" charset="2"/>
              </a:rPr>
              <a:t>Aggregate gradient of loss for </a:t>
            </a:r>
            <a:r>
              <a:rPr lang="en-US" b="1" dirty="0">
                <a:sym typeface="Wingdings" pitchFamily="2" charset="2"/>
              </a:rPr>
              <a:t>S weights</a:t>
            </a:r>
          </a:p>
          <a:p>
            <a:r>
              <a:rPr lang="en-US" dirty="0">
                <a:sym typeface="Wingdings" pitchFamily="2" charset="2"/>
              </a:rPr>
              <a:t>Group join result on </a:t>
            </a:r>
            <a:r>
              <a:rPr lang="en-US" b="1" dirty="0">
                <a:sym typeface="Wingdings" pitchFamily="2" charset="2"/>
              </a:rPr>
              <a:t>RID</a:t>
            </a:r>
            <a:r>
              <a:rPr lang="en-US" dirty="0">
                <a:sym typeface="Wingdings" pitchFamily="2" charset="2"/>
              </a:rPr>
              <a:t> (foreign key)</a:t>
            </a:r>
          </a:p>
          <a:p>
            <a:pPr lvl="1"/>
            <a:r>
              <a:rPr lang="en-US" dirty="0">
                <a:sym typeface="Wingdings" pitchFamily="2" charset="2"/>
              </a:rPr>
              <a:t>Aggregate gradients on </a:t>
            </a:r>
            <a:r>
              <a:rPr lang="en-US" b="1" dirty="0">
                <a:sym typeface="Wingdings" pitchFamily="2" charset="2"/>
              </a:rPr>
              <a:t>S</a:t>
            </a:r>
          </a:p>
          <a:p>
            <a:r>
              <a:rPr lang="en-US" dirty="0">
                <a:sym typeface="Wingdings" pitchFamily="2" charset="2"/>
              </a:rPr>
              <a:t>Join aggregated gradients with </a:t>
            </a:r>
            <a:r>
              <a:rPr lang="en-US" b="1" dirty="0">
                <a:sym typeface="Wingdings" pitchFamily="2" charset="2"/>
              </a:rPr>
              <a:t>R</a:t>
            </a:r>
          </a:p>
          <a:p>
            <a:pPr lvl="1"/>
            <a:r>
              <a:rPr lang="en-US" dirty="0">
                <a:sym typeface="Wingdings" pitchFamily="2" charset="2"/>
              </a:rPr>
              <a:t>Aggregate gradient of loss for </a:t>
            </a:r>
            <a:r>
              <a:rPr lang="en-US" b="1" dirty="0">
                <a:sym typeface="Wingdings" pitchFamily="2" charset="2"/>
              </a:rPr>
              <a:t>R weights</a:t>
            </a:r>
            <a:endParaRPr lang="en-US" b="1" dirty="0"/>
          </a:p>
        </p:txBody>
      </p:sp>
      <p:graphicFrame>
        <p:nvGraphicFramePr>
          <p:cNvPr id="4" name="Table 3">
            <a:extLst>
              <a:ext uri="{FF2B5EF4-FFF2-40B4-BE49-F238E27FC236}">
                <a16:creationId xmlns:a16="http://schemas.microsoft.com/office/drawing/2014/main" id="{C8918162-8EDF-9046-B586-27727CE47928}"/>
              </a:ext>
            </a:extLst>
          </p:cNvPr>
          <p:cNvGraphicFramePr>
            <a:graphicFrameLocks noGrp="1"/>
          </p:cNvGraphicFramePr>
          <p:nvPr/>
        </p:nvGraphicFramePr>
        <p:xfrm>
          <a:off x="7745506" y="320674"/>
          <a:ext cx="1945340" cy="2011680"/>
        </p:xfrm>
        <a:graphic>
          <a:graphicData uri="http://schemas.openxmlformats.org/drawingml/2006/table">
            <a:tbl>
              <a:tblPr firstRow="1" bandRow="1">
                <a:tableStyleId>{5C22544A-7EE6-4342-B048-85BDC9FD1C3A}</a:tableStyleId>
              </a:tblPr>
              <a:tblGrid>
                <a:gridCol w="555812">
                  <a:extLst>
                    <a:ext uri="{9D8B030D-6E8A-4147-A177-3AD203B41FA5}">
                      <a16:colId xmlns:a16="http://schemas.microsoft.com/office/drawing/2014/main" val="3397713672"/>
                    </a:ext>
                  </a:extLst>
                </a:gridCol>
                <a:gridCol w="322729">
                  <a:extLst>
                    <a:ext uri="{9D8B030D-6E8A-4147-A177-3AD203B41FA5}">
                      <a16:colId xmlns:a16="http://schemas.microsoft.com/office/drawing/2014/main" val="3514011033"/>
                    </a:ext>
                  </a:extLst>
                </a:gridCol>
                <a:gridCol w="457200">
                  <a:extLst>
                    <a:ext uri="{9D8B030D-6E8A-4147-A177-3AD203B41FA5}">
                      <a16:colId xmlns:a16="http://schemas.microsoft.com/office/drawing/2014/main" val="1322960849"/>
                    </a:ext>
                  </a:extLst>
                </a:gridCol>
                <a:gridCol w="609599">
                  <a:extLst>
                    <a:ext uri="{9D8B030D-6E8A-4147-A177-3AD203B41FA5}">
                      <a16:colId xmlns:a16="http://schemas.microsoft.com/office/drawing/2014/main" val="372531516"/>
                    </a:ext>
                  </a:extLst>
                </a:gridCol>
              </a:tblGrid>
              <a:tr h="324277">
                <a:tc>
                  <a:txBody>
                    <a:bodyPr/>
                    <a:lstStyle/>
                    <a:p>
                      <a:r>
                        <a:rPr lang="en-US" sz="1600" dirty="0"/>
                        <a:t>SID</a:t>
                      </a:r>
                    </a:p>
                  </a:txBody>
                  <a:tcPr/>
                </a:tc>
                <a:tc>
                  <a:txBody>
                    <a:bodyPr/>
                    <a:lstStyle/>
                    <a:p>
                      <a:r>
                        <a:rPr lang="en-US" sz="1600" dirty="0"/>
                        <a:t>Y</a:t>
                      </a:r>
                    </a:p>
                  </a:txBody>
                  <a:tcPr/>
                </a:tc>
                <a:tc>
                  <a:txBody>
                    <a:bodyPr/>
                    <a:lstStyle/>
                    <a:p>
                      <a:r>
                        <a:rPr lang="en-US" sz="1600" dirty="0"/>
                        <a:t>X</a:t>
                      </a:r>
                      <a:r>
                        <a:rPr lang="en-US" sz="1600" baseline="-25000" dirty="0"/>
                        <a:t>S</a:t>
                      </a:r>
                    </a:p>
                  </a:txBody>
                  <a:tcPr/>
                </a:tc>
                <a:tc>
                  <a:txBody>
                    <a:bodyPr/>
                    <a:lstStyle/>
                    <a:p>
                      <a:r>
                        <a:rPr lang="en-US" sz="1600" dirty="0"/>
                        <a:t>RID</a:t>
                      </a:r>
                    </a:p>
                  </a:txBody>
                  <a:tcPr/>
                </a:tc>
                <a:extLst>
                  <a:ext uri="{0D108BD9-81ED-4DB2-BD59-A6C34878D82A}">
                    <a16:rowId xmlns:a16="http://schemas.microsoft.com/office/drawing/2014/main" val="1780509420"/>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1761889095"/>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1521432714"/>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2127830514"/>
                  </a:ext>
                </a:extLst>
              </a:tr>
              <a:tr h="324277">
                <a:tc>
                  <a:txBody>
                    <a:bodyPr/>
                    <a:lstStyle/>
                    <a:p>
                      <a:endParaRPr lang="en-US" sz="1600"/>
                    </a:p>
                  </a:txBody>
                  <a:tcPr/>
                </a:tc>
                <a:tc>
                  <a:txBody>
                    <a:bodyPr/>
                    <a:lstStyle/>
                    <a:p>
                      <a:endParaRPr lang="en-US" sz="1600"/>
                    </a:p>
                  </a:txBody>
                  <a:tcPr/>
                </a:tc>
                <a:tc>
                  <a:txBody>
                    <a:bodyPr/>
                    <a:lstStyle/>
                    <a:p>
                      <a:endParaRPr lang="en-US" sz="1600"/>
                    </a:p>
                  </a:txBody>
                  <a:tcPr/>
                </a:tc>
                <a:tc>
                  <a:txBody>
                    <a:bodyPr/>
                    <a:lstStyle/>
                    <a:p>
                      <a:endParaRPr lang="en-US" sz="1600"/>
                    </a:p>
                  </a:txBody>
                  <a:tcPr/>
                </a:tc>
                <a:extLst>
                  <a:ext uri="{0D108BD9-81ED-4DB2-BD59-A6C34878D82A}">
                    <a16:rowId xmlns:a16="http://schemas.microsoft.com/office/drawing/2014/main" val="4268445778"/>
                  </a:ext>
                </a:extLst>
              </a:tr>
              <a:tr h="324277">
                <a:tc>
                  <a:txBody>
                    <a:bodyPr/>
                    <a:lstStyle/>
                    <a:p>
                      <a:endParaRPr lang="en-US" sz="1600" dirty="0"/>
                    </a:p>
                  </a:txBody>
                  <a:tcPr/>
                </a:tc>
                <a:tc>
                  <a:txBody>
                    <a:bodyPr/>
                    <a:lstStyle/>
                    <a:p>
                      <a:endParaRPr lang="en-US" sz="1600" dirty="0"/>
                    </a:p>
                  </a:txBody>
                  <a:tcPr/>
                </a:tc>
                <a:tc>
                  <a:txBody>
                    <a:bodyPr/>
                    <a:lstStyle/>
                    <a:p>
                      <a:endParaRPr lang="en-US" sz="1600"/>
                    </a:p>
                  </a:txBody>
                  <a:tcPr/>
                </a:tc>
                <a:tc>
                  <a:txBody>
                    <a:bodyPr/>
                    <a:lstStyle/>
                    <a:p>
                      <a:endParaRPr lang="en-US" sz="1600" dirty="0"/>
                    </a:p>
                  </a:txBody>
                  <a:tcPr/>
                </a:tc>
                <a:extLst>
                  <a:ext uri="{0D108BD9-81ED-4DB2-BD59-A6C34878D82A}">
                    <a16:rowId xmlns:a16="http://schemas.microsoft.com/office/drawing/2014/main" val="3184792302"/>
                  </a:ext>
                </a:extLst>
              </a:tr>
            </a:tbl>
          </a:graphicData>
        </a:graphic>
      </p:graphicFrame>
      <p:graphicFrame>
        <p:nvGraphicFramePr>
          <p:cNvPr id="5" name="Table 4">
            <a:extLst>
              <a:ext uri="{FF2B5EF4-FFF2-40B4-BE49-F238E27FC236}">
                <a16:creationId xmlns:a16="http://schemas.microsoft.com/office/drawing/2014/main" id="{06BC183E-9D3F-054C-BF5D-A8C04400F8C3}"/>
              </a:ext>
            </a:extLst>
          </p:cNvPr>
          <p:cNvGraphicFramePr>
            <a:graphicFrameLocks noGrp="1"/>
          </p:cNvGraphicFramePr>
          <p:nvPr/>
        </p:nvGraphicFramePr>
        <p:xfrm>
          <a:off x="10157385" y="329921"/>
          <a:ext cx="1335368" cy="994428"/>
        </p:xfrm>
        <a:graphic>
          <a:graphicData uri="http://schemas.openxmlformats.org/drawingml/2006/table">
            <a:tbl>
              <a:tblPr firstRow="1" bandRow="1">
                <a:tableStyleId>{93296810-A885-4BE3-A3E7-6D5BEEA58F35}</a:tableStyleId>
              </a:tblPr>
              <a:tblGrid>
                <a:gridCol w="667684">
                  <a:extLst>
                    <a:ext uri="{9D8B030D-6E8A-4147-A177-3AD203B41FA5}">
                      <a16:colId xmlns:a16="http://schemas.microsoft.com/office/drawing/2014/main" val="43012240"/>
                    </a:ext>
                  </a:extLst>
                </a:gridCol>
                <a:gridCol w="667684">
                  <a:extLst>
                    <a:ext uri="{9D8B030D-6E8A-4147-A177-3AD203B41FA5}">
                      <a16:colId xmlns:a16="http://schemas.microsoft.com/office/drawing/2014/main" val="2545074453"/>
                    </a:ext>
                  </a:extLst>
                </a:gridCol>
              </a:tblGrid>
              <a:tr h="331476">
                <a:tc>
                  <a:txBody>
                    <a:bodyPr/>
                    <a:lstStyle/>
                    <a:p>
                      <a:r>
                        <a:rPr lang="en-US" sz="1400" dirty="0"/>
                        <a:t>RID</a:t>
                      </a:r>
                    </a:p>
                  </a:txBody>
                  <a:tcPr/>
                </a:tc>
                <a:tc>
                  <a:txBody>
                    <a:bodyPr/>
                    <a:lstStyle/>
                    <a:p>
                      <a:r>
                        <a:rPr lang="en-US" sz="1400" dirty="0"/>
                        <a:t>X</a:t>
                      </a:r>
                      <a:r>
                        <a:rPr lang="en-US" sz="1400" baseline="-25000" dirty="0"/>
                        <a:t>R</a:t>
                      </a:r>
                    </a:p>
                  </a:txBody>
                  <a:tcPr/>
                </a:tc>
                <a:extLst>
                  <a:ext uri="{0D108BD9-81ED-4DB2-BD59-A6C34878D82A}">
                    <a16:rowId xmlns:a16="http://schemas.microsoft.com/office/drawing/2014/main" val="389574501"/>
                  </a:ext>
                </a:extLst>
              </a:tr>
              <a:tr h="331476">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920951682"/>
                  </a:ext>
                </a:extLst>
              </a:tr>
              <a:tr h="331476">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165106565"/>
                  </a:ext>
                </a:extLst>
              </a:tr>
            </a:tbl>
          </a:graphicData>
        </a:graphic>
      </p:graphicFrame>
      <p:cxnSp>
        <p:nvCxnSpPr>
          <p:cNvPr id="7" name="Elbow Connector 6">
            <a:extLst>
              <a:ext uri="{FF2B5EF4-FFF2-40B4-BE49-F238E27FC236}">
                <a16:creationId xmlns:a16="http://schemas.microsoft.com/office/drawing/2014/main" id="{84AB6AE3-E467-AD4E-B091-5FC685029F29}"/>
              </a:ext>
            </a:extLst>
          </p:cNvPr>
          <p:cNvCxnSpPr/>
          <p:nvPr/>
        </p:nvCxnSpPr>
        <p:spPr>
          <a:xfrm>
            <a:off x="9690846" y="466446"/>
            <a:ext cx="510989" cy="62753"/>
          </a:xfrm>
          <a:prstGeom prst="bentConnector3">
            <a:avLst/>
          </a:prstGeom>
          <a:ln>
            <a:tailEnd type="triangle"/>
          </a:ln>
        </p:spPr>
        <p:style>
          <a:lnRef idx="3">
            <a:schemeClr val="dk1"/>
          </a:lnRef>
          <a:fillRef idx="0">
            <a:schemeClr val="dk1"/>
          </a:fillRef>
          <a:effectRef idx="2">
            <a:schemeClr val="dk1"/>
          </a:effectRef>
          <a:fontRef idx="minor">
            <a:schemeClr val="tx1"/>
          </a:fontRef>
        </p:style>
      </p:cxnSp>
      <p:sp>
        <p:nvSpPr>
          <p:cNvPr id="8" name="TextBox 7">
            <a:extLst>
              <a:ext uri="{FF2B5EF4-FFF2-40B4-BE49-F238E27FC236}">
                <a16:creationId xmlns:a16="http://schemas.microsoft.com/office/drawing/2014/main" id="{7BE75395-1E27-C646-93D4-E0D93B0ABE60}"/>
              </a:ext>
            </a:extLst>
          </p:cNvPr>
          <p:cNvSpPr txBox="1"/>
          <p:nvPr/>
        </p:nvSpPr>
        <p:spPr>
          <a:xfrm>
            <a:off x="8331002" y="985855"/>
            <a:ext cx="529312" cy="923330"/>
          </a:xfrm>
          <a:prstGeom prst="rect">
            <a:avLst/>
          </a:prstGeom>
        </p:spPr>
        <p:txBody>
          <a:bodyPr wrap="none" rtlCol="0">
            <a:spAutoFit/>
          </a:bodyPr>
          <a:lstStyle/>
          <a:p>
            <a:r>
              <a:rPr lang="en-US" sz="5400" dirty="0"/>
              <a:t>S</a:t>
            </a:r>
          </a:p>
        </p:txBody>
      </p:sp>
      <p:sp>
        <p:nvSpPr>
          <p:cNvPr id="9" name="TextBox 8">
            <a:extLst>
              <a:ext uri="{FF2B5EF4-FFF2-40B4-BE49-F238E27FC236}">
                <a16:creationId xmlns:a16="http://schemas.microsoft.com/office/drawing/2014/main" id="{E1C08D4D-6F4E-DC43-83DA-0AE1433107FF}"/>
              </a:ext>
            </a:extLst>
          </p:cNvPr>
          <p:cNvSpPr txBox="1"/>
          <p:nvPr/>
        </p:nvSpPr>
        <p:spPr>
          <a:xfrm>
            <a:off x="10522742" y="529199"/>
            <a:ext cx="604653" cy="923330"/>
          </a:xfrm>
          <a:prstGeom prst="rect">
            <a:avLst/>
          </a:prstGeom>
        </p:spPr>
        <p:txBody>
          <a:bodyPr wrap="none" rtlCol="0">
            <a:spAutoFit/>
          </a:bodyPr>
          <a:lstStyle/>
          <a:p>
            <a:r>
              <a:rPr lang="en-US" sz="5400" dirty="0"/>
              <a:t>R</a:t>
            </a:r>
          </a:p>
        </p:txBody>
      </p:sp>
      <p:sp>
        <p:nvSpPr>
          <p:cNvPr id="16" name="Rectangle 15">
            <a:extLst>
              <a:ext uri="{FF2B5EF4-FFF2-40B4-BE49-F238E27FC236}">
                <a16:creationId xmlns:a16="http://schemas.microsoft.com/office/drawing/2014/main" id="{D2A686FE-55C7-AA47-BE1B-4BAAED067B0A}"/>
              </a:ext>
            </a:extLst>
          </p:cNvPr>
          <p:cNvSpPr/>
          <p:nvPr/>
        </p:nvSpPr>
        <p:spPr>
          <a:xfrm>
            <a:off x="26838" y="6378827"/>
            <a:ext cx="7435446" cy="4920093"/>
          </a:xfrm>
          <a:prstGeom prst="rect">
            <a:avLst/>
          </a:prstGeom>
          <a:solidFill>
            <a:schemeClr val="bg1">
              <a:alpha val="90000"/>
            </a:schemeClr>
          </a:solidFill>
          <a:ln>
            <a:no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13" name="!!highlight">
            <a:extLst>
              <a:ext uri="{FF2B5EF4-FFF2-40B4-BE49-F238E27FC236}">
                <a16:creationId xmlns:a16="http://schemas.microsoft.com/office/drawing/2014/main" id="{7A130230-09B7-7044-BFF3-47CED67B2BC0}"/>
              </a:ext>
            </a:extLst>
          </p:cNvPr>
          <p:cNvSpPr/>
          <p:nvPr/>
        </p:nvSpPr>
        <p:spPr>
          <a:xfrm>
            <a:off x="10114981" y="3141759"/>
            <a:ext cx="1709467" cy="1671972"/>
          </a:xfrm>
          <a:prstGeom prst="roundRect">
            <a:avLst/>
          </a:prstGeom>
          <a:solidFill>
            <a:srgbClr val="FFFF00">
              <a:alpha val="35000"/>
            </a:srgbClr>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196548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38E0D-A681-2148-A3AD-8D6E624D0086}"/>
              </a:ext>
            </a:extLst>
          </p:cNvPr>
          <p:cNvSpPr>
            <a:spLocks noGrp="1"/>
          </p:cNvSpPr>
          <p:nvPr>
            <p:ph type="title"/>
          </p:nvPr>
        </p:nvSpPr>
        <p:spPr/>
        <p:txBody>
          <a:bodyPr/>
          <a:lstStyle/>
          <a:p>
            <a:r>
              <a:rPr lang="en-US" dirty="0"/>
              <a:t>Thoughts For Reading</a:t>
            </a:r>
          </a:p>
        </p:txBody>
      </p:sp>
      <p:sp>
        <p:nvSpPr>
          <p:cNvPr id="3" name="Content Placeholder 2">
            <a:extLst>
              <a:ext uri="{FF2B5EF4-FFF2-40B4-BE49-F238E27FC236}">
                <a16:creationId xmlns:a16="http://schemas.microsoft.com/office/drawing/2014/main" id="{475A2A29-DDE2-C847-9E05-CDAD2DAD4CDE}"/>
              </a:ext>
            </a:extLst>
          </p:cNvPr>
          <p:cNvSpPr>
            <a:spLocks noGrp="1"/>
          </p:cNvSpPr>
          <p:nvPr>
            <p:ph idx="1"/>
          </p:nvPr>
        </p:nvSpPr>
        <p:spPr/>
        <p:txBody>
          <a:bodyPr/>
          <a:lstStyle/>
          <a:p>
            <a:r>
              <a:rPr lang="en-US" dirty="0"/>
              <a:t>Emphasis on cost model</a:t>
            </a:r>
          </a:p>
          <a:p>
            <a:pPr lvl="1"/>
            <a:r>
              <a:rPr lang="en-US" dirty="0"/>
              <a:t>Can you work through the cost calculations?</a:t>
            </a:r>
          </a:p>
          <a:p>
            <a:r>
              <a:rPr lang="en-US" dirty="0"/>
              <a:t>What would happen if features depended on cross terms between tables?</a:t>
            </a:r>
          </a:p>
          <a:p>
            <a:r>
              <a:rPr lang="en-US" dirty="0"/>
              <a:t>Would these techniques be applicable beyond feature selection (e.g., hyperparameter search/model design)?</a:t>
            </a:r>
          </a:p>
          <a:p>
            <a:pPr lvl="1"/>
            <a:r>
              <a:rPr lang="en-US" dirty="0"/>
              <a:t>Are there scenarios where this optimization would work?</a:t>
            </a:r>
          </a:p>
        </p:txBody>
      </p:sp>
    </p:spTree>
    <p:extLst>
      <p:ext uri="{BB962C8B-B14F-4D97-AF65-F5344CB8AC3E}">
        <p14:creationId xmlns:p14="http://schemas.microsoft.com/office/powerpoint/2010/main" val="467347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8022D0-2CC8-274E-AD52-526883D815CB}"/>
              </a:ext>
            </a:extLst>
          </p:cNvPr>
          <p:cNvSpPr>
            <a:spLocks noGrp="1"/>
          </p:cNvSpPr>
          <p:nvPr>
            <p:ph type="title"/>
          </p:nvPr>
        </p:nvSpPr>
        <p:spPr/>
        <p:txBody>
          <a:bodyPr/>
          <a:lstStyle/>
          <a:p>
            <a:r>
              <a:rPr lang="en-US" dirty="0"/>
              <a:t>Done!</a:t>
            </a:r>
          </a:p>
        </p:txBody>
      </p:sp>
      <p:sp>
        <p:nvSpPr>
          <p:cNvPr id="5" name="Text Placeholder 4">
            <a:extLst>
              <a:ext uri="{FF2B5EF4-FFF2-40B4-BE49-F238E27FC236}">
                <a16:creationId xmlns:a16="http://schemas.microsoft.com/office/drawing/2014/main" id="{B8B03EB0-CD06-AA42-ACC8-FEF68D24B2B5}"/>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788039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126" y="53786"/>
            <a:ext cx="11365747" cy="1325563"/>
          </a:xfrm>
        </p:spPr>
        <p:txBody>
          <a:bodyPr>
            <a:normAutofit/>
          </a:bodyPr>
          <a:lstStyle/>
          <a:p>
            <a:r>
              <a:rPr lang="en-US" sz="4000" b="1" dirty="0"/>
              <a:t>Relational</a:t>
            </a:r>
            <a:r>
              <a:rPr lang="en-US" sz="4000" dirty="0"/>
              <a:t> Database Systems</a:t>
            </a:r>
          </a:p>
        </p:txBody>
      </p:sp>
      <p:sp>
        <p:nvSpPr>
          <p:cNvPr id="3" name="Content Placeholder 2"/>
          <p:cNvSpPr>
            <a:spLocks noGrp="1"/>
          </p:cNvSpPr>
          <p:nvPr>
            <p:ph idx="1"/>
          </p:nvPr>
        </p:nvSpPr>
        <p:spPr>
          <a:xfrm>
            <a:off x="838200" y="2856081"/>
            <a:ext cx="10515600" cy="2583051"/>
          </a:xfrm>
        </p:spPr>
        <p:txBody>
          <a:bodyPr>
            <a:normAutofit/>
          </a:bodyPr>
          <a:lstStyle/>
          <a:p>
            <a:r>
              <a:rPr lang="en-US" b="1" i="1" dirty="0"/>
              <a:t>Logically</a:t>
            </a:r>
            <a:r>
              <a:rPr lang="en-US" dirty="0"/>
              <a:t> organize data in </a:t>
            </a:r>
            <a:r>
              <a:rPr lang="en-US" b="1" dirty="0"/>
              <a:t>relations </a:t>
            </a:r>
            <a:r>
              <a:rPr lang="en-US" dirty="0"/>
              <a:t>(tables)</a:t>
            </a:r>
          </a:p>
        </p:txBody>
      </p:sp>
      <p:graphicFrame>
        <p:nvGraphicFramePr>
          <p:cNvPr id="15" name="Table 14"/>
          <p:cNvGraphicFramePr>
            <a:graphicFrameLocks noGrp="1"/>
          </p:cNvGraphicFramePr>
          <p:nvPr/>
        </p:nvGraphicFramePr>
        <p:xfrm>
          <a:off x="3304325" y="3523706"/>
          <a:ext cx="4335880" cy="2004080"/>
        </p:xfrm>
        <a:graphic>
          <a:graphicData uri="http://schemas.openxmlformats.org/drawingml/2006/table">
            <a:tbl>
              <a:tblPr firstRow="1" bandRow="1">
                <a:tableStyleId>{00A15C55-8517-42AA-B614-E9B94910E393}</a:tableStyleId>
              </a:tblPr>
              <a:tblGrid>
                <a:gridCol w="1516594">
                  <a:extLst>
                    <a:ext uri="{9D8B030D-6E8A-4147-A177-3AD203B41FA5}">
                      <a16:colId xmlns:a16="http://schemas.microsoft.com/office/drawing/2014/main" val="20000"/>
                    </a:ext>
                  </a:extLst>
                </a:gridCol>
                <a:gridCol w="1343414">
                  <a:extLst>
                    <a:ext uri="{9D8B030D-6E8A-4147-A177-3AD203B41FA5}">
                      <a16:colId xmlns:a16="http://schemas.microsoft.com/office/drawing/2014/main" val="20001"/>
                    </a:ext>
                  </a:extLst>
                </a:gridCol>
                <a:gridCol w="1475872">
                  <a:extLst>
                    <a:ext uri="{9D8B030D-6E8A-4147-A177-3AD203B41FA5}">
                      <a16:colId xmlns:a16="http://schemas.microsoft.com/office/drawing/2014/main" val="20002"/>
                    </a:ext>
                  </a:extLst>
                </a:gridCol>
              </a:tblGrid>
              <a:tr h="501020">
                <a:tc>
                  <a:txBody>
                    <a:bodyPr/>
                    <a:lstStyle/>
                    <a:p>
                      <a:r>
                        <a:rPr lang="en-US" sz="2100" dirty="0"/>
                        <a:t>Name</a:t>
                      </a:r>
                    </a:p>
                  </a:txBody>
                  <a:tcPr marL="176830" marR="176830" marT="88415" marB="88415"/>
                </a:tc>
                <a:tc>
                  <a:txBody>
                    <a:bodyPr/>
                    <a:lstStyle/>
                    <a:p>
                      <a:r>
                        <a:rPr lang="en-US" sz="2100" dirty="0"/>
                        <a:t>Prod</a:t>
                      </a:r>
                    </a:p>
                  </a:txBody>
                  <a:tcPr marL="176830" marR="176830" marT="88415" marB="88415"/>
                </a:tc>
                <a:tc>
                  <a:txBody>
                    <a:bodyPr/>
                    <a:lstStyle/>
                    <a:p>
                      <a:r>
                        <a:rPr lang="en-US" sz="2100" dirty="0"/>
                        <a:t>Price</a:t>
                      </a:r>
                    </a:p>
                  </a:txBody>
                  <a:tcPr marL="176830" marR="176830" marT="88415" marB="88415"/>
                </a:tc>
                <a:extLst>
                  <a:ext uri="{0D108BD9-81ED-4DB2-BD59-A6C34878D82A}">
                    <a16:rowId xmlns:a16="http://schemas.microsoft.com/office/drawing/2014/main" val="10000"/>
                  </a:ext>
                </a:extLst>
              </a:tr>
              <a:tr h="501020">
                <a:tc>
                  <a:txBody>
                    <a:bodyPr/>
                    <a:lstStyle/>
                    <a:p>
                      <a:r>
                        <a:rPr lang="en-US" sz="2100" dirty="0"/>
                        <a:t>Sue</a:t>
                      </a:r>
                    </a:p>
                  </a:txBody>
                  <a:tcPr marL="176830" marR="176830" marT="88415" marB="88415"/>
                </a:tc>
                <a:tc>
                  <a:txBody>
                    <a:bodyPr/>
                    <a:lstStyle/>
                    <a:p>
                      <a:r>
                        <a:rPr lang="en-US" sz="2100" dirty="0"/>
                        <a:t>iPod</a:t>
                      </a:r>
                    </a:p>
                  </a:txBody>
                  <a:tcPr marL="176830" marR="176830" marT="88415" marB="88415"/>
                </a:tc>
                <a:tc>
                  <a:txBody>
                    <a:bodyPr/>
                    <a:lstStyle/>
                    <a:p>
                      <a:r>
                        <a:rPr lang="en-US" sz="2100" dirty="0"/>
                        <a:t>$200.00</a:t>
                      </a:r>
                    </a:p>
                  </a:txBody>
                  <a:tcPr marL="176830" marR="176830" marT="88415" marB="88415"/>
                </a:tc>
                <a:extLst>
                  <a:ext uri="{0D108BD9-81ED-4DB2-BD59-A6C34878D82A}">
                    <a16:rowId xmlns:a16="http://schemas.microsoft.com/office/drawing/2014/main" val="10001"/>
                  </a:ext>
                </a:extLst>
              </a:tr>
              <a:tr h="501020">
                <a:tc>
                  <a:txBody>
                    <a:bodyPr/>
                    <a:lstStyle/>
                    <a:p>
                      <a:r>
                        <a:rPr lang="en-US" sz="2100" dirty="0"/>
                        <a:t>Joey</a:t>
                      </a:r>
                    </a:p>
                  </a:txBody>
                  <a:tcPr marL="176830" marR="176830" marT="88415" marB="88415"/>
                </a:tc>
                <a:tc>
                  <a:txBody>
                    <a:bodyPr/>
                    <a:lstStyle/>
                    <a:p>
                      <a:r>
                        <a:rPr lang="en-US" sz="2100" dirty="0"/>
                        <a:t>Bike</a:t>
                      </a:r>
                    </a:p>
                  </a:txBody>
                  <a:tcPr marL="176830" marR="176830" marT="88415" marB="88415"/>
                </a:tc>
                <a:tc>
                  <a:txBody>
                    <a:bodyPr/>
                    <a:lstStyle/>
                    <a:p>
                      <a:r>
                        <a:rPr lang="en-US" sz="2100" dirty="0"/>
                        <a:t>$333.99</a:t>
                      </a:r>
                    </a:p>
                  </a:txBody>
                  <a:tcPr marL="176830" marR="176830" marT="88415" marB="88415"/>
                </a:tc>
                <a:extLst>
                  <a:ext uri="{0D108BD9-81ED-4DB2-BD59-A6C34878D82A}">
                    <a16:rowId xmlns:a16="http://schemas.microsoft.com/office/drawing/2014/main" val="10002"/>
                  </a:ext>
                </a:extLst>
              </a:tr>
              <a:tr h="501020">
                <a:tc>
                  <a:txBody>
                    <a:bodyPr/>
                    <a:lstStyle/>
                    <a:p>
                      <a:r>
                        <a:rPr lang="en-US" sz="2100" dirty="0"/>
                        <a:t>Alice</a:t>
                      </a:r>
                    </a:p>
                  </a:txBody>
                  <a:tcPr marL="176830" marR="176830" marT="88415" marB="88415"/>
                </a:tc>
                <a:tc>
                  <a:txBody>
                    <a:bodyPr/>
                    <a:lstStyle/>
                    <a:p>
                      <a:r>
                        <a:rPr lang="en-US" sz="2100" dirty="0"/>
                        <a:t>Car</a:t>
                      </a:r>
                    </a:p>
                  </a:txBody>
                  <a:tcPr marL="176830" marR="176830" marT="88415" marB="88415"/>
                </a:tc>
                <a:tc>
                  <a:txBody>
                    <a:bodyPr/>
                    <a:lstStyle/>
                    <a:p>
                      <a:r>
                        <a:rPr lang="en-US" sz="2100" dirty="0"/>
                        <a:t>$999.00</a:t>
                      </a:r>
                    </a:p>
                  </a:txBody>
                  <a:tcPr marL="176830" marR="176830" marT="88415" marB="88415"/>
                </a:tc>
                <a:extLst>
                  <a:ext uri="{0D108BD9-81ED-4DB2-BD59-A6C34878D82A}">
                    <a16:rowId xmlns:a16="http://schemas.microsoft.com/office/drawing/2014/main" val="10003"/>
                  </a:ext>
                </a:extLst>
              </a:tr>
            </a:tbl>
          </a:graphicData>
        </a:graphic>
      </p:graphicFrame>
      <p:sp>
        <p:nvSpPr>
          <p:cNvPr id="16" name="TextBox 15"/>
          <p:cNvSpPr txBox="1"/>
          <p:nvPr/>
        </p:nvSpPr>
        <p:spPr>
          <a:xfrm>
            <a:off x="742406" y="3523706"/>
            <a:ext cx="2561919" cy="523220"/>
          </a:xfrm>
          <a:prstGeom prst="rect">
            <a:avLst/>
          </a:prstGeom>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entury Gothic" panose="020F0302020204030204"/>
                <a:ea typeface="+mn-ea"/>
                <a:cs typeface="+mn-cs"/>
              </a:rPr>
              <a:t>Sales relation:</a:t>
            </a:r>
            <a:endParaRPr kumimoji="0" lang="en-US" sz="2800" b="1" i="0" u="none" strike="noStrike" kern="1200" cap="none" spc="0" normalizeH="0" baseline="0" noProof="0" dirty="0">
              <a:ln>
                <a:noFill/>
              </a:ln>
              <a:solidFill>
                <a:srgbClr val="000000"/>
              </a:solidFill>
              <a:effectLst/>
              <a:uLnTx/>
              <a:uFillTx/>
              <a:latin typeface="Century Gothic" panose="020F0302020204030204"/>
              <a:ea typeface="+mn-ea"/>
              <a:cs typeface="+mn-cs"/>
            </a:endParaRPr>
          </a:p>
        </p:txBody>
      </p:sp>
      <p:sp>
        <p:nvSpPr>
          <p:cNvPr id="18" name="Rounded Rectangle 17"/>
          <p:cNvSpPr/>
          <p:nvPr/>
        </p:nvSpPr>
        <p:spPr>
          <a:xfrm>
            <a:off x="785259" y="4996899"/>
            <a:ext cx="7083459" cy="530887"/>
          </a:xfrm>
          <a:prstGeom prst="roundRect">
            <a:avLst/>
          </a:prstGeom>
          <a:solidFill>
            <a:schemeClr val="accent1">
              <a:alpha val="42000"/>
            </a:schemeClr>
          </a:solidFill>
        </p:spPr>
        <p:style>
          <a:lnRef idx="1">
            <a:schemeClr val="accent1"/>
          </a:lnRef>
          <a:fillRef idx="1">
            <a:schemeClr val="accent1"/>
          </a:fillRef>
          <a:effectRef idx="1">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Gothic" panose="020F0302020204030204"/>
              <a:ea typeface="+mn-ea"/>
              <a:cs typeface="+mn-cs"/>
            </a:endParaRPr>
          </a:p>
        </p:txBody>
      </p:sp>
      <p:sp>
        <p:nvSpPr>
          <p:cNvPr id="19" name="Rounded Rectangle 18"/>
          <p:cNvSpPr/>
          <p:nvPr/>
        </p:nvSpPr>
        <p:spPr>
          <a:xfrm>
            <a:off x="4729683" y="3450905"/>
            <a:ext cx="1485415" cy="2527043"/>
          </a:xfrm>
          <a:prstGeom prst="roundRect">
            <a:avLst/>
          </a:prstGeom>
          <a:solidFill>
            <a:schemeClr val="accent6">
              <a:alpha val="45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Gothic" panose="020F0302020204030204"/>
              <a:ea typeface="+mn-ea"/>
              <a:cs typeface="+mn-cs"/>
            </a:endParaRPr>
          </a:p>
        </p:txBody>
      </p:sp>
      <p:sp>
        <p:nvSpPr>
          <p:cNvPr id="17" name="TextBox 16"/>
          <p:cNvSpPr txBox="1"/>
          <p:nvPr/>
        </p:nvSpPr>
        <p:spPr>
          <a:xfrm>
            <a:off x="962734" y="4968679"/>
            <a:ext cx="2113079" cy="523220"/>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entury Gothic" panose="020F0302020204030204"/>
                <a:ea typeface="+mn-ea"/>
                <a:cs typeface="+mn-cs"/>
              </a:rPr>
              <a:t>Tuple (row)</a:t>
            </a:r>
          </a:p>
        </p:txBody>
      </p:sp>
      <p:sp>
        <p:nvSpPr>
          <p:cNvPr id="20" name="TextBox 19"/>
          <p:cNvSpPr txBox="1"/>
          <p:nvPr/>
        </p:nvSpPr>
        <p:spPr>
          <a:xfrm>
            <a:off x="4791652" y="5527786"/>
            <a:ext cx="2965877" cy="461665"/>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rPr>
              <a:t>Attribute (column)</a:t>
            </a:r>
          </a:p>
        </p:txBody>
      </p:sp>
      <p:sp>
        <p:nvSpPr>
          <p:cNvPr id="22" name="Rectangle 21"/>
          <p:cNvSpPr/>
          <p:nvPr/>
        </p:nvSpPr>
        <p:spPr>
          <a:xfrm>
            <a:off x="8052834" y="3450905"/>
            <a:ext cx="4036682" cy="14465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rPr>
              <a:t>Describes </a:t>
            </a:r>
            <a:r>
              <a:rPr kumimoji="0" lang="en-US" sz="2400" b="0" i="1" u="sng" strike="noStrike" kern="1200" cap="none" spc="0" normalizeH="0" baseline="0" noProof="0" dirty="0">
                <a:ln>
                  <a:noFill/>
                </a:ln>
                <a:solidFill>
                  <a:srgbClr val="000000"/>
                </a:solidFill>
                <a:effectLst/>
                <a:uLnTx/>
                <a:uFillTx/>
                <a:latin typeface="Century Gothic" panose="020F0302020204030204"/>
                <a:ea typeface="+mn-ea"/>
                <a:cs typeface="+mn-cs"/>
              </a:rPr>
              <a:t>relationship: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1" u="none" strike="noStrike" kern="1200" cap="none" spc="0" normalizeH="0" baseline="0" noProof="0" dirty="0">
                <a:ln>
                  <a:noFill/>
                </a:ln>
                <a:solidFill>
                  <a:srgbClr val="000000"/>
                </a:solidFill>
                <a:effectLst/>
                <a:uLnTx/>
                <a:uFillTx/>
                <a:latin typeface="Century Gothic" panose="020F0302020204030204"/>
                <a:ea typeface="+mn-ea"/>
                <a:cs typeface="+mn-cs"/>
              </a:rPr>
              <a:t>Name</a:t>
            </a:r>
            <a:r>
              <a:rPr kumimoji="0" lang="en-US" sz="3200" b="0" i="1" u="none" strike="noStrike" kern="1200" cap="none" spc="0" normalizeH="0" baseline="0" noProof="0" dirty="0">
                <a:ln>
                  <a:noFill/>
                </a:ln>
                <a:solidFill>
                  <a:srgbClr val="000000"/>
                </a:solidFill>
                <a:effectLst/>
                <a:uLnTx/>
                <a:uFillTx/>
                <a:latin typeface="Century Gothic" panose="020F0302020204030204"/>
                <a:ea typeface="+mn-ea"/>
                <a:cs typeface="+mn-cs"/>
              </a:rPr>
              <a:t> purchased </a:t>
            </a:r>
            <a:br>
              <a:rPr kumimoji="0" lang="en-US" sz="3200" b="0" i="1" u="none" strike="noStrike" kern="1200" cap="none" spc="0" normalizeH="0" baseline="0" noProof="0" dirty="0">
                <a:ln>
                  <a:noFill/>
                </a:ln>
                <a:solidFill>
                  <a:srgbClr val="000000"/>
                </a:solidFill>
                <a:effectLst/>
                <a:uLnTx/>
                <a:uFillTx/>
                <a:latin typeface="Century Gothic" panose="020F0302020204030204"/>
                <a:ea typeface="+mn-ea"/>
                <a:cs typeface="+mn-cs"/>
              </a:rPr>
            </a:br>
            <a:r>
              <a:rPr kumimoji="0" lang="en-US" sz="3200" b="1" i="1" u="none" strike="noStrike" kern="1200" cap="none" spc="0" normalizeH="0" baseline="0" noProof="0" dirty="0">
                <a:ln>
                  <a:noFill/>
                </a:ln>
                <a:solidFill>
                  <a:srgbClr val="000000"/>
                </a:solidFill>
                <a:effectLst/>
                <a:uLnTx/>
                <a:uFillTx/>
                <a:latin typeface="Century Gothic" panose="020F0302020204030204"/>
                <a:ea typeface="+mn-ea"/>
                <a:cs typeface="+mn-cs"/>
              </a:rPr>
              <a:t>Prod</a:t>
            </a:r>
            <a:r>
              <a:rPr kumimoji="0" lang="en-US" sz="3200" b="0" i="1" u="none" strike="noStrike" kern="1200" cap="none" spc="0" normalizeH="0" baseline="0" noProof="0" dirty="0">
                <a:ln>
                  <a:noFill/>
                </a:ln>
                <a:solidFill>
                  <a:srgbClr val="000000"/>
                </a:solidFill>
                <a:effectLst/>
                <a:uLnTx/>
                <a:uFillTx/>
                <a:latin typeface="Century Gothic" panose="020F0302020204030204"/>
                <a:ea typeface="+mn-ea"/>
                <a:cs typeface="+mn-cs"/>
              </a:rPr>
              <a:t> at </a:t>
            </a:r>
            <a:r>
              <a:rPr kumimoji="0" lang="en-US" sz="3200" b="1" i="1" u="none" strike="noStrike" kern="1200" cap="none" spc="0" normalizeH="0" baseline="0" noProof="0" dirty="0">
                <a:ln>
                  <a:noFill/>
                </a:ln>
                <a:solidFill>
                  <a:srgbClr val="000000"/>
                </a:solidFill>
                <a:effectLst/>
                <a:uLnTx/>
                <a:uFillTx/>
                <a:latin typeface="Century Gothic" panose="020F0302020204030204"/>
                <a:ea typeface="+mn-ea"/>
                <a:cs typeface="+mn-cs"/>
              </a:rPr>
              <a:t>Price.</a:t>
            </a:r>
            <a:endParaRPr kumimoji="0" lang="en-US" sz="3200" b="0" i="1" u="none" strike="noStrike" kern="1200" cap="none" spc="0" normalizeH="0" baseline="0" noProof="0" dirty="0">
              <a:ln>
                <a:noFill/>
              </a:ln>
              <a:solidFill>
                <a:srgbClr val="000000"/>
              </a:solidFill>
              <a:effectLst/>
              <a:uLnTx/>
              <a:uFillTx/>
              <a:latin typeface="Century Gothic" panose="020F0302020204030204"/>
              <a:ea typeface="+mn-ea"/>
              <a:cs typeface="+mn-cs"/>
            </a:endParaRPr>
          </a:p>
        </p:txBody>
      </p:sp>
      <p:sp>
        <p:nvSpPr>
          <p:cNvPr id="12" name="TextBox 11"/>
          <p:cNvSpPr txBox="1"/>
          <p:nvPr/>
        </p:nvSpPr>
        <p:spPr>
          <a:xfrm>
            <a:off x="8275637" y="5074763"/>
            <a:ext cx="2577964" cy="1200329"/>
          </a:xfrm>
          <a:prstGeom prst="rect">
            <a:avLst/>
          </a:prstGeom>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rPr>
              <a:t>How is data </a:t>
            </a:r>
            <a:r>
              <a:rPr kumimoji="0" lang="en-US" sz="2400" b="1" i="0" u="none" strike="noStrike" kern="1200" cap="none" spc="0" normalizeH="0" baseline="0" noProof="0" dirty="0">
                <a:ln>
                  <a:noFill/>
                </a:ln>
                <a:solidFill>
                  <a:srgbClr val="000000"/>
                </a:solidFill>
                <a:effectLst/>
                <a:uLnTx/>
                <a:uFillTx/>
                <a:latin typeface="Century Gothic" panose="020F0302020204030204"/>
                <a:ea typeface="+mn-ea"/>
                <a:cs typeface="+mn-cs"/>
              </a:rPr>
              <a:t>physically</a:t>
            </a:r>
            <a:r>
              <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rPr>
              <a:t> stored?</a:t>
            </a:r>
          </a:p>
        </p:txBody>
      </p:sp>
      <p:grpSp>
        <p:nvGrpSpPr>
          <p:cNvPr id="21" name="Group 20">
            <a:extLst>
              <a:ext uri="{FF2B5EF4-FFF2-40B4-BE49-F238E27FC236}">
                <a16:creationId xmlns:a16="http://schemas.microsoft.com/office/drawing/2014/main" id="{B182A152-B2B8-754F-8DF5-9F317CBC57D7}"/>
              </a:ext>
            </a:extLst>
          </p:cNvPr>
          <p:cNvGrpSpPr/>
          <p:nvPr/>
        </p:nvGrpSpPr>
        <p:grpSpPr>
          <a:xfrm>
            <a:off x="1070482" y="1273741"/>
            <a:ext cx="9513893" cy="1299955"/>
            <a:chOff x="2182105" y="1935190"/>
            <a:chExt cx="9513893" cy="1299955"/>
          </a:xfrm>
        </p:grpSpPr>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36015" y="2027363"/>
              <a:ext cx="1436848" cy="1166137"/>
            </a:xfrm>
            <a:prstGeom prst="rect">
              <a:avLst/>
            </a:prstGeom>
          </p:spPr>
        </p:pic>
        <p:pic>
          <p:nvPicPr>
            <p:cNvPr id="6"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196868" y="1937767"/>
              <a:ext cx="1463067" cy="1297378"/>
            </a:xfrm>
            <a:prstGeom prst="rect">
              <a:avLst/>
            </a:prstGeom>
          </p:spPr>
        </p:pic>
        <p:pic>
          <p:nvPicPr>
            <p:cNvPr id="7" name="Picture 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9883939" y="2366778"/>
              <a:ext cx="1812059" cy="858916"/>
            </a:xfrm>
            <a:prstGeom prst="rect">
              <a:avLst/>
            </a:prstGeom>
          </p:spPr>
        </p:pic>
        <p:grpSp>
          <p:nvGrpSpPr>
            <p:cNvPr id="8" name="Group 7"/>
            <p:cNvGrpSpPr/>
            <p:nvPr/>
          </p:nvGrpSpPr>
          <p:grpSpPr>
            <a:xfrm>
              <a:off x="2182105" y="1937766"/>
              <a:ext cx="1247932" cy="1247932"/>
              <a:chOff x="403057" y="2564569"/>
              <a:chExt cx="1247932" cy="1247932"/>
            </a:xfrm>
          </p:grpSpPr>
          <p:pic>
            <p:nvPicPr>
              <p:cNvPr id="10" name="Picture 9"/>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03057" y="2564569"/>
                <a:ext cx="1247932" cy="1247932"/>
              </a:xfrm>
              <a:prstGeom prst="rect">
                <a:avLst/>
              </a:prstGeom>
            </p:spPr>
          </p:pic>
          <p:pic>
            <p:nvPicPr>
              <p:cNvPr id="11" name="Picture 10"/>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95471" y="3466994"/>
                <a:ext cx="579162" cy="299648"/>
              </a:xfrm>
              <a:prstGeom prst="rect">
                <a:avLst/>
              </a:prstGeom>
            </p:spPr>
          </p:pic>
        </p:grpSp>
        <p:pic>
          <p:nvPicPr>
            <p:cNvPr id="9" name="Picture 8"/>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654042" y="1935190"/>
              <a:ext cx="1250508" cy="1250508"/>
            </a:xfrm>
            <a:prstGeom prst="rect">
              <a:avLst/>
            </a:prstGeom>
          </p:spPr>
        </p:pic>
        <p:pic>
          <p:nvPicPr>
            <p:cNvPr id="14" name="Picture 13">
              <a:extLst>
                <a:ext uri="{FF2B5EF4-FFF2-40B4-BE49-F238E27FC236}">
                  <a16:creationId xmlns:a16="http://schemas.microsoft.com/office/drawing/2014/main" id="{3B25D6BB-6D7B-8C4E-BF70-501691824728}"/>
                </a:ext>
              </a:extLst>
            </p:cNvPr>
            <p:cNvPicPr>
              <a:picLocks noChangeAspect="1"/>
            </p:cNvPicPr>
            <p:nvPr/>
          </p:nvPicPr>
          <p:blipFill>
            <a:blip r:embed="rId9"/>
            <a:stretch>
              <a:fillRect/>
            </a:stretch>
          </p:blipFill>
          <p:spPr>
            <a:xfrm>
              <a:off x="5123082" y="1940840"/>
              <a:ext cx="1255372" cy="1255372"/>
            </a:xfrm>
            <a:prstGeom prst="rect">
              <a:avLst/>
            </a:prstGeom>
          </p:spPr>
        </p:pic>
      </p:grpSp>
    </p:spTree>
    <p:extLst>
      <p:ext uri="{BB962C8B-B14F-4D97-AF65-F5344CB8AC3E}">
        <p14:creationId xmlns:p14="http://schemas.microsoft.com/office/powerpoint/2010/main" val="2533078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10"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animBg="1"/>
      <p:bldP spid="19" grpId="0" animBg="1"/>
      <p:bldP spid="17" grpId="0"/>
      <p:bldP spid="20" grpId="0"/>
      <p:bldP spid="22"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Freeform 163"/>
          <p:cNvSpPr/>
          <p:nvPr/>
        </p:nvSpPr>
        <p:spPr>
          <a:xfrm>
            <a:off x="3593592" y="2020824"/>
            <a:ext cx="2862072" cy="4032504"/>
          </a:xfrm>
          <a:custGeom>
            <a:avLst/>
            <a:gdLst>
              <a:gd name="connsiteX0" fmla="*/ 2852928 w 2862072"/>
              <a:gd name="connsiteY0" fmla="*/ 813816 h 4032504"/>
              <a:gd name="connsiteX1" fmla="*/ 905256 w 2862072"/>
              <a:gd name="connsiteY1" fmla="*/ 0 h 4032504"/>
              <a:gd name="connsiteX2" fmla="*/ 0 w 2862072"/>
              <a:gd name="connsiteY2" fmla="*/ 2057400 h 4032504"/>
              <a:gd name="connsiteX3" fmla="*/ 1856232 w 2862072"/>
              <a:gd name="connsiteY3" fmla="*/ 4032504 h 4032504"/>
              <a:gd name="connsiteX4" fmla="*/ 2862072 w 2862072"/>
              <a:gd name="connsiteY4" fmla="*/ 2935224 h 4032504"/>
              <a:gd name="connsiteX5" fmla="*/ 2852928 w 2862072"/>
              <a:gd name="connsiteY5" fmla="*/ 813816 h 403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2072" h="4032504">
                <a:moveTo>
                  <a:pt x="2852928" y="813816"/>
                </a:moveTo>
                <a:lnTo>
                  <a:pt x="905256" y="0"/>
                </a:lnTo>
                <a:lnTo>
                  <a:pt x="0" y="2057400"/>
                </a:lnTo>
                <a:lnTo>
                  <a:pt x="1856232" y="4032504"/>
                </a:lnTo>
                <a:lnTo>
                  <a:pt x="2862072" y="2935224"/>
                </a:lnTo>
                <a:lnTo>
                  <a:pt x="2852928" y="813816"/>
                </a:lnTo>
                <a:close/>
              </a:path>
            </a:pathLst>
          </a:custGeom>
          <a:gradFill flip="none" rotWithShape="1">
            <a:gsLst>
              <a:gs pos="0">
                <a:schemeClr val="accent3">
                  <a:satMod val="103000"/>
                  <a:tint val="94000"/>
                  <a:alpha val="0"/>
                  <a:lumMod val="0"/>
                  <a:lumOff val="100000"/>
                </a:schemeClr>
              </a:gs>
              <a:gs pos="100000">
                <a:schemeClr val="accent3">
                  <a:satMod val="120000"/>
                  <a:shade val="78000"/>
                  <a:lumMod val="0"/>
                </a:schemeClr>
              </a:gs>
            </a:gsLst>
            <a:lin ang="0" scaled="1"/>
            <a:tileRect/>
          </a:gradFill>
        </p:spPr>
        <p:style>
          <a:lnRef idx="0">
            <a:schemeClr val="accent3"/>
          </a:lnRef>
          <a:fillRef idx="3">
            <a:schemeClr val="accent3"/>
          </a:fillRef>
          <a:effectRef idx="3">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Gothic" panose="020F0302020204030204"/>
              <a:ea typeface="+mn-ea"/>
              <a:cs typeface="+mn-cs"/>
            </a:endParaRPr>
          </a:p>
        </p:txBody>
      </p:sp>
      <p:graphicFrame>
        <p:nvGraphicFramePr>
          <p:cNvPr id="9" name="Table 8"/>
          <p:cNvGraphicFramePr>
            <a:graphicFrameLocks noGrp="1"/>
          </p:cNvGraphicFramePr>
          <p:nvPr/>
        </p:nvGraphicFramePr>
        <p:xfrm>
          <a:off x="891475" y="2002226"/>
          <a:ext cx="3640526" cy="1688758"/>
        </p:xfrm>
        <a:graphic>
          <a:graphicData uri="http://schemas.openxmlformats.org/drawingml/2006/table">
            <a:tbl>
              <a:tblPr firstRow="1" bandRow="1">
                <a:effectLst>
                  <a:outerShdw blurRad="50800" dist="76200" dir="2700000" algn="tl" rotWithShape="0">
                    <a:prstClr val="black">
                      <a:alpha val="40000"/>
                    </a:prstClr>
                  </a:outerShdw>
                </a:effectLst>
                <a:tableStyleId>{00A15C55-8517-42AA-B614-E9B94910E393}</a:tableStyleId>
              </a:tblPr>
              <a:tblGrid>
                <a:gridCol w="1273374">
                  <a:extLst>
                    <a:ext uri="{9D8B030D-6E8A-4147-A177-3AD203B41FA5}">
                      <a16:colId xmlns:a16="http://schemas.microsoft.com/office/drawing/2014/main" val="20000"/>
                    </a:ext>
                  </a:extLst>
                </a:gridCol>
                <a:gridCol w="1127968">
                  <a:extLst>
                    <a:ext uri="{9D8B030D-6E8A-4147-A177-3AD203B41FA5}">
                      <a16:colId xmlns:a16="http://schemas.microsoft.com/office/drawing/2014/main" val="20001"/>
                    </a:ext>
                  </a:extLst>
                </a:gridCol>
                <a:gridCol w="1239184">
                  <a:extLst>
                    <a:ext uri="{9D8B030D-6E8A-4147-A177-3AD203B41FA5}">
                      <a16:colId xmlns:a16="http://schemas.microsoft.com/office/drawing/2014/main" val="20002"/>
                    </a:ext>
                  </a:extLst>
                </a:gridCol>
              </a:tblGrid>
              <a:tr h="479623">
                <a:tc>
                  <a:txBody>
                    <a:bodyPr/>
                    <a:lstStyle/>
                    <a:p>
                      <a:r>
                        <a:rPr lang="en-US" sz="1600" dirty="0"/>
                        <a:t>Name</a:t>
                      </a:r>
                    </a:p>
                  </a:txBody>
                  <a:tcPr marL="157975" marR="157975" marT="78987" marB="78987"/>
                </a:tc>
                <a:tc>
                  <a:txBody>
                    <a:bodyPr/>
                    <a:lstStyle/>
                    <a:p>
                      <a:r>
                        <a:rPr lang="en-US" sz="1600" dirty="0"/>
                        <a:t>Prod</a:t>
                      </a:r>
                    </a:p>
                  </a:txBody>
                  <a:tcPr marL="157975" marR="157975" marT="78987" marB="78987"/>
                </a:tc>
                <a:tc>
                  <a:txBody>
                    <a:bodyPr/>
                    <a:lstStyle/>
                    <a:p>
                      <a:r>
                        <a:rPr lang="en-US" sz="1600" dirty="0"/>
                        <a:t>Price</a:t>
                      </a:r>
                    </a:p>
                  </a:txBody>
                  <a:tcPr marL="157975" marR="157975" marT="78987" marB="78987"/>
                </a:tc>
                <a:extLst>
                  <a:ext uri="{0D108BD9-81ED-4DB2-BD59-A6C34878D82A}">
                    <a16:rowId xmlns:a16="http://schemas.microsoft.com/office/drawing/2014/main" val="10000"/>
                  </a:ext>
                </a:extLst>
              </a:tr>
              <a:tr h="403045">
                <a:tc>
                  <a:txBody>
                    <a:bodyPr/>
                    <a:lstStyle/>
                    <a:p>
                      <a:r>
                        <a:rPr lang="en-US" sz="1600" dirty="0"/>
                        <a:t>Sue</a:t>
                      </a:r>
                    </a:p>
                  </a:txBody>
                  <a:tcPr marL="157975" marR="157975" marT="78987" marB="78987"/>
                </a:tc>
                <a:tc>
                  <a:txBody>
                    <a:bodyPr/>
                    <a:lstStyle/>
                    <a:p>
                      <a:r>
                        <a:rPr lang="en-US" sz="1600" dirty="0"/>
                        <a:t>iPod</a:t>
                      </a:r>
                    </a:p>
                  </a:txBody>
                  <a:tcPr marL="157975" marR="157975" marT="78987" marB="78987"/>
                </a:tc>
                <a:tc>
                  <a:txBody>
                    <a:bodyPr/>
                    <a:lstStyle/>
                    <a:p>
                      <a:r>
                        <a:rPr lang="en-US" sz="1600" dirty="0"/>
                        <a:t>$200.00</a:t>
                      </a:r>
                    </a:p>
                  </a:txBody>
                  <a:tcPr marL="157975" marR="157975" marT="78987" marB="78987"/>
                </a:tc>
                <a:extLst>
                  <a:ext uri="{0D108BD9-81ED-4DB2-BD59-A6C34878D82A}">
                    <a16:rowId xmlns:a16="http://schemas.microsoft.com/office/drawing/2014/main" val="10001"/>
                  </a:ext>
                </a:extLst>
              </a:tr>
              <a:tr h="403045">
                <a:tc>
                  <a:txBody>
                    <a:bodyPr/>
                    <a:lstStyle/>
                    <a:p>
                      <a:r>
                        <a:rPr lang="en-US" sz="1600" dirty="0"/>
                        <a:t>Joey</a:t>
                      </a:r>
                    </a:p>
                  </a:txBody>
                  <a:tcPr marL="157975" marR="157975" marT="78987" marB="78987"/>
                </a:tc>
                <a:tc>
                  <a:txBody>
                    <a:bodyPr/>
                    <a:lstStyle/>
                    <a:p>
                      <a:r>
                        <a:rPr lang="en-US" sz="1600" dirty="0"/>
                        <a:t>Bike</a:t>
                      </a:r>
                    </a:p>
                  </a:txBody>
                  <a:tcPr marL="157975" marR="157975" marT="78987" marB="78987"/>
                </a:tc>
                <a:tc>
                  <a:txBody>
                    <a:bodyPr/>
                    <a:lstStyle/>
                    <a:p>
                      <a:r>
                        <a:rPr lang="en-US" sz="1600" dirty="0"/>
                        <a:t>$333.99</a:t>
                      </a:r>
                    </a:p>
                  </a:txBody>
                  <a:tcPr marL="157975" marR="157975" marT="78987" marB="78987"/>
                </a:tc>
                <a:extLst>
                  <a:ext uri="{0D108BD9-81ED-4DB2-BD59-A6C34878D82A}">
                    <a16:rowId xmlns:a16="http://schemas.microsoft.com/office/drawing/2014/main" val="10002"/>
                  </a:ext>
                </a:extLst>
              </a:tr>
              <a:tr h="403045">
                <a:tc>
                  <a:txBody>
                    <a:bodyPr/>
                    <a:lstStyle/>
                    <a:p>
                      <a:r>
                        <a:rPr lang="en-US" sz="1600" dirty="0"/>
                        <a:t>Alice</a:t>
                      </a:r>
                    </a:p>
                  </a:txBody>
                  <a:tcPr marL="157975" marR="157975" marT="78987" marB="78987"/>
                </a:tc>
                <a:tc>
                  <a:txBody>
                    <a:bodyPr/>
                    <a:lstStyle/>
                    <a:p>
                      <a:r>
                        <a:rPr lang="en-US" sz="1600" dirty="0"/>
                        <a:t>Car</a:t>
                      </a:r>
                    </a:p>
                  </a:txBody>
                  <a:tcPr marL="157975" marR="157975" marT="78987" marB="78987"/>
                </a:tc>
                <a:tc>
                  <a:txBody>
                    <a:bodyPr/>
                    <a:lstStyle/>
                    <a:p>
                      <a:r>
                        <a:rPr lang="en-US" sz="1600" dirty="0"/>
                        <a:t>$999.00</a:t>
                      </a:r>
                    </a:p>
                  </a:txBody>
                  <a:tcPr marL="157975" marR="157975" marT="78987" marB="78987"/>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r>
              <a:rPr lang="en-US" dirty="0"/>
              <a:t>Relational Data </a:t>
            </a:r>
            <a:r>
              <a:rPr lang="en-US" b="1" dirty="0"/>
              <a:t>Abstraction</a:t>
            </a:r>
          </a:p>
        </p:txBody>
      </p:sp>
      <p:graphicFrame>
        <p:nvGraphicFramePr>
          <p:cNvPr id="6" name="Table 5"/>
          <p:cNvGraphicFramePr>
            <a:graphicFrameLocks noGrp="1"/>
          </p:cNvGraphicFramePr>
          <p:nvPr/>
        </p:nvGraphicFramePr>
        <p:xfrm>
          <a:off x="1861023" y="2932794"/>
          <a:ext cx="3152818" cy="1798015"/>
        </p:xfrm>
        <a:graphic>
          <a:graphicData uri="http://schemas.openxmlformats.org/drawingml/2006/table">
            <a:tbl>
              <a:tblPr firstRow="1" bandRow="1">
                <a:effectLst>
                  <a:outerShdw blurRad="50800" dist="76200" dir="2700000" algn="tl" rotWithShape="0">
                    <a:prstClr val="black">
                      <a:alpha val="40000"/>
                    </a:prstClr>
                  </a:outerShdw>
                </a:effectLst>
                <a:tableStyleId>{93296810-A885-4BE3-A3E7-6D5BEEA58F35}</a:tableStyleId>
              </a:tblPr>
              <a:tblGrid>
                <a:gridCol w="500617">
                  <a:extLst>
                    <a:ext uri="{9D8B030D-6E8A-4147-A177-3AD203B41FA5}">
                      <a16:colId xmlns:a16="http://schemas.microsoft.com/office/drawing/2014/main" val="20000"/>
                    </a:ext>
                  </a:extLst>
                </a:gridCol>
                <a:gridCol w="1072862">
                  <a:extLst>
                    <a:ext uri="{9D8B030D-6E8A-4147-A177-3AD203B41FA5}">
                      <a16:colId xmlns:a16="http://schemas.microsoft.com/office/drawing/2014/main" val="20001"/>
                    </a:ext>
                  </a:extLst>
                </a:gridCol>
                <a:gridCol w="932931">
                  <a:extLst>
                    <a:ext uri="{9D8B030D-6E8A-4147-A177-3AD203B41FA5}">
                      <a16:colId xmlns:a16="http://schemas.microsoft.com/office/drawing/2014/main" val="20002"/>
                    </a:ext>
                  </a:extLst>
                </a:gridCol>
                <a:gridCol w="646408">
                  <a:extLst>
                    <a:ext uri="{9D8B030D-6E8A-4147-A177-3AD203B41FA5}">
                      <a16:colId xmlns:a16="http://schemas.microsoft.com/office/drawing/2014/main" val="20003"/>
                    </a:ext>
                  </a:extLst>
                </a:gridCol>
              </a:tblGrid>
              <a:tr h="359603">
                <a:tc>
                  <a:txBody>
                    <a:bodyPr/>
                    <a:lstStyle/>
                    <a:p>
                      <a:r>
                        <a:rPr lang="en-US" sz="1600" u="sng" dirty="0" err="1"/>
                        <a:t>sid</a:t>
                      </a:r>
                      <a:endParaRPr lang="en-US" sz="1600" u="sng" dirty="0"/>
                    </a:p>
                  </a:txBody>
                  <a:tcPr marL="81690" marR="81690" marT="40845" marB="40845"/>
                </a:tc>
                <a:tc>
                  <a:txBody>
                    <a:bodyPr/>
                    <a:lstStyle/>
                    <a:p>
                      <a:r>
                        <a:rPr lang="en-US" sz="1600" dirty="0" err="1"/>
                        <a:t>sname</a:t>
                      </a:r>
                      <a:endParaRPr lang="en-US" sz="1600" dirty="0"/>
                    </a:p>
                  </a:txBody>
                  <a:tcPr marL="81690" marR="81690" marT="40845" marB="40845"/>
                </a:tc>
                <a:tc>
                  <a:txBody>
                    <a:bodyPr/>
                    <a:lstStyle/>
                    <a:p>
                      <a:r>
                        <a:rPr lang="en-US" sz="1600" dirty="0"/>
                        <a:t>rating</a:t>
                      </a:r>
                    </a:p>
                  </a:txBody>
                  <a:tcPr marL="81690" marR="81690" marT="40845" marB="40845"/>
                </a:tc>
                <a:tc>
                  <a:txBody>
                    <a:bodyPr/>
                    <a:lstStyle/>
                    <a:p>
                      <a:r>
                        <a:rPr lang="en-US" sz="1600" dirty="0"/>
                        <a:t>age</a:t>
                      </a:r>
                    </a:p>
                  </a:txBody>
                  <a:tcPr marL="81690" marR="81690" marT="40845" marB="40845"/>
                </a:tc>
                <a:extLst>
                  <a:ext uri="{0D108BD9-81ED-4DB2-BD59-A6C34878D82A}">
                    <a16:rowId xmlns:a16="http://schemas.microsoft.com/office/drawing/2014/main" val="10000"/>
                  </a:ext>
                </a:extLst>
              </a:tr>
              <a:tr h="359603">
                <a:tc>
                  <a:txBody>
                    <a:bodyPr/>
                    <a:lstStyle/>
                    <a:p>
                      <a:r>
                        <a:rPr lang="en-US" sz="1600" dirty="0"/>
                        <a:t>28</a:t>
                      </a:r>
                    </a:p>
                  </a:txBody>
                  <a:tcPr marL="81690" marR="81690" marT="40845" marB="40845"/>
                </a:tc>
                <a:tc>
                  <a:txBody>
                    <a:bodyPr/>
                    <a:lstStyle/>
                    <a:p>
                      <a:r>
                        <a:rPr lang="en-US" sz="1600" dirty="0" err="1"/>
                        <a:t>yuppy</a:t>
                      </a:r>
                      <a:endParaRPr lang="en-US" sz="1600" dirty="0"/>
                    </a:p>
                  </a:txBody>
                  <a:tcPr marL="81690" marR="81690" marT="40845" marB="40845"/>
                </a:tc>
                <a:tc>
                  <a:txBody>
                    <a:bodyPr/>
                    <a:lstStyle/>
                    <a:p>
                      <a:r>
                        <a:rPr lang="en-US" sz="1600" dirty="0"/>
                        <a:t>9</a:t>
                      </a:r>
                    </a:p>
                  </a:txBody>
                  <a:tcPr marL="81690" marR="81690" marT="40845" marB="40845"/>
                </a:tc>
                <a:tc>
                  <a:txBody>
                    <a:bodyPr/>
                    <a:lstStyle/>
                    <a:p>
                      <a:r>
                        <a:rPr lang="en-US" sz="1600" dirty="0"/>
                        <a:t>35.0</a:t>
                      </a:r>
                    </a:p>
                  </a:txBody>
                  <a:tcPr marL="81690" marR="81690" marT="40845" marB="40845"/>
                </a:tc>
                <a:extLst>
                  <a:ext uri="{0D108BD9-81ED-4DB2-BD59-A6C34878D82A}">
                    <a16:rowId xmlns:a16="http://schemas.microsoft.com/office/drawing/2014/main" val="10001"/>
                  </a:ext>
                </a:extLst>
              </a:tr>
              <a:tr h="359603">
                <a:tc>
                  <a:txBody>
                    <a:bodyPr/>
                    <a:lstStyle/>
                    <a:p>
                      <a:r>
                        <a:rPr lang="en-US" sz="1600" dirty="0"/>
                        <a:t>31</a:t>
                      </a:r>
                    </a:p>
                  </a:txBody>
                  <a:tcPr marL="81690" marR="81690" marT="40845" marB="40845"/>
                </a:tc>
                <a:tc>
                  <a:txBody>
                    <a:bodyPr/>
                    <a:lstStyle/>
                    <a:p>
                      <a:r>
                        <a:rPr lang="en-US" sz="1600" dirty="0"/>
                        <a:t>lubber</a:t>
                      </a:r>
                    </a:p>
                  </a:txBody>
                  <a:tcPr marL="81690" marR="81690" marT="40845" marB="40845"/>
                </a:tc>
                <a:tc>
                  <a:txBody>
                    <a:bodyPr/>
                    <a:lstStyle/>
                    <a:p>
                      <a:r>
                        <a:rPr lang="en-US" sz="1600" dirty="0"/>
                        <a:t>8</a:t>
                      </a:r>
                    </a:p>
                  </a:txBody>
                  <a:tcPr marL="81690" marR="81690" marT="40845" marB="40845"/>
                </a:tc>
                <a:tc>
                  <a:txBody>
                    <a:bodyPr/>
                    <a:lstStyle/>
                    <a:p>
                      <a:r>
                        <a:rPr lang="en-US" sz="1600" dirty="0"/>
                        <a:t>55.5</a:t>
                      </a:r>
                    </a:p>
                  </a:txBody>
                  <a:tcPr marL="81690" marR="81690" marT="40845" marB="40845"/>
                </a:tc>
                <a:extLst>
                  <a:ext uri="{0D108BD9-81ED-4DB2-BD59-A6C34878D82A}">
                    <a16:rowId xmlns:a16="http://schemas.microsoft.com/office/drawing/2014/main" val="10002"/>
                  </a:ext>
                </a:extLst>
              </a:tr>
              <a:tr h="359603">
                <a:tc>
                  <a:txBody>
                    <a:bodyPr/>
                    <a:lstStyle/>
                    <a:p>
                      <a:r>
                        <a:rPr lang="en-US" sz="1600" dirty="0"/>
                        <a:t>44</a:t>
                      </a:r>
                    </a:p>
                  </a:txBody>
                  <a:tcPr marL="81690" marR="81690" marT="40845" marB="40845"/>
                </a:tc>
                <a:tc>
                  <a:txBody>
                    <a:bodyPr/>
                    <a:lstStyle/>
                    <a:p>
                      <a:r>
                        <a:rPr lang="en-US" sz="1600" dirty="0"/>
                        <a:t>guppy</a:t>
                      </a:r>
                    </a:p>
                  </a:txBody>
                  <a:tcPr marL="81690" marR="81690" marT="40845" marB="40845"/>
                </a:tc>
                <a:tc>
                  <a:txBody>
                    <a:bodyPr/>
                    <a:lstStyle/>
                    <a:p>
                      <a:r>
                        <a:rPr lang="en-US" sz="1600" dirty="0"/>
                        <a:t>5</a:t>
                      </a:r>
                    </a:p>
                  </a:txBody>
                  <a:tcPr marL="81690" marR="81690" marT="40845" marB="40845"/>
                </a:tc>
                <a:tc>
                  <a:txBody>
                    <a:bodyPr/>
                    <a:lstStyle/>
                    <a:p>
                      <a:r>
                        <a:rPr lang="en-US" sz="1600" dirty="0"/>
                        <a:t>35.0</a:t>
                      </a:r>
                    </a:p>
                  </a:txBody>
                  <a:tcPr marL="81690" marR="81690" marT="40845" marB="40845"/>
                </a:tc>
                <a:extLst>
                  <a:ext uri="{0D108BD9-81ED-4DB2-BD59-A6C34878D82A}">
                    <a16:rowId xmlns:a16="http://schemas.microsoft.com/office/drawing/2014/main" val="10003"/>
                  </a:ext>
                </a:extLst>
              </a:tr>
              <a:tr h="359603">
                <a:tc>
                  <a:txBody>
                    <a:bodyPr/>
                    <a:lstStyle/>
                    <a:p>
                      <a:r>
                        <a:rPr lang="en-US" sz="1600" dirty="0"/>
                        <a:t>58</a:t>
                      </a:r>
                    </a:p>
                  </a:txBody>
                  <a:tcPr marL="81690" marR="81690" marT="40845" marB="40845"/>
                </a:tc>
                <a:tc>
                  <a:txBody>
                    <a:bodyPr/>
                    <a:lstStyle/>
                    <a:p>
                      <a:r>
                        <a:rPr lang="en-US" sz="1600" dirty="0"/>
                        <a:t>rusty</a:t>
                      </a:r>
                    </a:p>
                  </a:txBody>
                  <a:tcPr marL="81690" marR="81690" marT="40845" marB="40845"/>
                </a:tc>
                <a:tc>
                  <a:txBody>
                    <a:bodyPr/>
                    <a:lstStyle/>
                    <a:p>
                      <a:r>
                        <a:rPr lang="en-US" sz="1600" dirty="0"/>
                        <a:t>10</a:t>
                      </a:r>
                    </a:p>
                  </a:txBody>
                  <a:tcPr marL="81690" marR="81690" marT="40845" marB="40845"/>
                </a:tc>
                <a:tc>
                  <a:txBody>
                    <a:bodyPr/>
                    <a:lstStyle/>
                    <a:p>
                      <a:r>
                        <a:rPr lang="en-US" sz="1600" dirty="0"/>
                        <a:t>35.0</a:t>
                      </a:r>
                    </a:p>
                  </a:txBody>
                  <a:tcPr marL="81690" marR="81690" marT="40845" marB="40845"/>
                </a:tc>
                <a:extLst>
                  <a:ext uri="{0D108BD9-81ED-4DB2-BD59-A6C34878D82A}">
                    <a16:rowId xmlns:a16="http://schemas.microsoft.com/office/drawing/2014/main" val="10004"/>
                  </a:ext>
                </a:extLst>
              </a:tr>
            </a:tbl>
          </a:graphicData>
        </a:graphic>
      </p:graphicFrame>
      <p:graphicFrame>
        <p:nvGraphicFramePr>
          <p:cNvPr id="8" name="Table 7"/>
          <p:cNvGraphicFramePr>
            <a:graphicFrameLocks noGrp="1"/>
          </p:cNvGraphicFramePr>
          <p:nvPr/>
        </p:nvGraphicFramePr>
        <p:xfrm>
          <a:off x="2477000" y="4230954"/>
          <a:ext cx="2978869" cy="1821789"/>
        </p:xfrm>
        <a:graphic>
          <a:graphicData uri="http://schemas.openxmlformats.org/drawingml/2006/table">
            <a:tbl>
              <a:tblPr firstRow="1" bandRow="1">
                <a:effectLst>
                  <a:outerShdw blurRad="50800" dist="76200" dir="2700000" algn="tl" rotWithShape="0">
                    <a:prstClr val="black">
                      <a:alpha val="40000"/>
                    </a:prstClr>
                  </a:outerShdw>
                </a:effectLst>
                <a:tableStyleId>{5C22544A-7EE6-4342-B048-85BDC9FD1C3A}</a:tableStyleId>
              </a:tblPr>
              <a:tblGrid>
                <a:gridCol w="594983">
                  <a:extLst>
                    <a:ext uri="{9D8B030D-6E8A-4147-A177-3AD203B41FA5}">
                      <a16:colId xmlns:a16="http://schemas.microsoft.com/office/drawing/2014/main" val="20000"/>
                    </a:ext>
                  </a:extLst>
                </a:gridCol>
                <a:gridCol w="1441458">
                  <a:extLst>
                    <a:ext uri="{9D8B030D-6E8A-4147-A177-3AD203B41FA5}">
                      <a16:colId xmlns:a16="http://schemas.microsoft.com/office/drawing/2014/main" val="20001"/>
                    </a:ext>
                  </a:extLst>
                </a:gridCol>
                <a:gridCol w="942428">
                  <a:extLst>
                    <a:ext uri="{9D8B030D-6E8A-4147-A177-3AD203B41FA5}">
                      <a16:colId xmlns:a16="http://schemas.microsoft.com/office/drawing/2014/main" val="20002"/>
                    </a:ext>
                  </a:extLst>
                </a:gridCol>
              </a:tblGrid>
              <a:tr h="408970">
                <a:tc>
                  <a:txBody>
                    <a:bodyPr/>
                    <a:lstStyle/>
                    <a:p>
                      <a:r>
                        <a:rPr lang="en-US" sz="1600" u="sng" dirty="0"/>
                        <a:t>bid</a:t>
                      </a:r>
                    </a:p>
                  </a:txBody>
                  <a:tcPr marL="81690" marR="81690" marT="40845" marB="40845"/>
                </a:tc>
                <a:tc>
                  <a:txBody>
                    <a:bodyPr/>
                    <a:lstStyle/>
                    <a:p>
                      <a:r>
                        <a:rPr lang="en-US" sz="1600" u="none" dirty="0" err="1"/>
                        <a:t>bname</a:t>
                      </a:r>
                      <a:endParaRPr lang="en-US" sz="1600" u="none" dirty="0"/>
                    </a:p>
                  </a:txBody>
                  <a:tcPr marL="81690" marR="81690" marT="40845" marB="40845"/>
                </a:tc>
                <a:tc>
                  <a:txBody>
                    <a:bodyPr/>
                    <a:lstStyle/>
                    <a:p>
                      <a:r>
                        <a:rPr lang="en-US" sz="1600" u="none" dirty="0"/>
                        <a:t>color</a:t>
                      </a:r>
                    </a:p>
                  </a:txBody>
                  <a:tcPr marL="81690" marR="81690" marT="40845" marB="40845"/>
                </a:tc>
                <a:extLst>
                  <a:ext uri="{0D108BD9-81ED-4DB2-BD59-A6C34878D82A}">
                    <a16:rowId xmlns:a16="http://schemas.microsoft.com/office/drawing/2014/main" val="10000"/>
                  </a:ext>
                </a:extLst>
              </a:tr>
              <a:tr h="331298">
                <a:tc>
                  <a:txBody>
                    <a:bodyPr/>
                    <a:lstStyle/>
                    <a:p>
                      <a:r>
                        <a:rPr lang="en-US" sz="1600" dirty="0"/>
                        <a:t>101</a:t>
                      </a:r>
                    </a:p>
                  </a:txBody>
                  <a:tcPr marL="81690" marR="81690" marT="40845" marB="40845"/>
                </a:tc>
                <a:tc>
                  <a:txBody>
                    <a:bodyPr/>
                    <a:lstStyle/>
                    <a:p>
                      <a:r>
                        <a:rPr lang="en-US" sz="1600" dirty="0"/>
                        <a:t>Interlake</a:t>
                      </a:r>
                    </a:p>
                  </a:txBody>
                  <a:tcPr marL="81690" marR="81690" marT="40845" marB="40845"/>
                </a:tc>
                <a:tc>
                  <a:txBody>
                    <a:bodyPr/>
                    <a:lstStyle/>
                    <a:p>
                      <a:r>
                        <a:rPr lang="en-US" sz="1600" dirty="0"/>
                        <a:t>blue</a:t>
                      </a:r>
                    </a:p>
                  </a:txBody>
                  <a:tcPr marL="81690" marR="81690" marT="40845" marB="40845"/>
                </a:tc>
                <a:extLst>
                  <a:ext uri="{0D108BD9-81ED-4DB2-BD59-A6C34878D82A}">
                    <a16:rowId xmlns:a16="http://schemas.microsoft.com/office/drawing/2014/main" val="10001"/>
                  </a:ext>
                </a:extLst>
              </a:tr>
              <a:tr h="418925">
                <a:tc>
                  <a:txBody>
                    <a:bodyPr/>
                    <a:lstStyle/>
                    <a:p>
                      <a:r>
                        <a:rPr lang="en-US" sz="1600" dirty="0"/>
                        <a:t>102</a:t>
                      </a:r>
                    </a:p>
                  </a:txBody>
                  <a:tcPr marL="81690" marR="81690" marT="40845" marB="40845"/>
                </a:tc>
                <a:tc>
                  <a:txBody>
                    <a:bodyPr/>
                    <a:lstStyle/>
                    <a:p>
                      <a:r>
                        <a:rPr lang="en-US" sz="1600" dirty="0"/>
                        <a:t>Interlake</a:t>
                      </a:r>
                    </a:p>
                  </a:txBody>
                  <a:tcPr marL="81690" marR="81690" marT="40845" marB="40845"/>
                </a:tc>
                <a:tc>
                  <a:txBody>
                    <a:bodyPr/>
                    <a:lstStyle/>
                    <a:p>
                      <a:r>
                        <a:rPr lang="en-US" sz="1600" dirty="0"/>
                        <a:t>red</a:t>
                      </a:r>
                    </a:p>
                  </a:txBody>
                  <a:tcPr marL="81690" marR="81690" marT="40845" marB="40845"/>
                </a:tc>
                <a:extLst>
                  <a:ext uri="{0D108BD9-81ED-4DB2-BD59-A6C34878D82A}">
                    <a16:rowId xmlns:a16="http://schemas.microsoft.com/office/drawing/2014/main" val="10002"/>
                  </a:ext>
                </a:extLst>
              </a:tr>
              <a:tr h="331298">
                <a:tc>
                  <a:txBody>
                    <a:bodyPr/>
                    <a:lstStyle/>
                    <a:p>
                      <a:r>
                        <a:rPr lang="en-US" sz="1600" dirty="0"/>
                        <a:t>104</a:t>
                      </a:r>
                    </a:p>
                  </a:txBody>
                  <a:tcPr marL="81690" marR="81690" marT="40845" marB="40845"/>
                </a:tc>
                <a:tc>
                  <a:txBody>
                    <a:bodyPr/>
                    <a:lstStyle/>
                    <a:p>
                      <a:r>
                        <a:rPr lang="en-US" sz="1600" dirty="0"/>
                        <a:t>Marine</a:t>
                      </a:r>
                    </a:p>
                  </a:txBody>
                  <a:tcPr marL="81690" marR="81690" marT="40845" marB="40845"/>
                </a:tc>
                <a:tc>
                  <a:txBody>
                    <a:bodyPr/>
                    <a:lstStyle/>
                    <a:p>
                      <a:r>
                        <a:rPr lang="en-US" sz="1600" dirty="0"/>
                        <a:t>red</a:t>
                      </a:r>
                    </a:p>
                  </a:txBody>
                  <a:tcPr marL="81690" marR="81690" marT="40845" marB="40845"/>
                </a:tc>
                <a:extLst>
                  <a:ext uri="{0D108BD9-81ED-4DB2-BD59-A6C34878D82A}">
                    <a16:rowId xmlns:a16="http://schemas.microsoft.com/office/drawing/2014/main" val="10003"/>
                  </a:ext>
                </a:extLst>
              </a:tr>
              <a:tr h="331298">
                <a:tc>
                  <a:txBody>
                    <a:bodyPr/>
                    <a:lstStyle/>
                    <a:p>
                      <a:r>
                        <a:rPr lang="en-US" sz="1600" dirty="0"/>
                        <a:t>103</a:t>
                      </a:r>
                    </a:p>
                  </a:txBody>
                  <a:tcPr marL="81690" marR="81690" marT="40845" marB="40845"/>
                </a:tc>
                <a:tc>
                  <a:txBody>
                    <a:bodyPr/>
                    <a:lstStyle/>
                    <a:p>
                      <a:r>
                        <a:rPr lang="en-US" sz="1600" dirty="0"/>
                        <a:t>Clipper</a:t>
                      </a:r>
                    </a:p>
                  </a:txBody>
                  <a:tcPr marL="81690" marR="81690" marT="40845" marB="40845"/>
                </a:tc>
                <a:tc>
                  <a:txBody>
                    <a:bodyPr/>
                    <a:lstStyle/>
                    <a:p>
                      <a:r>
                        <a:rPr lang="en-US" sz="1600" dirty="0"/>
                        <a:t>green</a:t>
                      </a:r>
                    </a:p>
                  </a:txBody>
                  <a:tcPr marL="81690" marR="81690" marT="40845" marB="40845"/>
                </a:tc>
                <a:extLst>
                  <a:ext uri="{0D108BD9-81ED-4DB2-BD59-A6C34878D82A}">
                    <a16:rowId xmlns:a16="http://schemas.microsoft.com/office/drawing/2014/main" val="10004"/>
                  </a:ext>
                </a:extLst>
              </a:tr>
            </a:tbl>
          </a:graphicData>
        </a:graphic>
      </p:graphicFrame>
      <p:grpSp>
        <p:nvGrpSpPr>
          <p:cNvPr id="10" name="Group 9"/>
          <p:cNvGrpSpPr/>
          <p:nvPr/>
        </p:nvGrpSpPr>
        <p:grpSpPr>
          <a:xfrm>
            <a:off x="292481" y="4723743"/>
            <a:ext cx="2207479" cy="2207479"/>
            <a:chOff x="554035" y="4130066"/>
            <a:chExt cx="6858000" cy="6858000"/>
          </a:xfrm>
        </p:grpSpPr>
        <p:pic>
          <p:nvPicPr>
            <p:cNvPr id="11" name="Picture 10"/>
            <p:cNvPicPr>
              <a:picLocks noChangeAspect="1"/>
            </p:cNvPicPr>
            <p:nvPr/>
          </p:nvPicPr>
          <p:blipFill>
            <a:blip r:embed="rId2"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554035" y="4130066"/>
              <a:ext cx="6858000" cy="6858000"/>
            </a:xfrm>
            <a:prstGeom prst="rect">
              <a:avLst/>
            </a:prstGeom>
          </p:spPr>
        </p:pic>
        <p:pic>
          <p:nvPicPr>
            <p:cNvPr id="12" name="Picture 1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08730" y="5523213"/>
              <a:ext cx="4743148" cy="2704851"/>
            </a:xfrm>
            <a:prstGeom prst="rect">
              <a:avLst/>
            </a:prstGeom>
          </p:spPr>
        </p:pic>
        <p:pic>
          <p:nvPicPr>
            <p:cNvPr id="13" name="Picture 1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641122" y="7112727"/>
              <a:ext cx="2650321" cy="895200"/>
            </a:xfrm>
            <a:prstGeom prst="rect">
              <a:avLst/>
            </a:prstGeom>
          </p:spPr>
        </p:pic>
      </p:grpSp>
      <p:sp>
        <p:nvSpPr>
          <p:cNvPr id="14" name="TextBox 13"/>
          <p:cNvSpPr txBox="1"/>
          <p:nvPr/>
        </p:nvSpPr>
        <p:spPr>
          <a:xfrm>
            <a:off x="910497" y="1531845"/>
            <a:ext cx="3621504" cy="584775"/>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Century Gothic" panose="020F0302020204030204"/>
                <a:ea typeface="+mn-ea"/>
                <a:cs typeface="+mn-cs"/>
              </a:rPr>
              <a:t>Relations (Tables)</a:t>
            </a:r>
          </a:p>
        </p:txBody>
      </p:sp>
      <p:sp>
        <p:nvSpPr>
          <p:cNvPr id="16" name="Rectangle 15"/>
          <p:cNvSpPr/>
          <p:nvPr/>
        </p:nvSpPr>
        <p:spPr>
          <a:xfrm rot="16200000">
            <a:off x="4273527" y="3746357"/>
            <a:ext cx="4642266" cy="44202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FFFFF"/>
                </a:solidFill>
                <a:effectLst/>
                <a:uLnTx/>
                <a:uFillTx/>
                <a:latin typeface="Century Gothic" panose="020F0302020204030204"/>
                <a:ea typeface="+mn-ea"/>
                <a:cs typeface="+mn-cs"/>
              </a:rPr>
              <a:t>Abstraction</a:t>
            </a:r>
          </a:p>
        </p:txBody>
      </p:sp>
      <p:sp>
        <p:nvSpPr>
          <p:cNvPr id="18" name="Rectangle 17"/>
          <p:cNvSpPr/>
          <p:nvPr/>
        </p:nvSpPr>
        <p:spPr>
          <a:xfrm>
            <a:off x="6815674" y="1646237"/>
            <a:ext cx="4856414" cy="464226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entury Gothic" panose="020F0302020204030204"/>
              <a:ea typeface="+mn-ea"/>
              <a:cs typeface="+mn-cs"/>
            </a:endParaRPr>
          </a:p>
        </p:txBody>
      </p:sp>
      <p:sp>
        <p:nvSpPr>
          <p:cNvPr id="19" name="TextBox 18"/>
          <p:cNvSpPr txBox="1"/>
          <p:nvPr/>
        </p:nvSpPr>
        <p:spPr>
          <a:xfrm>
            <a:off x="6815674" y="1252886"/>
            <a:ext cx="4958409" cy="461665"/>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rPr>
              <a:t>Database Management System</a:t>
            </a:r>
          </a:p>
        </p:txBody>
      </p:sp>
      <p:sp>
        <p:nvSpPr>
          <p:cNvPr id="21" name="TextBox 20"/>
          <p:cNvSpPr txBox="1"/>
          <p:nvPr/>
        </p:nvSpPr>
        <p:spPr>
          <a:xfrm>
            <a:off x="6941169" y="1731406"/>
            <a:ext cx="4610007" cy="461665"/>
          </a:xfrm>
          <a:prstGeom prst="rect">
            <a:avLst/>
          </a:prstGeom>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rPr>
              <a:t>Optimized </a:t>
            </a:r>
            <a:r>
              <a:rPr kumimoji="0" lang="en-US" sz="2400" b="0" i="0" u="none" strike="noStrike" kern="1200" cap="none" spc="0" normalizeH="0" baseline="0" noProof="0">
                <a:ln>
                  <a:noFill/>
                </a:ln>
                <a:solidFill>
                  <a:srgbClr val="000000"/>
                </a:solidFill>
                <a:effectLst/>
                <a:uLnTx/>
                <a:uFillTx/>
                <a:latin typeface="Century Gothic" panose="020F0302020204030204"/>
                <a:ea typeface="+mn-ea"/>
                <a:cs typeface="+mn-cs"/>
              </a:rPr>
              <a:t>Data Structures</a:t>
            </a:r>
            <a:endParaRPr kumimoji="0" lang="en-US" sz="2400" b="0" i="0" u="none" strike="noStrike" kern="1200" cap="none" spc="0" normalizeH="0" baseline="0" noProof="0" dirty="0">
              <a:ln>
                <a:noFill/>
              </a:ln>
              <a:solidFill>
                <a:srgbClr val="000000"/>
              </a:solidFill>
              <a:effectLst/>
              <a:uLnTx/>
              <a:uFillTx/>
              <a:latin typeface="Century Gothic" panose="020F0302020204030204"/>
              <a:ea typeface="+mn-ea"/>
              <a:cs typeface="+mn-cs"/>
            </a:endParaRPr>
          </a:p>
        </p:txBody>
      </p:sp>
      <p:grpSp>
        <p:nvGrpSpPr>
          <p:cNvPr id="90" name="Group 89"/>
          <p:cNvGrpSpPr/>
          <p:nvPr/>
        </p:nvGrpSpPr>
        <p:grpSpPr>
          <a:xfrm>
            <a:off x="7542964" y="2128399"/>
            <a:ext cx="4008212" cy="1844310"/>
            <a:chOff x="7542964" y="2291013"/>
            <a:chExt cx="4008212" cy="1844310"/>
          </a:xfrm>
        </p:grpSpPr>
        <p:pic>
          <p:nvPicPr>
            <p:cNvPr id="20" name="Picture 19"/>
            <p:cNvPicPr>
              <a:picLocks noChangeAspect="1"/>
            </p:cNvPicPr>
            <p:nvPr/>
          </p:nvPicPr>
          <p:blipFill>
            <a:blip r:embed="rId5">
              <a:clrChange>
                <a:clrFrom>
                  <a:srgbClr val="FFFFFF"/>
                </a:clrFrom>
                <a:clrTo>
                  <a:srgbClr val="FFFFFF">
                    <a:alpha val="0"/>
                  </a:srgbClr>
                </a:clrTo>
              </a:clrChange>
            </a:blip>
            <a:stretch>
              <a:fillRect/>
            </a:stretch>
          </p:blipFill>
          <p:spPr>
            <a:xfrm>
              <a:off x="7542964" y="2291013"/>
              <a:ext cx="4008212" cy="1844310"/>
            </a:xfrm>
            <a:prstGeom prst="rect">
              <a:avLst/>
            </a:prstGeom>
          </p:spPr>
        </p:pic>
        <p:sp>
          <p:nvSpPr>
            <p:cNvPr id="22" name="TextBox 21"/>
            <p:cNvSpPr txBox="1"/>
            <p:nvPr/>
          </p:nvSpPr>
          <p:spPr>
            <a:xfrm>
              <a:off x="10324593" y="2779343"/>
              <a:ext cx="1106393" cy="400110"/>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Century Gothic" panose="020F0302020204030204"/>
                  <a:ea typeface="+mn-ea"/>
                  <a:cs typeface="+mn-cs"/>
                </a:rPr>
                <a:t>B+Trees</a:t>
              </a:r>
              <a:endParaRPr kumimoji="0" lang="en-US" sz="2000" b="0" i="0" u="none" strike="noStrike" kern="1200" cap="none" spc="0" normalizeH="0" baseline="0" noProof="0" dirty="0">
                <a:ln>
                  <a:noFill/>
                </a:ln>
                <a:solidFill>
                  <a:srgbClr val="000000"/>
                </a:solidFill>
                <a:effectLst/>
                <a:uLnTx/>
                <a:uFillTx/>
                <a:latin typeface="Century Gothic" panose="020F0302020204030204"/>
                <a:ea typeface="+mn-ea"/>
                <a:cs typeface="+mn-cs"/>
              </a:endParaRPr>
            </a:p>
          </p:txBody>
        </p:sp>
      </p:grpSp>
      <p:grpSp>
        <p:nvGrpSpPr>
          <p:cNvPr id="89" name="Group 88"/>
          <p:cNvGrpSpPr/>
          <p:nvPr/>
        </p:nvGrpSpPr>
        <p:grpSpPr>
          <a:xfrm>
            <a:off x="6999566" y="3972709"/>
            <a:ext cx="2045453" cy="2239949"/>
            <a:chOff x="446088" y="3587750"/>
            <a:chExt cx="3336925" cy="4171637"/>
          </a:xfrm>
        </p:grpSpPr>
        <p:sp>
          <p:nvSpPr>
            <p:cNvPr id="23" name="Rectangle 22"/>
            <p:cNvSpPr/>
            <p:nvPr/>
          </p:nvSpPr>
          <p:spPr bwMode="auto">
            <a:xfrm>
              <a:off x="446088" y="3587750"/>
              <a:ext cx="3336925" cy="4171637"/>
            </a:xfrm>
            <a:prstGeom prst="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nvGrpSpPr>
            <p:cNvPr id="25" name="Group 147"/>
            <p:cNvGrpSpPr>
              <a:grpSpLocks/>
            </p:cNvGrpSpPr>
            <p:nvPr/>
          </p:nvGrpSpPr>
          <p:grpSpPr bwMode="auto">
            <a:xfrm>
              <a:off x="658813" y="3683000"/>
              <a:ext cx="2852737" cy="1239838"/>
              <a:chOff x="5520765" y="2200844"/>
              <a:chExt cx="2853314" cy="1238545"/>
            </a:xfrm>
          </p:grpSpPr>
          <p:grpSp>
            <p:nvGrpSpPr>
              <p:cNvPr id="26" name="Group 126"/>
              <p:cNvGrpSpPr>
                <a:grpSpLocks/>
              </p:cNvGrpSpPr>
              <p:nvPr/>
            </p:nvGrpSpPr>
            <p:grpSpPr bwMode="auto">
              <a:xfrm>
                <a:off x="5520765" y="2200844"/>
                <a:ext cx="1346704" cy="1238545"/>
                <a:chOff x="5520765" y="2476094"/>
                <a:chExt cx="1346704" cy="1238545"/>
              </a:xfrm>
            </p:grpSpPr>
            <p:sp>
              <p:nvSpPr>
                <p:cNvPr id="30" name="Folded Corner 29"/>
                <p:cNvSpPr/>
                <p:nvPr/>
              </p:nvSpPr>
              <p:spPr bwMode="auto">
                <a:xfrm rot="10800000">
                  <a:off x="5522352" y="2499882"/>
                  <a:ext cx="1344885" cy="1214757"/>
                </a:xfrm>
                <a:prstGeom prst="foldedCorner">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1" name="TextBox 109"/>
                <p:cNvSpPr txBox="1">
                  <a:spLocks noChangeArrowheads="1"/>
                </p:cNvSpPr>
                <p:nvPr/>
              </p:nvSpPr>
              <p:spPr bwMode="auto">
                <a:xfrm>
                  <a:off x="5520765" y="2476094"/>
                  <a:ext cx="1346704" cy="501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1</a:t>
                  </a:r>
                </a:p>
              </p:txBody>
            </p:sp>
          </p:grpSp>
          <p:grpSp>
            <p:nvGrpSpPr>
              <p:cNvPr id="27" name="Group 130"/>
              <p:cNvGrpSpPr>
                <a:grpSpLocks/>
              </p:cNvGrpSpPr>
              <p:nvPr/>
            </p:nvGrpSpPr>
            <p:grpSpPr bwMode="auto">
              <a:xfrm>
                <a:off x="7027375" y="2200844"/>
                <a:ext cx="1346704" cy="1238545"/>
                <a:chOff x="5520765" y="2476094"/>
                <a:chExt cx="1346704" cy="1238545"/>
              </a:xfrm>
            </p:grpSpPr>
            <p:sp>
              <p:nvSpPr>
                <p:cNvPr id="28" name="Folded Corner 27"/>
                <p:cNvSpPr/>
                <p:nvPr/>
              </p:nvSpPr>
              <p:spPr bwMode="auto">
                <a:xfrm rot="10800000">
                  <a:off x="5522585" y="2499882"/>
                  <a:ext cx="1344884" cy="1214757"/>
                </a:xfrm>
                <a:prstGeom prst="foldedCorner">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29" name="TextBox 132"/>
                <p:cNvSpPr txBox="1">
                  <a:spLocks noChangeArrowheads="1"/>
                </p:cNvSpPr>
                <p:nvPr/>
              </p:nvSpPr>
              <p:spPr bwMode="auto">
                <a:xfrm>
                  <a:off x="5520765" y="2476094"/>
                  <a:ext cx="1346704" cy="501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2</a:t>
                  </a:r>
                </a:p>
              </p:txBody>
            </p:sp>
          </p:grpSp>
        </p:grpSp>
        <p:sp>
          <p:nvSpPr>
            <p:cNvPr id="32" name="Folded Corner 31"/>
            <p:cNvSpPr/>
            <p:nvPr/>
          </p:nvSpPr>
          <p:spPr bwMode="auto">
            <a:xfrm rot="10800000">
              <a:off x="654050" y="5035550"/>
              <a:ext cx="1346200" cy="1214438"/>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3" name="TextBox 135"/>
            <p:cNvSpPr txBox="1">
              <a:spLocks noChangeArrowheads="1"/>
            </p:cNvSpPr>
            <p:nvPr/>
          </p:nvSpPr>
          <p:spPr bwMode="auto">
            <a:xfrm>
              <a:off x="652463" y="5010150"/>
              <a:ext cx="1347787" cy="50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3</a:t>
              </a:r>
            </a:p>
          </p:txBody>
        </p:sp>
        <p:sp>
          <p:nvSpPr>
            <p:cNvPr id="34" name="Folded Corner 33"/>
            <p:cNvSpPr/>
            <p:nvPr/>
          </p:nvSpPr>
          <p:spPr bwMode="auto">
            <a:xfrm rot="10800000">
              <a:off x="2160588" y="5035550"/>
              <a:ext cx="1346200" cy="1214438"/>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5" name="TextBox 138"/>
            <p:cNvSpPr txBox="1">
              <a:spLocks noChangeArrowheads="1"/>
            </p:cNvSpPr>
            <p:nvPr/>
          </p:nvSpPr>
          <p:spPr bwMode="auto">
            <a:xfrm>
              <a:off x="2159000" y="5010150"/>
              <a:ext cx="1347788" cy="50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4</a:t>
              </a:r>
            </a:p>
          </p:txBody>
        </p:sp>
        <p:sp>
          <p:nvSpPr>
            <p:cNvPr id="36" name="Folded Corner 35"/>
            <p:cNvSpPr/>
            <p:nvPr/>
          </p:nvSpPr>
          <p:spPr bwMode="auto">
            <a:xfrm rot="10800000">
              <a:off x="654050" y="6370638"/>
              <a:ext cx="1346200" cy="1214437"/>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7" name="TextBox 141"/>
            <p:cNvSpPr txBox="1">
              <a:spLocks noChangeArrowheads="1"/>
            </p:cNvSpPr>
            <p:nvPr/>
          </p:nvSpPr>
          <p:spPr bwMode="auto">
            <a:xfrm>
              <a:off x="652463" y="6345238"/>
              <a:ext cx="1347787" cy="50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5</a:t>
              </a:r>
            </a:p>
          </p:txBody>
        </p:sp>
        <p:sp>
          <p:nvSpPr>
            <p:cNvPr id="38" name="Folded Corner 37"/>
            <p:cNvSpPr/>
            <p:nvPr/>
          </p:nvSpPr>
          <p:spPr bwMode="auto">
            <a:xfrm rot="10800000">
              <a:off x="2160588" y="6370638"/>
              <a:ext cx="1346200" cy="1214437"/>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39" name="TextBox 144"/>
            <p:cNvSpPr txBox="1">
              <a:spLocks noChangeArrowheads="1"/>
            </p:cNvSpPr>
            <p:nvPr/>
          </p:nvSpPr>
          <p:spPr bwMode="auto">
            <a:xfrm>
              <a:off x="2159000" y="6345238"/>
              <a:ext cx="1347788" cy="50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entury Gothic" charset="0"/>
                  <a:ea typeface="Osaka" charset="-128"/>
                </a:defRPr>
              </a:lvl1pPr>
              <a:lvl2pPr marL="742950" indent="-285750">
                <a:spcBef>
                  <a:spcPct val="20000"/>
                </a:spcBef>
                <a:buChar char="–"/>
                <a:defRPr sz="2800">
                  <a:solidFill>
                    <a:schemeClr val="tx1"/>
                  </a:solidFill>
                  <a:latin typeface="Century Gothic" charset="0"/>
                  <a:ea typeface="Osaka" charset="-128"/>
                </a:defRPr>
              </a:lvl2pPr>
              <a:lvl3pPr marL="1143000" indent="-228600">
                <a:spcBef>
                  <a:spcPct val="20000"/>
                </a:spcBef>
                <a:buChar char="•"/>
                <a:defRPr sz="2400">
                  <a:solidFill>
                    <a:schemeClr val="tx1"/>
                  </a:solidFill>
                  <a:latin typeface="Century Gothic" charset="0"/>
                  <a:ea typeface="Osaka" charset="-128"/>
                </a:defRPr>
              </a:lvl3pPr>
              <a:lvl4pPr marL="1600200" indent="-228600">
                <a:spcBef>
                  <a:spcPct val="20000"/>
                </a:spcBef>
                <a:buChar char="–"/>
                <a:defRPr sz="2000">
                  <a:solidFill>
                    <a:schemeClr val="tx1"/>
                  </a:solidFill>
                  <a:latin typeface="Century Gothic" charset="0"/>
                  <a:ea typeface="Osaka" charset="-128"/>
                </a:defRPr>
              </a:lvl4pPr>
              <a:lvl5pPr marL="2057400" indent="-228600">
                <a:spcBef>
                  <a:spcPct val="20000"/>
                </a:spcBef>
                <a:buChar char="»"/>
                <a:defRPr sz="2000">
                  <a:solidFill>
                    <a:schemeClr val="tx1"/>
                  </a:solidFill>
                  <a:latin typeface="Century Gothic" charset="0"/>
                  <a:ea typeface="Osaka" charset="-128"/>
                </a:defRPr>
              </a:lvl5pPr>
              <a:lvl6pPr marL="2514600" indent="-228600" eaLnBrk="0" fontAlgn="base" hangingPunct="0">
                <a:spcBef>
                  <a:spcPct val="20000"/>
                </a:spcBef>
                <a:spcAft>
                  <a:spcPct val="0"/>
                </a:spcAft>
                <a:buChar char="»"/>
                <a:defRPr sz="2000">
                  <a:solidFill>
                    <a:schemeClr val="tx1"/>
                  </a:solidFill>
                  <a:latin typeface="Century Gothic" charset="0"/>
                  <a:ea typeface="Osaka" charset="-128"/>
                </a:defRPr>
              </a:lvl6pPr>
              <a:lvl7pPr marL="2971800" indent="-228600" eaLnBrk="0" fontAlgn="base" hangingPunct="0">
                <a:spcBef>
                  <a:spcPct val="20000"/>
                </a:spcBef>
                <a:spcAft>
                  <a:spcPct val="0"/>
                </a:spcAft>
                <a:buChar char="»"/>
                <a:defRPr sz="2000">
                  <a:solidFill>
                    <a:schemeClr val="tx1"/>
                  </a:solidFill>
                  <a:latin typeface="Century Gothic" charset="0"/>
                  <a:ea typeface="Osaka" charset="-128"/>
                </a:defRPr>
              </a:lvl7pPr>
              <a:lvl8pPr marL="3429000" indent="-228600" eaLnBrk="0" fontAlgn="base" hangingPunct="0">
                <a:spcBef>
                  <a:spcPct val="20000"/>
                </a:spcBef>
                <a:spcAft>
                  <a:spcPct val="0"/>
                </a:spcAft>
                <a:buChar char="»"/>
                <a:defRPr sz="2000">
                  <a:solidFill>
                    <a:schemeClr val="tx1"/>
                  </a:solidFill>
                  <a:latin typeface="Century Gothic" charset="0"/>
                  <a:ea typeface="Osaka" charset="-128"/>
                </a:defRPr>
              </a:lvl8pPr>
              <a:lvl9pPr marL="3886200" indent="-228600" eaLnBrk="0" fontAlgn="base" hangingPunct="0">
                <a:spcBef>
                  <a:spcPct val="20000"/>
                </a:spcBef>
                <a:spcAft>
                  <a:spcPct val="0"/>
                </a:spcAft>
                <a:buChar char="»"/>
                <a:defRPr sz="2000">
                  <a:solidFill>
                    <a:schemeClr val="tx1"/>
                  </a:solidFill>
                  <a:latin typeface="Century Gothic" charset="0"/>
                  <a:ea typeface="Osaka"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charset="0"/>
                  <a:ea typeface="Osaka" charset="-128"/>
                  <a:cs typeface="+mn-cs"/>
                </a:rPr>
                <a:t>Page 6</a:t>
              </a:r>
            </a:p>
          </p:txBody>
        </p:sp>
        <p:grpSp>
          <p:nvGrpSpPr>
            <p:cNvPr id="44" name="Group 168"/>
            <p:cNvGrpSpPr>
              <a:grpSpLocks/>
            </p:cNvGrpSpPr>
            <p:nvPr/>
          </p:nvGrpSpPr>
          <p:grpSpPr bwMode="auto">
            <a:xfrm>
              <a:off x="768350" y="4059238"/>
              <a:ext cx="1155700" cy="365125"/>
              <a:chOff x="5599109" y="2630178"/>
              <a:chExt cx="1156186" cy="365970"/>
            </a:xfrm>
          </p:grpSpPr>
          <p:grpSp>
            <p:nvGrpSpPr>
              <p:cNvPr id="45" name="Group 158"/>
              <p:cNvGrpSpPr>
                <a:grpSpLocks/>
              </p:cNvGrpSpPr>
              <p:nvPr/>
            </p:nvGrpSpPr>
            <p:grpSpPr bwMode="auto">
              <a:xfrm>
                <a:off x="5599109" y="2630178"/>
                <a:ext cx="211059" cy="365970"/>
                <a:chOff x="1854286" y="5435378"/>
                <a:chExt cx="211059" cy="365970"/>
              </a:xfrm>
            </p:grpSpPr>
            <p:sp>
              <p:nvSpPr>
                <p:cNvPr id="53" name="Rectangle 52"/>
                <p:cNvSpPr/>
                <p:nvPr/>
              </p:nvSpPr>
              <p:spPr bwMode="auto">
                <a:xfrm>
                  <a:off x="1854286"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4" name="Oval 53"/>
                <p:cNvSpPr/>
                <p:nvPr/>
              </p:nvSpPr>
              <p:spPr bwMode="auto">
                <a:xfrm>
                  <a:off x="1922578" y="5578584"/>
                  <a:ext cx="74643"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46" name="Group 159"/>
              <p:cNvGrpSpPr>
                <a:grpSpLocks/>
              </p:cNvGrpSpPr>
              <p:nvPr/>
            </p:nvGrpSpPr>
            <p:grpSpPr bwMode="auto">
              <a:xfrm>
                <a:off x="5914151" y="2630178"/>
                <a:ext cx="211059" cy="365970"/>
                <a:chOff x="1854286" y="5435378"/>
                <a:chExt cx="211059" cy="365970"/>
              </a:xfrm>
            </p:grpSpPr>
            <p:sp>
              <p:nvSpPr>
                <p:cNvPr id="51" name="Rectangle 50"/>
                <p:cNvSpPr/>
                <p:nvPr/>
              </p:nvSpPr>
              <p:spPr bwMode="auto">
                <a:xfrm>
                  <a:off x="1853701"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2" name="Oval 51"/>
                <p:cNvSpPr/>
                <p:nvPr/>
              </p:nvSpPr>
              <p:spPr bwMode="auto">
                <a:xfrm>
                  <a:off x="1921993" y="5578584"/>
                  <a:ext cx="74643"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47" name="Group 162"/>
              <p:cNvGrpSpPr>
                <a:grpSpLocks/>
              </p:cNvGrpSpPr>
              <p:nvPr/>
            </p:nvGrpSpPr>
            <p:grpSpPr bwMode="auto">
              <a:xfrm>
                <a:off x="6229193" y="2630178"/>
                <a:ext cx="211059" cy="365970"/>
                <a:chOff x="1854286" y="5435378"/>
                <a:chExt cx="211059" cy="365970"/>
              </a:xfrm>
            </p:grpSpPr>
            <p:sp>
              <p:nvSpPr>
                <p:cNvPr id="49" name="Rectangle 48"/>
                <p:cNvSpPr/>
                <p:nvPr/>
              </p:nvSpPr>
              <p:spPr bwMode="auto">
                <a:xfrm>
                  <a:off x="1854705" y="54353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0" name="Oval 49"/>
                <p:cNvSpPr/>
                <p:nvPr/>
              </p:nvSpPr>
              <p:spPr bwMode="auto">
                <a:xfrm>
                  <a:off x="1922996" y="5578584"/>
                  <a:ext cx="74644"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48" name="Rectangle 47"/>
              <p:cNvSpPr/>
              <p:nvPr/>
            </p:nvSpPr>
            <p:spPr bwMode="auto">
              <a:xfrm>
                <a:off x="6544069" y="26301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grpSp>
        <p:grpSp>
          <p:nvGrpSpPr>
            <p:cNvPr id="55" name="Group 169"/>
            <p:cNvGrpSpPr>
              <a:grpSpLocks/>
            </p:cNvGrpSpPr>
            <p:nvPr/>
          </p:nvGrpSpPr>
          <p:grpSpPr bwMode="auto">
            <a:xfrm>
              <a:off x="768350" y="4503738"/>
              <a:ext cx="1155700" cy="366712"/>
              <a:chOff x="5599109" y="2630178"/>
              <a:chExt cx="1156186" cy="365970"/>
            </a:xfrm>
          </p:grpSpPr>
          <p:grpSp>
            <p:nvGrpSpPr>
              <p:cNvPr id="56" name="Group 170"/>
              <p:cNvGrpSpPr>
                <a:grpSpLocks/>
              </p:cNvGrpSpPr>
              <p:nvPr/>
            </p:nvGrpSpPr>
            <p:grpSpPr bwMode="auto">
              <a:xfrm>
                <a:off x="5599109" y="2630178"/>
                <a:ext cx="211059" cy="365970"/>
                <a:chOff x="1854286" y="5435378"/>
                <a:chExt cx="211059" cy="365970"/>
              </a:xfrm>
            </p:grpSpPr>
            <p:sp>
              <p:nvSpPr>
                <p:cNvPr id="62" name="Rectangle 61"/>
                <p:cNvSpPr/>
                <p:nvPr/>
              </p:nvSpPr>
              <p:spPr bwMode="auto">
                <a:xfrm>
                  <a:off x="1854286"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3" name="Oval 62"/>
                <p:cNvSpPr/>
                <p:nvPr/>
              </p:nvSpPr>
              <p:spPr bwMode="auto">
                <a:xfrm>
                  <a:off x="1922578" y="5579548"/>
                  <a:ext cx="74643" cy="76046"/>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57" name="Rectangle 56"/>
              <p:cNvSpPr/>
              <p:nvPr/>
            </p:nvSpPr>
            <p:spPr bwMode="auto">
              <a:xfrm>
                <a:off x="5913566" y="26301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8" name="Rectangle 57"/>
              <p:cNvSpPr/>
              <p:nvPr/>
            </p:nvSpPr>
            <p:spPr bwMode="auto">
              <a:xfrm>
                <a:off x="6229612" y="26301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grpSp>
            <p:nvGrpSpPr>
              <p:cNvPr id="59" name="Group 173"/>
              <p:cNvGrpSpPr>
                <a:grpSpLocks/>
              </p:cNvGrpSpPr>
              <p:nvPr/>
            </p:nvGrpSpPr>
            <p:grpSpPr bwMode="auto">
              <a:xfrm>
                <a:off x="6544236" y="2630178"/>
                <a:ext cx="211059" cy="365970"/>
                <a:chOff x="1854286" y="5435378"/>
                <a:chExt cx="211059" cy="365970"/>
              </a:xfrm>
            </p:grpSpPr>
            <p:sp>
              <p:nvSpPr>
                <p:cNvPr id="60" name="Rectangle 59"/>
                <p:cNvSpPr/>
                <p:nvPr/>
              </p:nvSpPr>
              <p:spPr bwMode="auto">
                <a:xfrm>
                  <a:off x="1854119" y="54353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1" name="Oval 60"/>
                <p:cNvSpPr/>
                <p:nvPr/>
              </p:nvSpPr>
              <p:spPr bwMode="auto">
                <a:xfrm>
                  <a:off x="1922410" y="5579548"/>
                  <a:ext cx="74644" cy="76046"/>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grpSp>
          <p:nvGrpSpPr>
            <p:cNvPr id="64" name="Group 182"/>
            <p:cNvGrpSpPr>
              <a:grpSpLocks/>
            </p:cNvGrpSpPr>
            <p:nvPr/>
          </p:nvGrpSpPr>
          <p:grpSpPr bwMode="auto">
            <a:xfrm>
              <a:off x="2281238" y="4059238"/>
              <a:ext cx="1155700" cy="365125"/>
              <a:chOff x="5599109" y="2630178"/>
              <a:chExt cx="1156186" cy="365970"/>
            </a:xfrm>
          </p:grpSpPr>
          <p:grpSp>
            <p:nvGrpSpPr>
              <p:cNvPr id="65" name="Group 183"/>
              <p:cNvGrpSpPr>
                <a:grpSpLocks/>
              </p:cNvGrpSpPr>
              <p:nvPr/>
            </p:nvGrpSpPr>
            <p:grpSpPr bwMode="auto">
              <a:xfrm>
                <a:off x="5599109" y="2630178"/>
                <a:ext cx="211059" cy="365970"/>
                <a:chOff x="1854286" y="5435378"/>
                <a:chExt cx="211059" cy="365970"/>
              </a:xfrm>
            </p:grpSpPr>
            <p:sp>
              <p:nvSpPr>
                <p:cNvPr id="71" name="Rectangle 70"/>
                <p:cNvSpPr/>
                <p:nvPr/>
              </p:nvSpPr>
              <p:spPr bwMode="auto">
                <a:xfrm>
                  <a:off x="1854286" y="54353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2" name="Oval 71"/>
                <p:cNvSpPr/>
                <p:nvPr/>
              </p:nvSpPr>
              <p:spPr bwMode="auto">
                <a:xfrm>
                  <a:off x="1922577" y="5578584"/>
                  <a:ext cx="74644"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66" name="Group 184"/>
              <p:cNvGrpSpPr>
                <a:grpSpLocks/>
              </p:cNvGrpSpPr>
              <p:nvPr/>
            </p:nvGrpSpPr>
            <p:grpSpPr bwMode="auto">
              <a:xfrm>
                <a:off x="5914151" y="2630178"/>
                <a:ext cx="211059" cy="365970"/>
                <a:chOff x="1854286" y="5435378"/>
                <a:chExt cx="211059" cy="365970"/>
              </a:xfrm>
            </p:grpSpPr>
            <p:sp>
              <p:nvSpPr>
                <p:cNvPr id="69" name="Rectangle 68"/>
                <p:cNvSpPr/>
                <p:nvPr/>
              </p:nvSpPr>
              <p:spPr bwMode="auto">
                <a:xfrm>
                  <a:off x="1852112"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0" name="Oval 69"/>
                <p:cNvSpPr/>
                <p:nvPr/>
              </p:nvSpPr>
              <p:spPr bwMode="auto">
                <a:xfrm>
                  <a:off x="1920404" y="5578584"/>
                  <a:ext cx="74643" cy="77967"/>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67" name="Rectangle 66"/>
              <p:cNvSpPr/>
              <p:nvPr/>
            </p:nvSpPr>
            <p:spPr bwMode="auto">
              <a:xfrm>
                <a:off x="6229611" y="26301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8" name="Rectangle 67"/>
              <p:cNvSpPr/>
              <p:nvPr/>
            </p:nvSpPr>
            <p:spPr bwMode="auto">
              <a:xfrm>
                <a:off x="6544068" y="26301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grpSp>
        <p:grpSp>
          <p:nvGrpSpPr>
            <p:cNvPr id="73" name="Group 195"/>
            <p:cNvGrpSpPr>
              <a:grpSpLocks/>
            </p:cNvGrpSpPr>
            <p:nvPr/>
          </p:nvGrpSpPr>
          <p:grpSpPr bwMode="auto">
            <a:xfrm>
              <a:off x="2281238" y="4503738"/>
              <a:ext cx="1155700" cy="366712"/>
              <a:chOff x="5599109" y="2630178"/>
              <a:chExt cx="1156186" cy="365970"/>
            </a:xfrm>
          </p:grpSpPr>
          <p:sp>
            <p:nvSpPr>
              <p:cNvPr id="74" name="Rectangle 73"/>
              <p:cNvSpPr/>
              <p:nvPr/>
            </p:nvSpPr>
            <p:spPr bwMode="auto">
              <a:xfrm>
                <a:off x="5599109" y="26301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5" name="Rectangle 74"/>
              <p:cNvSpPr/>
              <p:nvPr/>
            </p:nvSpPr>
            <p:spPr bwMode="auto">
              <a:xfrm>
                <a:off x="5913566" y="2630178"/>
                <a:ext cx="211226"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6" name="Rectangle 75"/>
              <p:cNvSpPr/>
              <p:nvPr/>
            </p:nvSpPr>
            <p:spPr bwMode="auto">
              <a:xfrm>
                <a:off x="6229611" y="26301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grpSp>
            <p:nvGrpSpPr>
              <p:cNvPr id="77" name="Group 199"/>
              <p:cNvGrpSpPr>
                <a:grpSpLocks/>
              </p:cNvGrpSpPr>
              <p:nvPr/>
            </p:nvGrpSpPr>
            <p:grpSpPr bwMode="auto">
              <a:xfrm>
                <a:off x="6544236" y="2630178"/>
                <a:ext cx="211059" cy="365970"/>
                <a:chOff x="1854286" y="5435378"/>
                <a:chExt cx="211059" cy="365970"/>
              </a:xfrm>
            </p:grpSpPr>
            <p:sp>
              <p:nvSpPr>
                <p:cNvPr id="78" name="Rectangle 77"/>
                <p:cNvSpPr/>
                <p:nvPr/>
              </p:nvSpPr>
              <p:spPr bwMode="auto">
                <a:xfrm>
                  <a:off x="1854118" y="5435378"/>
                  <a:ext cx="211227" cy="3659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9" name="Oval 78"/>
                <p:cNvSpPr/>
                <p:nvPr/>
              </p:nvSpPr>
              <p:spPr bwMode="auto">
                <a:xfrm>
                  <a:off x="1922410" y="5579548"/>
                  <a:ext cx="74643" cy="76046"/>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grpSp>
        </p:grpSp>
        <p:cxnSp>
          <p:nvCxnSpPr>
            <p:cNvPr id="80" name="Elbow Connector 79"/>
            <p:cNvCxnSpPr/>
            <p:nvPr/>
          </p:nvCxnSpPr>
          <p:spPr bwMode="auto">
            <a:xfrm flipV="1">
              <a:off x="1855788" y="4243388"/>
              <a:ext cx="425450" cy="444500"/>
            </a:xfrm>
            <a:prstGeom prst="bentConnector3">
              <a:avLst>
                <a:gd name="adj1" fmla="val 60826"/>
              </a:avLst>
            </a:prstGeom>
            <a:ln>
              <a:headEnd type="none" w="med" len="med"/>
              <a:tailEnd type="triangle"/>
            </a:ln>
          </p:spPr>
          <p:style>
            <a:lnRef idx="3">
              <a:schemeClr val="accent4"/>
            </a:lnRef>
            <a:fillRef idx="0">
              <a:schemeClr val="accent4"/>
            </a:fillRef>
            <a:effectRef idx="2">
              <a:schemeClr val="accent4"/>
            </a:effectRef>
            <a:fontRef idx="minor">
              <a:schemeClr val="tx1"/>
            </a:fontRef>
          </p:style>
        </p:cxnSp>
        <p:cxnSp>
          <p:nvCxnSpPr>
            <p:cNvPr id="81" name="Elbow Connector 210"/>
            <p:cNvCxnSpPr>
              <a:cxnSpLocks noChangeShapeType="1"/>
            </p:cNvCxnSpPr>
            <p:nvPr/>
          </p:nvCxnSpPr>
          <p:spPr bwMode="auto">
            <a:xfrm rot="10800000" flipV="1">
              <a:off x="654050" y="4241800"/>
              <a:ext cx="182563" cy="1400175"/>
            </a:xfrm>
            <a:prstGeom prst="bentConnector3">
              <a:avLst>
                <a:gd name="adj1" fmla="val 162051"/>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82" name="Elbow Connector 215"/>
            <p:cNvCxnSpPr>
              <a:cxnSpLocks noChangeShapeType="1"/>
            </p:cNvCxnSpPr>
            <p:nvPr/>
          </p:nvCxnSpPr>
          <p:spPr bwMode="auto">
            <a:xfrm rot="-5400000" flipH="1" flipV="1">
              <a:off x="-465138" y="5322888"/>
              <a:ext cx="2773363" cy="534988"/>
            </a:xfrm>
            <a:prstGeom prst="bentConnector4">
              <a:avLst>
                <a:gd name="adj1" fmla="val -1870"/>
                <a:gd name="adj2" fmla="val 129843"/>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83" name="Elbow Connector 224"/>
            <p:cNvCxnSpPr>
              <a:cxnSpLocks noChangeShapeType="1"/>
            </p:cNvCxnSpPr>
            <p:nvPr/>
          </p:nvCxnSpPr>
          <p:spPr bwMode="auto">
            <a:xfrm rot="16200000" flipH="1">
              <a:off x="1020763" y="4502150"/>
              <a:ext cx="992187" cy="1287463"/>
            </a:xfrm>
            <a:prstGeom prst="bentConnector4">
              <a:avLst>
                <a:gd name="adj1" fmla="val -7546"/>
                <a:gd name="adj2" fmla="val 91412"/>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84" name="Elbow Connector 229"/>
            <p:cNvCxnSpPr>
              <a:cxnSpLocks noChangeShapeType="1"/>
            </p:cNvCxnSpPr>
            <p:nvPr/>
          </p:nvCxnSpPr>
          <p:spPr bwMode="auto">
            <a:xfrm rot="16200000" flipH="1">
              <a:off x="1717675" y="5187950"/>
              <a:ext cx="2773363" cy="804863"/>
            </a:xfrm>
            <a:prstGeom prst="bentConnector4">
              <a:avLst>
                <a:gd name="adj1" fmla="val -2426"/>
                <a:gd name="adj2" fmla="val 128398"/>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86" name="Elbow Connector 85"/>
            <p:cNvCxnSpPr/>
            <p:nvPr/>
          </p:nvCxnSpPr>
          <p:spPr bwMode="auto">
            <a:xfrm rot="16200000" flipH="1">
              <a:off x="3365501" y="4616450"/>
              <a:ext cx="38100" cy="104775"/>
            </a:xfrm>
            <a:prstGeom prst="bentConnector4">
              <a:avLst>
                <a:gd name="adj1" fmla="val -251275"/>
                <a:gd name="adj2" fmla="val 316621"/>
              </a:avLst>
            </a:prstGeom>
            <a:ln>
              <a:headEnd type="none" w="med" len="med"/>
              <a:tailEnd type="triangle"/>
            </a:ln>
          </p:spPr>
          <p:style>
            <a:lnRef idx="3">
              <a:schemeClr val="accent4"/>
            </a:lnRef>
            <a:fillRef idx="0">
              <a:schemeClr val="accent4"/>
            </a:fillRef>
            <a:effectRef idx="2">
              <a:schemeClr val="accent4"/>
            </a:effectRef>
            <a:fontRef idx="minor">
              <a:schemeClr val="tx1"/>
            </a:fontRef>
          </p:style>
        </p:cxnSp>
      </p:grpSp>
      <p:sp>
        <p:nvSpPr>
          <p:cNvPr id="91" name="TextBox 90"/>
          <p:cNvSpPr txBox="1"/>
          <p:nvPr/>
        </p:nvSpPr>
        <p:spPr>
          <a:xfrm>
            <a:off x="9144365" y="4126486"/>
            <a:ext cx="1805302" cy="830997"/>
          </a:xfrm>
          <a:prstGeom prst="rect">
            <a:avLst/>
          </a:prstGeom>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Century Gothic" panose="020F0302020204030204"/>
                <a:ea typeface="+mn-ea"/>
                <a:cs typeface="+mn-cs"/>
              </a:rPr>
              <a:t>Optimized </a:t>
            </a:r>
            <a:br>
              <a:rPr kumimoji="0" lang="en-US" sz="2400" b="0" i="0" u="none" strike="noStrike" kern="1200" cap="none" spc="0" normalizeH="0" baseline="0" noProof="0">
                <a:ln>
                  <a:noFill/>
                </a:ln>
                <a:solidFill>
                  <a:srgbClr val="000000"/>
                </a:solidFill>
                <a:effectLst/>
                <a:uLnTx/>
                <a:uFillTx/>
                <a:latin typeface="Century Gothic" panose="020F0302020204030204"/>
                <a:ea typeface="+mn-ea"/>
                <a:cs typeface="+mn-cs"/>
              </a:rPr>
            </a:br>
            <a:r>
              <a:rPr kumimoji="0" lang="en-US" sz="2400" b="0" i="0" u="none" strike="noStrike" kern="1200" cap="none" spc="0" normalizeH="0" baseline="0" noProof="0">
                <a:ln>
                  <a:noFill/>
                </a:ln>
                <a:solidFill>
                  <a:srgbClr val="000000"/>
                </a:solidFill>
                <a:effectLst/>
                <a:uLnTx/>
                <a:uFillTx/>
                <a:latin typeface="Century Gothic" panose="020F0302020204030204"/>
                <a:ea typeface="+mn-ea"/>
                <a:cs typeface="+mn-cs"/>
              </a:rPr>
              <a:t>Storage</a:t>
            </a:r>
          </a:p>
        </p:txBody>
      </p:sp>
      <p:grpSp>
        <p:nvGrpSpPr>
          <p:cNvPr id="92" name="Group 49"/>
          <p:cNvGrpSpPr>
            <a:grpSpLocks/>
          </p:cNvGrpSpPr>
          <p:nvPr/>
        </p:nvGrpSpPr>
        <p:grpSpPr bwMode="auto">
          <a:xfrm>
            <a:off x="9171522" y="4978831"/>
            <a:ext cx="2269257" cy="1132246"/>
            <a:chOff x="332181" y="4681572"/>
            <a:chExt cx="3342658" cy="2064406"/>
          </a:xfrm>
        </p:grpSpPr>
        <p:sp>
          <p:nvSpPr>
            <p:cNvPr id="93" name="Folded Corner 92"/>
            <p:cNvSpPr/>
            <p:nvPr/>
          </p:nvSpPr>
          <p:spPr bwMode="auto">
            <a:xfrm>
              <a:off x="332181" y="4681572"/>
              <a:ext cx="3342658" cy="2064406"/>
            </a:xfrm>
            <a:prstGeom prst="foldedCorner">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95" name="Rectangle 94"/>
            <p:cNvSpPr/>
            <p:nvPr/>
          </p:nvSpPr>
          <p:spPr bwMode="auto">
            <a:xfrm>
              <a:off x="389348" y="4749856"/>
              <a:ext cx="2326363" cy="504986"/>
            </a:xfrm>
            <a:prstGeom prst="rect">
              <a:avLst/>
            </a:prstGeom>
            <a:solidFill>
              <a:schemeClr val="accent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r>
                <a:rPr kumimoji="0" lang="en-US" sz="900" b="0" i="0" u="none" strike="noStrike" kern="1200" cap="none" spc="0" normalizeH="0" baseline="0" noProof="0" dirty="0">
                  <a:ln>
                    <a:noFill/>
                  </a:ln>
                  <a:solidFill>
                    <a:srgbClr val="000000"/>
                  </a:solidFill>
                  <a:effectLst/>
                  <a:uLnTx/>
                  <a:uFillTx/>
                  <a:latin typeface="Arial" charset="0"/>
                  <a:ea typeface="+mn-ea"/>
                  <a:cs typeface="+mn-cs"/>
                </a:rPr>
                <a:t>Page</a:t>
              </a:r>
              <a:br>
                <a:rPr kumimoji="0" lang="en-US" sz="900" b="0" i="0" u="none" strike="noStrike" kern="1200" cap="none" spc="0" normalizeH="0" baseline="0" noProof="0" dirty="0">
                  <a:ln>
                    <a:noFill/>
                  </a:ln>
                  <a:solidFill>
                    <a:srgbClr val="000000"/>
                  </a:solidFill>
                  <a:effectLst/>
                  <a:uLnTx/>
                  <a:uFillTx/>
                  <a:latin typeface="Arial" charset="0"/>
                  <a:ea typeface="+mn-ea"/>
                  <a:cs typeface="+mn-cs"/>
                </a:rPr>
              </a:br>
              <a:r>
                <a:rPr kumimoji="0" lang="en-US" sz="900" b="0" i="0" u="none" strike="noStrike" kern="1200" cap="none" spc="0" normalizeH="0" baseline="0" noProof="0" dirty="0">
                  <a:ln>
                    <a:noFill/>
                  </a:ln>
                  <a:solidFill>
                    <a:srgbClr val="000000"/>
                  </a:solidFill>
                  <a:effectLst/>
                  <a:uLnTx/>
                  <a:uFillTx/>
                  <a:latin typeface="Arial" charset="0"/>
                  <a:ea typeface="+mn-ea"/>
                  <a:cs typeface="+mn-cs"/>
                </a:rPr>
                <a:t>Header</a:t>
              </a:r>
            </a:p>
          </p:txBody>
        </p:sp>
        <p:grpSp>
          <p:nvGrpSpPr>
            <p:cNvPr id="96" name="Group 7"/>
            <p:cNvGrpSpPr>
              <a:grpSpLocks/>
            </p:cNvGrpSpPr>
            <p:nvPr/>
          </p:nvGrpSpPr>
          <p:grpSpPr bwMode="auto">
            <a:xfrm>
              <a:off x="1247675" y="4823303"/>
              <a:ext cx="1355362" cy="365970"/>
              <a:chOff x="1247675" y="4823303"/>
              <a:chExt cx="1355362" cy="365970"/>
            </a:xfrm>
          </p:grpSpPr>
          <p:grpSp>
            <p:nvGrpSpPr>
              <p:cNvPr id="148" name="Group 6"/>
              <p:cNvGrpSpPr>
                <a:grpSpLocks/>
              </p:cNvGrpSpPr>
              <p:nvPr/>
            </p:nvGrpSpPr>
            <p:grpSpPr bwMode="auto">
              <a:xfrm>
                <a:off x="1247675" y="4823303"/>
                <a:ext cx="211059" cy="365970"/>
                <a:chOff x="5790463" y="2643797"/>
                <a:chExt cx="211059" cy="365970"/>
              </a:xfrm>
            </p:grpSpPr>
            <p:sp>
              <p:nvSpPr>
                <p:cNvPr id="161" name="Rectangle 160"/>
                <p:cNvSpPr/>
                <p:nvPr/>
              </p:nvSpPr>
              <p:spPr bwMode="auto">
                <a:xfrm>
                  <a:off x="5791223" y="2643399"/>
                  <a:ext cx="222314"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62" name="Oval 161"/>
                <p:cNvSpPr/>
                <p:nvPr/>
              </p:nvSpPr>
              <p:spPr bwMode="auto">
                <a:xfrm>
                  <a:off x="5870621" y="2787907"/>
                  <a:ext cx="74634" cy="77813"/>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149" name="Group 149"/>
              <p:cNvGrpSpPr>
                <a:grpSpLocks/>
              </p:cNvGrpSpPr>
              <p:nvPr/>
            </p:nvGrpSpPr>
            <p:grpSpPr bwMode="auto">
              <a:xfrm>
                <a:off x="1533751" y="4823303"/>
                <a:ext cx="211059" cy="365970"/>
                <a:chOff x="5790463" y="2643797"/>
                <a:chExt cx="211059" cy="365970"/>
              </a:xfrm>
            </p:grpSpPr>
            <p:sp>
              <p:nvSpPr>
                <p:cNvPr id="159" name="Rectangle 158"/>
                <p:cNvSpPr/>
                <p:nvPr/>
              </p:nvSpPr>
              <p:spPr bwMode="auto">
                <a:xfrm>
                  <a:off x="5790980" y="2643399"/>
                  <a:ext cx="211198"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60" name="Oval 159"/>
                <p:cNvSpPr/>
                <p:nvPr/>
              </p:nvSpPr>
              <p:spPr bwMode="auto">
                <a:xfrm>
                  <a:off x="5859262" y="2787907"/>
                  <a:ext cx="74635" cy="77813"/>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150" name="Group 165"/>
              <p:cNvGrpSpPr>
                <a:grpSpLocks/>
              </p:cNvGrpSpPr>
              <p:nvPr/>
            </p:nvGrpSpPr>
            <p:grpSpPr bwMode="auto">
              <a:xfrm>
                <a:off x="1819827" y="4823303"/>
                <a:ext cx="211059" cy="365970"/>
                <a:chOff x="5790463" y="2643797"/>
                <a:chExt cx="211059" cy="365970"/>
              </a:xfrm>
            </p:grpSpPr>
            <p:sp>
              <p:nvSpPr>
                <p:cNvPr id="157" name="Rectangle 156"/>
                <p:cNvSpPr/>
                <p:nvPr/>
              </p:nvSpPr>
              <p:spPr bwMode="auto">
                <a:xfrm>
                  <a:off x="5790737" y="2643399"/>
                  <a:ext cx="211198"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58" name="Oval 157"/>
                <p:cNvSpPr/>
                <p:nvPr/>
              </p:nvSpPr>
              <p:spPr bwMode="auto">
                <a:xfrm>
                  <a:off x="5859019" y="2787907"/>
                  <a:ext cx="74635" cy="77813"/>
                </a:xfrm>
                <a:prstGeom prst="ellipse">
                  <a:avLst/>
                </a:prstGeom>
                <a:solidFill>
                  <a:schemeClr val="bg1"/>
                </a:solidFill>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151" name="Group 172"/>
              <p:cNvGrpSpPr>
                <a:grpSpLocks/>
              </p:cNvGrpSpPr>
              <p:nvPr/>
            </p:nvGrpSpPr>
            <p:grpSpPr bwMode="auto">
              <a:xfrm>
                <a:off x="2105903" y="4823303"/>
                <a:ext cx="211059" cy="365970"/>
                <a:chOff x="5790463" y="2643797"/>
                <a:chExt cx="211059" cy="365970"/>
              </a:xfrm>
            </p:grpSpPr>
            <p:sp>
              <p:nvSpPr>
                <p:cNvPr id="155" name="Rectangle 154"/>
                <p:cNvSpPr/>
                <p:nvPr/>
              </p:nvSpPr>
              <p:spPr bwMode="auto">
                <a:xfrm>
                  <a:off x="5790494" y="2643399"/>
                  <a:ext cx="211198"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56" name="Oval 155"/>
                <p:cNvSpPr/>
                <p:nvPr/>
              </p:nvSpPr>
              <p:spPr bwMode="auto">
                <a:xfrm>
                  <a:off x="5858776" y="2787907"/>
                  <a:ext cx="74635" cy="77813"/>
                </a:xfrm>
                <a:prstGeom prst="ellipse">
                  <a:avLst/>
                </a:prstGeom>
                <a:solidFill>
                  <a:schemeClr val="bg1"/>
                </a:solidFill>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152" name="Group 190"/>
              <p:cNvGrpSpPr>
                <a:grpSpLocks/>
              </p:cNvGrpSpPr>
              <p:nvPr/>
            </p:nvGrpSpPr>
            <p:grpSpPr bwMode="auto">
              <a:xfrm>
                <a:off x="2391978" y="4823303"/>
                <a:ext cx="211059" cy="365970"/>
                <a:chOff x="5790463" y="2643797"/>
                <a:chExt cx="211059" cy="365970"/>
              </a:xfrm>
            </p:grpSpPr>
            <p:sp>
              <p:nvSpPr>
                <p:cNvPr id="153" name="Rectangle 152"/>
                <p:cNvSpPr/>
                <p:nvPr/>
              </p:nvSpPr>
              <p:spPr bwMode="auto">
                <a:xfrm>
                  <a:off x="5790252" y="2643399"/>
                  <a:ext cx="211198" cy="366828"/>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54" name="Oval 153"/>
                <p:cNvSpPr/>
                <p:nvPr/>
              </p:nvSpPr>
              <p:spPr bwMode="auto">
                <a:xfrm>
                  <a:off x="5858534" y="2787907"/>
                  <a:ext cx="74635" cy="77813"/>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grpSp>
          <p:nvGrpSpPr>
            <p:cNvPr id="97" name="Group 225"/>
            <p:cNvGrpSpPr>
              <a:grpSpLocks/>
            </p:cNvGrpSpPr>
            <p:nvPr/>
          </p:nvGrpSpPr>
          <p:grpSpPr bwMode="auto">
            <a:xfrm>
              <a:off x="1841699" y="5614409"/>
              <a:ext cx="1765631" cy="257107"/>
              <a:chOff x="5388934" y="2903927"/>
              <a:chExt cx="3337100" cy="541672"/>
            </a:xfrm>
          </p:grpSpPr>
          <p:sp>
            <p:nvSpPr>
              <p:cNvPr id="134" name="Rectangle 133"/>
              <p:cNvSpPr/>
              <p:nvPr/>
            </p:nvSpPr>
            <p:spPr bwMode="auto">
              <a:xfrm>
                <a:off x="5390131" y="2902498"/>
                <a:ext cx="789340" cy="505185"/>
              </a:xfrm>
              <a:prstGeom prst="rect">
                <a:avLst/>
              </a:prstGeom>
              <a:solidFill>
                <a:schemeClr val="accent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5" name="Rectangle 134"/>
              <p:cNvSpPr/>
              <p:nvPr/>
            </p:nvSpPr>
            <p:spPr bwMode="auto">
              <a:xfrm>
                <a:off x="5681256" y="2972755"/>
                <a:ext cx="213093" cy="364672"/>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6" name="Rectangle 135"/>
              <p:cNvSpPr/>
              <p:nvPr/>
            </p:nvSpPr>
            <p:spPr bwMode="auto">
              <a:xfrm>
                <a:off x="5930364" y="2972755"/>
                <a:ext cx="210091" cy="364672"/>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7" name="Rectangle 136"/>
              <p:cNvSpPr/>
              <p:nvPr/>
            </p:nvSpPr>
            <p:spPr bwMode="auto">
              <a:xfrm>
                <a:off x="6170468" y="2902498"/>
                <a:ext cx="207089" cy="50518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8" name="Rectangle 137"/>
              <p:cNvSpPr/>
              <p:nvPr/>
            </p:nvSpPr>
            <p:spPr bwMode="auto">
              <a:xfrm>
                <a:off x="6377556" y="2902498"/>
                <a:ext cx="207090" cy="50518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39" name="Rectangle 138"/>
              <p:cNvSpPr/>
              <p:nvPr/>
            </p:nvSpPr>
            <p:spPr bwMode="auto">
              <a:xfrm rot="16200000">
                <a:off x="6408587" y="3069553"/>
                <a:ext cx="505185" cy="17107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40" name="Rectangle 139"/>
              <p:cNvSpPr/>
              <p:nvPr/>
            </p:nvSpPr>
            <p:spPr bwMode="auto">
              <a:xfrm>
                <a:off x="6740714" y="2902498"/>
                <a:ext cx="501216" cy="505185"/>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41" name="Rectangle 140"/>
              <p:cNvSpPr/>
              <p:nvPr/>
            </p:nvSpPr>
            <p:spPr bwMode="auto">
              <a:xfrm>
                <a:off x="7241930" y="2902498"/>
                <a:ext cx="1449627" cy="505185"/>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cxnSp>
            <p:nvCxnSpPr>
              <p:cNvPr id="142" name="Elbow Connector 236"/>
              <p:cNvCxnSpPr>
                <a:cxnSpLocks noChangeShapeType="1"/>
              </p:cNvCxnSpPr>
              <p:nvPr/>
            </p:nvCxnSpPr>
            <p:spPr bwMode="auto">
              <a:xfrm rot="16200000" flipH="1">
                <a:off x="6391342" y="2596151"/>
                <a:ext cx="251461" cy="1447434"/>
              </a:xfrm>
              <a:prstGeom prst="bentConnector3">
                <a:avLst>
                  <a:gd name="adj1" fmla="val 190907"/>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43" name="Elbow Connector 237"/>
              <p:cNvCxnSpPr>
                <a:cxnSpLocks noChangeShapeType="1"/>
              </p:cNvCxnSpPr>
              <p:nvPr/>
            </p:nvCxnSpPr>
            <p:spPr bwMode="auto">
              <a:xfrm rot="16200000" flipH="1">
                <a:off x="7234134" y="1990275"/>
                <a:ext cx="251463" cy="2659185"/>
              </a:xfrm>
              <a:prstGeom prst="bentConnector3">
                <a:avLst>
                  <a:gd name="adj1" fmla="val 246306"/>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44" name="Oval 143"/>
              <p:cNvSpPr/>
              <p:nvPr/>
            </p:nvSpPr>
            <p:spPr bwMode="auto">
              <a:xfrm>
                <a:off x="5756289" y="3116617"/>
                <a:ext cx="75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45" name="Oval 144"/>
              <p:cNvSpPr/>
              <p:nvPr/>
            </p:nvSpPr>
            <p:spPr bwMode="auto">
              <a:xfrm>
                <a:off x="5993390" y="3116617"/>
                <a:ext cx="75033"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46" name="Oval 145"/>
              <p:cNvSpPr/>
              <p:nvPr/>
            </p:nvSpPr>
            <p:spPr bwMode="auto">
              <a:xfrm>
                <a:off x="7202914" y="3367536"/>
                <a:ext cx="75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47" name="Oval 146"/>
              <p:cNvSpPr/>
              <p:nvPr/>
            </p:nvSpPr>
            <p:spPr bwMode="auto">
              <a:xfrm>
                <a:off x="8652540" y="3367536"/>
                <a:ext cx="72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grpSp>
          <p:nvGrpSpPr>
            <p:cNvPr id="98" name="Group 205"/>
            <p:cNvGrpSpPr>
              <a:grpSpLocks/>
            </p:cNvGrpSpPr>
            <p:nvPr/>
          </p:nvGrpSpPr>
          <p:grpSpPr bwMode="auto">
            <a:xfrm>
              <a:off x="449334" y="5614409"/>
              <a:ext cx="1411371" cy="257107"/>
              <a:chOff x="5388934" y="2903927"/>
              <a:chExt cx="2667537" cy="541672"/>
            </a:xfrm>
          </p:grpSpPr>
          <p:sp>
            <p:nvSpPr>
              <p:cNvPr id="120" name="Rectangle 119"/>
              <p:cNvSpPr/>
              <p:nvPr/>
            </p:nvSpPr>
            <p:spPr bwMode="auto">
              <a:xfrm>
                <a:off x="5389607" y="2902498"/>
                <a:ext cx="789342" cy="505185"/>
              </a:xfrm>
              <a:prstGeom prst="rect">
                <a:avLst/>
              </a:prstGeom>
              <a:solidFill>
                <a:schemeClr val="accent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1" name="Rectangle 120"/>
              <p:cNvSpPr/>
              <p:nvPr/>
            </p:nvSpPr>
            <p:spPr bwMode="auto">
              <a:xfrm>
                <a:off x="5683734" y="2972755"/>
                <a:ext cx="210091" cy="364672"/>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2" name="Rectangle 121"/>
              <p:cNvSpPr/>
              <p:nvPr/>
            </p:nvSpPr>
            <p:spPr bwMode="auto">
              <a:xfrm>
                <a:off x="5929841" y="2972755"/>
                <a:ext cx="213093" cy="364672"/>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3" name="Rectangle 122"/>
              <p:cNvSpPr/>
              <p:nvPr/>
            </p:nvSpPr>
            <p:spPr bwMode="auto">
              <a:xfrm>
                <a:off x="6169945" y="2902498"/>
                <a:ext cx="210091" cy="50518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4" name="Rectangle 123"/>
              <p:cNvSpPr/>
              <p:nvPr/>
            </p:nvSpPr>
            <p:spPr bwMode="auto">
              <a:xfrm>
                <a:off x="6380036" y="2902498"/>
                <a:ext cx="207091" cy="50518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5" name="Rectangle 124"/>
              <p:cNvSpPr/>
              <p:nvPr/>
            </p:nvSpPr>
            <p:spPr bwMode="auto">
              <a:xfrm rot="16200000">
                <a:off x="6409567" y="3068052"/>
                <a:ext cx="505185" cy="17407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6" name="Rectangle 125"/>
              <p:cNvSpPr/>
              <p:nvPr/>
            </p:nvSpPr>
            <p:spPr bwMode="auto">
              <a:xfrm>
                <a:off x="6740191" y="2902498"/>
                <a:ext cx="501218" cy="505185"/>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27" name="Rectangle 126"/>
              <p:cNvSpPr/>
              <p:nvPr/>
            </p:nvSpPr>
            <p:spPr bwMode="auto">
              <a:xfrm>
                <a:off x="7241409" y="2902498"/>
                <a:ext cx="783338" cy="505185"/>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cxnSp>
            <p:nvCxnSpPr>
              <p:cNvPr id="128" name="Elbow Connector 218"/>
              <p:cNvCxnSpPr>
                <a:cxnSpLocks noChangeShapeType="1"/>
              </p:cNvCxnSpPr>
              <p:nvPr/>
            </p:nvCxnSpPr>
            <p:spPr bwMode="auto">
              <a:xfrm rot="16200000" flipH="1">
                <a:off x="6391342" y="2596151"/>
                <a:ext cx="251461" cy="1447434"/>
              </a:xfrm>
              <a:prstGeom prst="bentConnector3">
                <a:avLst>
                  <a:gd name="adj1" fmla="val 190907"/>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29" name="Elbow Connector 219"/>
              <p:cNvCxnSpPr>
                <a:cxnSpLocks noChangeShapeType="1"/>
              </p:cNvCxnSpPr>
              <p:nvPr/>
            </p:nvCxnSpPr>
            <p:spPr bwMode="auto">
              <a:xfrm rot="16200000" flipH="1">
                <a:off x="6899354" y="2325057"/>
                <a:ext cx="251461" cy="1989622"/>
              </a:xfrm>
              <a:prstGeom prst="bentConnector3">
                <a:avLst>
                  <a:gd name="adj1" fmla="val 241412"/>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30" name="Oval 129"/>
              <p:cNvSpPr/>
              <p:nvPr/>
            </p:nvSpPr>
            <p:spPr bwMode="auto">
              <a:xfrm>
                <a:off x="5758768" y="3116617"/>
                <a:ext cx="72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1" name="Oval 130"/>
              <p:cNvSpPr/>
              <p:nvPr/>
            </p:nvSpPr>
            <p:spPr bwMode="auto">
              <a:xfrm>
                <a:off x="5995869" y="3116617"/>
                <a:ext cx="72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2" name="Oval 131"/>
              <p:cNvSpPr/>
              <p:nvPr/>
            </p:nvSpPr>
            <p:spPr bwMode="auto">
              <a:xfrm>
                <a:off x="7205394" y="3367536"/>
                <a:ext cx="72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3" name="Oval 132"/>
              <p:cNvSpPr/>
              <p:nvPr/>
            </p:nvSpPr>
            <p:spPr bwMode="auto">
              <a:xfrm>
                <a:off x="7985731" y="3367536"/>
                <a:ext cx="72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99" name="Oval 98"/>
            <p:cNvSpPr/>
            <p:nvPr/>
          </p:nvSpPr>
          <p:spPr bwMode="auto">
            <a:xfrm>
              <a:off x="424283" y="5581971"/>
              <a:ext cx="38111" cy="36524"/>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00" name="Oval 99"/>
            <p:cNvSpPr/>
            <p:nvPr/>
          </p:nvSpPr>
          <p:spPr bwMode="auto">
            <a:xfrm>
              <a:off x="1829629" y="5583558"/>
              <a:ext cx="39699" cy="36525"/>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cxnSp>
          <p:nvCxnSpPr>
            <p:cNvPr id="101" name="Elbow Connector 246"/>
            <p:cNvCxnSpPr>
              <a:cxnSpLocks noChangeShapeType="1"/>
            </p:cNvCxnSpPr>
            <p:nvPr/>
          </p:nvCxnSpPr>
          <p:spPr bwMode="auto">
            <a:xfrm rot="5400000">
              <a:off x="629253" y="4858371"/>
              <a:ext cx="537614" cy="910289"/>
            </a:xfrm>
            <a:prstGeom prst="bentConnector3">
              <a:avLst>
                <a:gd name="adj1" fmla="val 70009"/>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02" name="Elbow Connector 251"/>
            <p:cNvCxnSpPr>
              <a:cxnSpLocks noChangeShapeType="1"/>
            </p:cNvCxnSpPr>
            <p:nvPr/>
          </p:nvCxnSpPr>
          <p:spPr bwMode="auto">
            <a:xfrm rot="16200000" flipH="1">
              <a:off x="1475041" y="5208946"/>
              <a:ext cx="538580" cy="210103"/>
            </a:xfrm>
            <a:prstGeom prst="bentConnector3">
              <a:avLst>
                <a:gd name="adj1" fmla="val 50000"/>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grpSp>
          <p:nvGrpSpPr>
            <p:cNvPr id="103" name="Group 254"/>
            <p:cNvGrpSpPr>
              <a:grpSpLocks/>
            </p:cNvGrpSpPr>
            <p:nvPr/>
          </p:nvGrpSpPr>
          <p:grpSpPr bwMode="auto">
            <a:xfrm>
              <a:off x="457364" y="6171975"/>
              <a:ext cx="2362953" cy="257107"/>
              <a:chOff x="5388934" y="2903927"/>
              <a:chExt cx="4466058" cy="541672"/>
            </a:xfrm>
          </p:grpSpPr>
          <p:sp>
            <p:nvSpPr>
              <p:cNvPr id="106" name="Rectangle 105"/>
              <p:cNvSpPr/>
              <p:nvPr/>
            </p:nvSpPr>
            <p:spPr bwMode="auto">
              <a:xfrm>
                <a:off x="5389437" y="2905474"/>
                <a:ext cx="789340" cy="501841"/>
              </a:xfrm>
              <a:prstGeom prst="rect">
                <a:avLst/>
              </a:prstGeom>
              <a:solidFill>
                <a:schemeClr val="accent1"/>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7" name="Rectangle 106"/>
              <p:cNvSpPr/>
              <p:nvPr/>
            </p:nvSpPr>
            <p:spPr bwMode="auto">
              <a:xfrm>
                <a:off x="5683564" y="2972386"/>
                <a:ext cx="210091" cy="3646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8" name="Rectangle 107"/>
              <p:cNvSpPr/>
              <p:nvPr/>
            </p:nvSpPr>
            <p:spPr bwMode="auto">
              <a:xfrm>
                <a:off x="5929671" y="2972386"/>
                <a:ext cx="213091" cy="364670"/>
              </a:xfrm>
              <a:prstGeom prst="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9" name="Rectangle 108"/>
              <p:cNvSpPr/>
              <p:nvPr/>
            </p:nvSpPr>
            <p:spPr bwMode="auto">
              <a:xfrm>
                <a:off x="6169774" y="2905474"/>
                <a:ext cx="210091" cy="501841"/>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0" name="Rectangle 109"/>
              <p:cNvSpPr/>
              <p:nvPr/>
            </p:nvSpPr>
            <p:spPr bwMode="auto">
              <a:xfrm>
                <a:off x="6379865" y="2905474"/>
                <a:ext cx="207089" cy="501841"/>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1" name="Rectangle 110"/>
              <p:cNvSpPr/>
              <p:nvPr/>
            </p:nvSpPr>
            <p:spPr bwMode="auto">
              <a:xfrm rot="16200000">
                <a:off x="6411066" y="3069357"/>
                <a:ext cx="501841" cy="174075"/>
              </a:xfrm>
              <a:prstGeom prst="rect">
                <a:avLst/>
              </a:prstGeom>
              <a:solidFill>
                <a:schemeClr val="accent6"/>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3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2" name="Rectangle 111"/>
              <p:cNvSpPr/>
              <p:nvPr/>
            </p:nvSpPr>
            <p:spPr bwMode="auto">
              <a:xfrm>
                <a:off x="6740021" y="2905474"/>
                <a:ext cx="2289989" cy="501841"/>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3" name="Rectangle 112"/>
              <p:cNvSpPr/>
              <p:nvPr/>
            </p:nvSpPr>
            <p:spPr bwMode="auto">
              <a:xfrm>
                <a:off x="9039015" y="2905474"/>
                <a:ext cx="783338" cy="501841"/>
              </a:xfrm>
              <a:prstGeom prst="rect">
                <a:avLst/>
              </a:prstGeom>
              <a:solidFill>
                <a:schemeClr val="accent2"/>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dirty="0">
                  <a:ln>
                    <a:noFill/>
                  </a:ln>
                  <a:solidFill>
                    <a:srgbClr val="000000"/>
                  </a:solidFill>
                  <a:effectLst/>
                  <a:uLnTx/>
                  <a:uFillTx/>
                  <a:latin typeface="Arial" charset="0"/>
                  <a:ea typeface="+mn-ea"/>
                  <a:cs typeface="+mn-cs"/>
                </a:endParaRPr>
              </a:p>
            </p:txBody>
          </p:sp>
          <p:cxnSp>
            <p:nvCxnSpPr>
              <p:cNvPr id="114" name="Elbow Connector 264"/>
              <p:cNvCxnSpPr>
                <a:cxnSpLocks noChangeShapeType="1"/>
              </p:cNvCxnSpPr>
              <p:nvPr/>
            </p:nvCxnSpPr>
            <p:spPr bwMode="auto">
              <a:xfrm rot="16200000" flipH="1">
                <a:off x="7282984" y="1704508"/>
                <a:ext cx="251463" cy="3230720"/>
              </a:xfrm>
              <a:prstGeom prst="bentConnector3">
                <a:avLst>
                  <a:gd name="adj1" fmla="val 291523"/>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15" name="Elbow Connector 265"/>
              <p:cNvCxnSpPr>
                <a:cxnSpLocks noChangeShapeType="1"/>
              </p:cNvCxnSpPr>
              <p:nvPr/>
            </p:nvCxnSpPr>
            <p:spPr bwMode="auto">
              <a:xfrm rot="16200000" flipH="1">
                <a:off x="7798613" y="1425796"/>
                <a:ext cx="251463" cy="3788143"/>
              </a:xfrm>
              <a:prstGeom prst="bentConnector3">
                <a:avLst>
                  <a:gd name="adj1" fmla="val 211796"/>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16" name="Oval 115"/>
              <p:cNvSpPr/>
              <p:nvPr/>
            </p:nvSpPr>
            <p:spPr bwMode="auto">
              <a:xfrm>
                <a:off x="5758596" y="3116246"/>
                <a:ext cx="72031"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7" name="Oval 116"/>
              <p:cNvSpPr/>
              <p:nvPr/>
            </p:nvSpPr>
            <p:spPr bwMode="auto">
              <a:xfrm>
                <a:off x="5992697" y="3116246"/>
                <a:ext cx="75033" cy="76950"/>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8" name="Oval 117"/>
              <p:cNvSpPr/>
              <p:nvPr/>
            </p:nvSpPr>
            <p:spPr bwMode="auto">
              <a:xfrm>
                <a:off x="8987992" y="3367167"/>
                <a:ext cx="72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9" name="Oval 118"/>
              <p:cNvSpPr/>
              <p:nvPr/>
            </p:nvSpPr>
            <p:spPr bwMode="auto">
              <a:xfrm>
                <a:off x="9783337" y="3367167"/>
                <a:ext cx="72031" cy="76948"/>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104" name="Oval 103"/>
            <p:cNvSpPr/>
            <p:nvPr/>
          </p:nvSpPr>
          <p:spPr bwMode="auto">
            <a:xfrm>
              <a:off x="432223" y="6123480"/>
              <a:ext cx="38111" cy="36525"/>
            </a:xfrm>
            <a:prstGeom prst="ellipse">
              <a:avLst/>
            </a:prstGeom>
            <a:ln>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pPr>
              <a:endParaRPr kumimoji="0" lang="en-US" sz="1050" b="0" i="0" u="none" strike="noStrike" kern="1200" cap="none" spc="0" normalizeH="0" baseline="0" noProof="0">
                <a:ln>
                  <a:noFill/>
                </a:ln>
                <a:solidFill>
                  <a:srgbClr val="000000"/>
                </a:solidFill>
                <a:effectLst/>
                <a:uLnTx/>
                <a:uFillTx/>
                <a:latin typeface="Arial" charset="0"/>
                <a:ea typeface="+mn-ea"/>
                <a:cs typeface="+mn-cs"/>
              </a:endParaRPr>
            </a:p>
          </p:txBody>
        </p:sp>
        <p:cxnSp>
          <p:nvCxnSpPr>
            <p:cNvPr id="105" name="Elbow Connector 271"/>
            <p:cNvCxnSpPr>
              <a:cxnSpLocks noChangeShapeType="1"/>
            </p:cNvCxnSpPr>
            <p:nvPr/>
          </p:nvCxnSpPr>
          <p:spPr bwMode="auto">
            <a:xfrm rot="5400000">
              <a:off x="916275" y="4560026"/>
              <a:ext cx="1096551" cy="2065914"/>
            </a:xfrm>
            <a:prstGeom prst="bentConnector4">
              <a:avLst>
                <a:gd name="adj1" fmla="val 29171"/>
                <a:gd name="adj2" fmla="val 103454"/>
              </a:avLst>
            </a:prstGeom>
            <a:noFill/>
            <a:ln w="12700">
              <a:solidFill>
                <a:srgbClr val="000000"/>
              </a:solidFill>
              <a:round/>
              <a:headEnd/>
              <a:tailEnd type="triangle" w="med" len="me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1556641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4"/>
                                        </p:tgtEl>
                                        <p:attrNameLst>
                                          <p:attrName>style.visibility</p:attrName>
                                        </p:attrNameLst>
                                      </p:cBhvr>
                                      <p:to>
                                        <p:strVal val="visible"/>
                                      </p:to>
                                    </p:set>
                                    <p:animEffect transition="in" filter="fade">
                                      <p:cBhvr>
                                        <p:cTn id="10" dur="500"/>
                                        <p:tgtEl>
                                          <p:spTgt spid="16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9"/>
                                        </p:tgtEl>
                                        <p:attrNameLst>
                                          <p:attrName>style.visibility</p:attrName>
                                        </p:attrNameLst>
                                      </p:cBhvr>
                                      <p:to>
                                        <p:strVal val="visible"/>
                                      </p:to>
                                    </p:set>
                                    <p:animEffect transition="in" filter="fade">
                                      <p:cBhvr>
                                        <p:cTn id="23" dur="500"/>
                                        <p:tgtEl>
                                          <p:spTgt spid="8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1"/>
                                        </p:tgtEl>
                                        <p:attrNameLst>
                                          <p:attrName>style.visibility</p:attrName>
                                        </p:attrNameLst>
                                      </p:cBhvr>
                                      <p:to>
                                        <p:strVal val="visible"/>
                                      </p:to>
                                    </p:set>
                                    <p:animEffect transition="in" filter="fade">
                                      <p:cBhvr>
                                        <p:cTn id="26" dur="500"/>
                                        <p:tgtEl>
                                          <p:spTgt spid="91"/>
                                        </p:tgtEl>
                                      </p:cBhvr>
                                    </p:animEffect>
                                  </p:childTnLst>
                                </p:cTn>
                              </p:par>
                              <p:par>
                                <p:cTn id="27" presetID="10" presetClass="entr" presetSubtype="0" fill="hold" nodeType="withEffect">
                                  <p:stCondLst>
                                    <p:cond delay="0"/>
                                  </p:stCondLst>
                                  <p:childTnLst>
                                    <p:set>
                                      <p:cBhvr>
                                        <p:cTn id="28" dur="1" fill="hold">
                                          <p:stCondLst>
                                            <p:cond delay="0"/>
                                          </p:stCondLst>
                                        </p:cTn>
                                        <p:tgtEl>
                                          <p:spTgt spid="92"/>
                                        </p:tgtEl>
                                        <p:attrNameLst>
                                          <p:attrName>style.visibility</p:attrName>
                                        </p:attrNameLst>
                                      </p:cBhvr>
                                      <p:to>
                                        <p:strVal val="visible"/>
                                      </p:to>
                                    </p:set>
                                    <p:animEffect transition="in" filter="fade">
                                      <p:cBhvr>
                                        <p:cTn id="29" dur="500"/>
                                        <p:tgtEl>
                                          <p:spTgt spid="9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nodeType="withEffect">
                                  <p:stCondLst>
                                    <p:cond delay="0"/>
                                  </p:stCondLst>
                                  <p:childTnLst>
                                    <p:set>
                                      <p:cBhvr>
                                        <p:cTn id="36" dur="1" fill="hold">
                                          <p:stCondLst>
                                            <p:cond delay="0"/>
                                          </p:stCondLst>
                                        </p:cTn>
                                        <p:tgtEl>
                                          <p:spTgt spid="90"/>
                                        </p:tgtEl>
                                        <p:attrNameLst>
                                          <p:attrName>style.visibility</p:attrName>
                                        </p:attrNameLst>
                                      </p:cBhvr>
                                      <p:to>
                                        <p:strVal val="visible"/>
                                      </p:to>
                                    </p:set>
                                    <p:animEffect transition="in" filter="fade">
                                      <p:cBhvr>
                                        <p:cTn id="37"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 grpId="0" animBg="1"/>
      <p:bldP spid="16" grpId="0" animBg="1"/>
      <p:bldP spid="18" grpId="0" animBg="1"/>
      <p:bldP spid="19" grpId="0"/>
      <p:bldP spid="21" grpId="0"/>
      <p:bldP spid="91" grpId="0"/>
    </p:bldLst>
  </p:timing>
</p:sld>
</file>

<file path=ppt/theme/theme1.xml><?xml version="1.0" encoding="utf-8"?>
<a:theme xmlns:a="http://schemas.openxmlformats.org/drawingml/2006/main" name="2_Office Theme">
  <a:themeElements>
    <a:clrScheme name="Custom 1">
      <a:dk1>
        <a:srgbClr val="000000"/>
      </a:dk1>
      <a:lt1>
        <a:srgbClr val="FFFFFF"/>
      </a:lt1>
      <a:dk2>
        <a:srgbClr val="44546A"/>
      </a:dk2>
      <a:lt2>
        <a:srgbClr val="E7E6E6"/>
      </a:lt2>
      <a:accent1>
        <a:srgbClr val="5B9BD5"/>
      </a:accent1>
      <a:accent2>
        <a:srgbClr val="ED7D31"/>
      </a:accent2>
      <a:accent3>
        <a:srgbClr val="A5A5A5"/>
      </a:accent3>
      <a:accent4>
        <a:srgbClr val="D9615F"/>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40597</TotalTime>
  <Words>3769</Words>
  <Application>Microsoft Macintosh PowerPoint</Application>
  <PresentationFormat>Widescreen</PresentationFormat>
  <Paragraphs>1195</Paragraphs>
  <Slides>76</Slides>
  <Notes>23</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76</vt:i4>
      </vt:variant>
    </vt:vector>
  </HeadingPairs>
  <TitlesOfParts>
    <vt:vector size="90" baseType="lpstr">
      <vt:lpstr>Aharoni</vt:lpstr>
      <vt:lpstr>Arial</vt:lpstr>
      <vt:lpstr>Calibri</vt:lpstr>
      <vt:lpstr>Century Gothic</vt:lpstr>
      <vt:lpstr>Comic Sans MS</vt:lpstr>
      <vt:lpstr>Helvetica Neue</vt:lpstr>
      <vt:lpstr>Helvetica Neue Light</vt:lpstr>
      <vt:lpstr>Helvetica Neue Regular</vt:lpstr>
      <vt:lpstr>IBM Plex Mono</vt:lpstr>
      <vt:lpstr>Monaco</vt:lpstr>
      <vt:lpstr>NimbusRomNo9L</vt:lpstr>
      <vt:lpstr>Symbol</vt:lpstr>
      <vt:lpstr>Wingdings</vt:lpstr>
      <vt:lpstr>2_Office Theme</vt:lpstr>
      <vt:lpstr>AI-Systems Learning in a DBMS (Database Management System)</vt:lpstr>
      <vt:lpstr>Why are we starting with  Machine Learning in Database Systems?</vt:lpstr>
      <vt:lpstr>Why do ML in a Database System</vt:lpstr>
      <vt:lpstr>Challenges of Learning in Database</vt:lpstr>
      <vt:lpstr>Database Systems and ML</vt:lpstr>
      <vt:lpstr>Objectives For Today</vt:lpstr>
      <vt:lpstr>Big Ideas in Database Systems</vt:lpstr>
      <vt:lpstr>Relational Database Systems</vt:lpstr>
      <vt:lpstr>Relational Data Abstraction</vt:lpstr>
      <vt:lpstr>Relational Data Abstraction</vt:lpstr>
      <vt:lpstr>Physical Data Independence </vt:lpstr>
      <vt:lpstr>Relational Database Systems</vt:lpstr>
      <vt:lpstr>SQL is a Declarative Language </vt:lpstr>
      <vt:lpstr>User Defined Aggregates</vt:lpstr>
      <vt:lpstr>Closed Relational Model and Learning</vt:lpstr>
      <vt:lpstr>Out-of-core Computation</vt:lpstr>
      <vt:lpstr>Reasoning about Memory Hierarchy</vt:lpstr>
      <vt:lpstr>Reasoning about Memory Hierarchy</vt:lpstr>
      <vt:lpstr>Example Out-of-Core Alg.: Grace Hash Join</vt:lpstr>
      <vt:lpstr>Grace Hash Join</vt:lpstr>
      <vt:lpstr>Grace Hash Join: Partition</vt:lpstr>
      <vt:lpstr>Grace Hash Join: Partition</vt:lpstr>
      <vt:lpstr>Grace Hash Join: Partition</vt:lpstr>
      <vt:lpstr>Grace Hash Join: Partition</vt:lpstr>
      <vt:lpstr>Grace Hash Join: Partition</vt:lpstr>
      <vt:lpstr>Grace Hash Join: Partition</vt:lpstr>
      <vt:lpstr>Grace Hash Join: Partition</vt:lpstr>
      <vt:lpstr>Grace Hash Join: Partition</vt:lpstr>
      <vt:lpstr>Grace Hash Join: Partition</vt:lpstr>
      <vt:lpstr>Grace Hash Join: Partition</vt:lpstr>
      <vt:lpstr>Grace Hash Join: Partition</vt:lpstr>
      <vt:lpstr>Grace Hash Join: Partition</vt:lpstr>
      <vt:lpstr>Grace Hash Join: Partition</vt:lpstr>
      <vt:lpstr>Post Hash Partitioning</vt:lpstr>
      <vt:lpstr>Grace Hash Join: Build &amp; Probe</vt:lpstr>
      <vt:lpstr>Grace Hash Join: Build &amp; Probe</vt:lpstr>
      <vt:lpstr>Grace Hash Join: Build &amp; Probe</vt:lpstr>
      <vt:lpstr>Grace Hash Join: Build &amp; Probe</vt:lpstr>
      <vt:lpstr>Cost of Hash Join</vt:lpstr>
      <vt:lpstr>Cost of Hash Join</vt:lpstr>
      <vt:lpstr>This weeks reading</vt:lpstr>
      <vt:lpstr>Reading for the Week</vt:lpstr>
      <vt:lpstr>Towards a Unified Architecture for in-RDBMS Analytics</vt:lpstr>
      <vt:lpstr>Towards a Unified Architecture for in-RDBMS Analytics</vt:lpstr>
      <vt:lpstr>Challenges Addressed</vt:lpstr>
      <vt:lpstr>What is the difference between Incremental vs Stochastic Gradient Descent?</vt:lpstr>
      <vt:lpstr>Mapping IGD to User Defined Aggregates (UDA)</vt:lpstr>
      <vt:lpstr>Data Ordering Issues</vt:lpstr>
      <vt:lpstr>Data Order Solutions</vt:lpstr>
      <vt:lpstr>Parallelization</vt:lpstr>
      <vt:lpstr>Hogwild! Algorithm </vt:lpstr>
      <vt:lpstr>Hogwild! Algorithm </vt:lpstr>
      <vt:lpstr>Hogwild! Algorithm </vt:lpstr>
      <vt:lpstr>Hogwild! Algorithm </vt:lpstr>
      <vt:lpstr>Hogwild! Algorithm </vt:lpstr>
      <vt:lpstr>What to think about when reading?</vt:lpstr>
      <vt:lpstr>Materialization Optimizations for Feature Selection Workloads</vt:lpstr>
      <vt:lpstr>Materialization Optimizations for Feature Selection Workloads</vt:lpstr>
      <vt:lpstr>Problem Formulation </vt:lpstr>
      <vt:lpstr>Optimization: Lazy vs Eager Materialization</vt:lpstr>
      <vt:lpstr>Optimization: Sampling</vt:lpstr>
      <vt:lpstr>Optimization: Compute Reuse</vt:lpstr>
      <vt:lpstr>Optimization: ADMM + Warmstart</vt:lpstr>
      <vt:lpstr>What consider when reading?</vt:lpstr>
      <vt:lpstr>Learning Generalized Linear Models Over Normalized Data</vt:lpstr>
      <vt:lpstr>Learning Generalized Linear Models Over Normalized Data</vt:lpstr>
      <vt:lpstr>Context: Unnormalized Data</vt:lpstr>
      <vt:lpstr>Multidimensional Data Model</vt:lpstr>
      <vt:lpstr>The Star Schema</vt:lpstr>
      <vt:lpstr>Multidimensional Data Model</vt:lpstr>
      <vt:lpstr>Factorize Algorithm</vt:lpstr>
      <vt:lpstr>Factorize Algorithm</vt:lpstr>
      <vt:lpstr>Factorize Algorithm</vt:lpstr>
      <vt:lpstr>Factorize Algorithm</vt:lpstr>
      <vt:lpstr>Thoughts For Reading</vt:lpstr>
      <vt:lpstr>Done!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Low-Latency Online Prediction Serving System</dc:title>
  <dc:creator>Joseph Gonzalez</dc:creator>
  <cp:lastModifiedBy>Joseph Gonzalez</cp:lastModifiedBy>
  <cp:revision>926</cp:revision>
  <cp:lastPrinted>2019-09-16T18:33:43Z</cp:lastPrinted>
  <dcterms:created xsi:type="dcterms:W3CDTF">2016-06-11T00:34:45Z</dcterms:created>
  <dcterms:modified xsi:type="dcterms:W3CDTF">2019-09-16T18:35:10Z</dcterms:modified>
</cp:coreProperties>
</file>

<file path=docProps/thumbnail.jpeg>
</file>